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7" r:id="rId4"/>
    <p:sldId id="258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heel spokes="1"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skolicka6.sweb.cz/PREZENTACE/VLAK/VESELYVLACEK6.swf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714356"/>
            <a:ext cx="8186766" cy="4357718"/>
          </a:xfrm>
        </p:spPr>
        <p:txBody>
          <a:bodyPr>
            <a:normAutofit fontScale="85000" lnSpcReduction="20000"/>
          </a:bodyPr>
          <a:lstStyle/>
          <a:p>
            <a:r>
              <a:rPr lang="cs-CZ" sz="2600" dirty="0" smtClean="0">
                <a:solidFill>
                  <a:srgbClr val="FF0066"/>
                </a:solidFill>
                <a:cs typeface="Arial" pitchFamily="34" charset="0"/>
              </a:rPr>
              <a:t>Název školy:  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ZŠ </a:t>
            </a:r>
            <a:r>
              <a:rPr lang="cs-CZ" sz="2600" b="1" dirty="0" err="1" smtClean="0">
                <a:solidFill>
                  <a:srgbClr val="FF0066"/>
                </a:solidFill>
                <a:cs typeface="Arial" pitchFamily="34" charset="0"/>
              </a:rPr>
              <a:t>Štětí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, Ostrovní 300</a:t>
            </a:r>
            <a:b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</a:br>
            <a:r>
              <a:rPr lang="cs-CZ" sz="2600" dirty="0" smtClean="0">
                <a:solidFill>
                  <a:srgbClr val="FF0066"/>
                </a:solidFill>
                <a:cs typeface="Arial" pitchFamily="34" charset="0"/>
              </a:rPr>
              <a:t>Autor: 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 Mgr. Nela Šulcová</a:t>
            </a:r>
            <a:b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</a:br>
            <a:r>
              <a:rPr lang="cs-CZ" sz="2600" dirty="0" smtClean="0">
                <a:solidFill>
                  <a:srgbClr val="FF0066"/>
                </a:solidFill>
                <a:cs typeface="Arial" pitchFamily="34" charset="0"/>
              </a:rPr>
              <a:t>Název materiálu: 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VY_32_INOVACE_M.4.A.03_</a:t>
            </a:r>
            <a:r>
              <a:rPr lang="cs-CZ" sz="2600" b="1" dirty="0" err="1" smtClean="0">
                <a:solidFill>
                  <a:srgbClr val="FF0066"/>
                </a:solidFill>
                <a:cs typeface="Arial" pitchFamily="34" charset="0"/>
              </a:rPr>
              <a:t>deleni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_</a:t>
            </a:r>
            <a:r>
              <a:rPr lang="cs-CZ" sz="2600" b="1" dirty="0" err="1" smtClean="0">
                <a:solidFill>
                  <a:srgbClr val="FF0066"/>
                </a:solidFill>
                <a:cs typeface="Arial" pitchFamily="34" charset="0"/>
              </a:rPr>
              <a:t>cisla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_</a:t>
            </a:r>
            <a:r>
              <a:rPr lang="cs-CZ" sz="2600" b="1" dirty="0" err="1" smtClean="0">
                <a:solidFill>
                  <a:srgbClr val="FF0066"/>
                </a:solidFill>
                <a:cs typeface="Arial" pitchFamily="34" charset="0"/>
              </a:rPr>
              <a:t>dvojciferneho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_</a:t>
            </a:r>
            <a:r>
              <a:rPr lang="cs-CZ" sz="2600" b="1" dirty="0" err="1" smtClean="0">
                <a:solidFill>
                  <a:srgbClr val="FF0066"/>
                </a:solidFill>
                <a:cs typeface="Arial" pitchFamily="34" charset="0"/>
              </a:rPr>
              <a:t>cislem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_</a:t>
            </a:r>
            <a:r>
              <a:rPr lang="cs-CZ" sz="2600" b="1" dirty="0" err="1" smtClean="0">
                <a:solidFill>
                  <a:srgbClr val="FF0066"/>
                </a:solidFill>
                <a:cs typeface="Arial" pitchFamily="34" charset="0"/>
              </a:rPr>
              <a:t>jednocifernym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/>
            </a:r>
            <a:b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</a:br>
            <a:r>
              <a:rPr lang="cs-CZ" sz="2600" dirty="0" smtClean="0">
                <a:solidFill>
                  <a:srgbClr val="FF0066"/>
                </a:solidFill>
                <a:cs typeface="Arial" pitchFamily="34" charset="0"/>
              </a:rPr>
              <a:t>Název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: Dělení čísla dvojciferného číslem jednociferným</a:t>
            </a:r>
            <a:b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</a:br>
            <a:r>
              <a:rPr lang="cs-CZ" sz="2600" dirty="0" smtClean="0">
                <a:solidFill>
                  <a:srgbClr val="FF0066"/>
                </a:solidFill>
                <a:cs typeface="Arial" pitchFamily="34" charset="0"/>
              </a:rPr>
              <a:t>Číslo operačního programu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: CZ.1.07/1.4.00/21.1693</a:t>
            </a:r>
            <a:b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</a:br>
            <a:r>
              <a:rPr lang="cs-CZ" sz="2600" dirty="0" smtClean="0">
                <a:solidFill>
                  <a:srgbClr val="FF0066"/>
                </a:solidFill>
                <a:cs typeface="Arial" pitchFamily="34" charset="0"/>
              </a:rPr>
              <a:t>Název projektu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: PRIMA ŠKOLA</a:t>
            </a:r>
          </a:p>
          <a:p>
            <a:endParaRPr lang="cs-CZ" sz="2600" b="1" dirty="0" smtClean="0">
              <a:solidFill>
                <a:srgbClr val="FF0066"/>
              </a:solidFill>
              <a:cs typeface="Arial" pitchFamily="34" charset="0"/>
            </a:endParaRPr>
          </a:p>
          <a:p>
            <a:pPr>
              <a:defRPr/>
            </a:pPr>
            <a:r>
              <a:rPr lang="cs-CZ" sz="2600" dirty="0" smtClean="0">
                <a:solidFill>
                  <a:srgbClr val="FF0066"/>
                </a:solidFill>
                <a:cs typeface="Arial" pitchFamily="34" charset="0"/>
              </a:rPr>
              <a:t>Anotace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: Materiál je určen pro žáky 4. ročníku, slouží k 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seznámení a 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následnému </a:t>
            </a:r>
            <a:r>
              <a:rPr lang="cs-CZ" sz="2600" b="1" smtClean="0">
                <a:solidFill>
                  <a:srgbClr val="FF0066"/>
                </a:solidFill>
                <a:cs typeface="Arial" pitchFamily="34" charset="0"/>
              </a:rPr>
              <a:t>procvičení učiva m</a:t>
            </a:r>
            <a:r>
              <a:rPr lang="cs-CZ" sz="2600" b="1" smtClean="0">
                <a:solidFill>
                  <a:srgbClr val="FF0066"/>
                </a:solidFill>
                <a:cs typeface="Arial" pitchFamily="34" charset="0"/>
              </a:rPr>
              <a:t>atematiky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.</a:t>
            </a:r>
          </a:p>
          <a:p>
            <a:pPr>
              <a:defRPr/>
            </a:pPr>
            <a:r>
              <a:rPr lang="cs-CZ" sz="2600" dirty="0" smtClean="0">
                <a:solidFill>
                  <a:srgbClr val="FF0066"/>
                </a:solidFill>
                <a:cs typeface="Arial" pitchFamily="34" charset="0"/>
              </a:rPr>
              <a:t>Datum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: 1. 10. 2012</a:t>
            </a:r>
          </a:p>
          <a:p>
            <a:pPr>
              <a:defRPr/>
            </a:pPr>
            <a:r>
              <a:rPr lang="cs-CZ" sz="2600" dirty="0" smtClean="0">
                <a:solidFill>
                  <a:srgbClr val="FF0066"/>
                </a:solidFill>
                <a:cs typeface="Arial" pitchFamily="34" charset="0"/>
              </a:rPr>
              <a:t>Ročník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: čtvrtý</a:t>
            </a:r>
          </a:p>
          <a:p>
            <a:pPr>
              <a:defRPr/>
            </a:pPr>
            <a:r>
              <a:rPr lang="cs-CZ" sz="2600" dirty="0" smtClean="0">
                <a:solidFill>
                  <a:srgbClr val="FF0066"/>
                </a:solidFill>
                <a:cs typeface="Arial" pitchFamily="34" charset="0"/>
              </a:rPr>
              <a:t>Vzdělávací oblast</a:t>
            </a:r>
            <a:r>
              <a:rPr lang="cs-CZ" sz="2600" b="1" dirty="0" smtClean="0">
                <a:solidFill>
                  <a:srgbClr val="FF0066"/>
                </a:solidFill>
                <a:cs typeface="Arial" pitchFamily="34" charset="0"/>
              </a:rPr>
              <a:t>: Matematika a její aplikace</a:t>
            </a:r>
            <a:endParaRPr lang="cs-CZ" sz="2600" dirty="0" smtClean="0">
              <a:solidFill>
                <a:srgbClr val="FF0066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l="4299" t="26736" r="79582" b="6191"/>
          <a:stretch>
            <a:fillRect/>
          </a:stretch>
        </p:blipFill>
        <p:spPr bwMode="auto">
          <a:xfrm>
            <a:off x="1071538" y="4929198"/>
            <a:ext cx="2143140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620" y="5000636"/>
            <a:ext cx="3643338" cy="85725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57818" y="6072206"/>
            <a:ext cx="29289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0066"/>
                </a:solidFill>
                <a:cs typeface="Arial" pitchFamily="34" charset="0"/>
              </a:rPr>
              <a:t>VY_32_INOVACE_M.4.A</a:t>
            </a:r>
            <a:r>
              <a:rPr lang="cs-CZ" sz="1400" b="1" dirty="0" smtClean="0">
                <a:solidFill>
                  <a:srgbClr val="FF0066"/>
                </a:solidFill>
                <a:cs typeface="Arial" pitchFamily="34" charset="0"/>
              </a:rPr>
              <a:t>. 03</a:t>
            </a:r>
            <a:endParaRPr lang="cs-CZ" sz="14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ransition spd="med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928802"/>
            <a:ext cx="8458200" cy="1470025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DĚLENÍ ČÍSLA DVOJCIFERNÉHO ČÍSLEM JEDNOCIFERNÝM</a:t>
            </a:r>
            <a:endParaRPr lang="cs-CZ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4143380"/>
            <a:ext cx="3600946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413" name="Picture 5" descr="vlacek1.gi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4286256"/>
            <a:ext cx="3071834" cy="217076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500"/>
                            </p:stCondLst>
                            <p:childTnLst>
                              <p:par>
                                <p:cTn id="1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066800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39 : 3 = ?</a:t>
            </a:r>
            <a:endParaRPr lang="cs-CZ" sz="6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6000" dirty="0" smtClean="0"/>
              <a:t>           </a:t>
            </a:r>
            <a:r>
              <a:rPr lang="cs-CZ" sz="6000" b="1" dirty="0" smtClean="0">
                <a:solidFill>
                  <a:srgbClr val="00B0F0"/>
                </a:solidFill>
              </a:rPr>
              <a:t>3</a:t>
            </a:r>
            <a:r>
              <a:rPr lang="cs-CZ" sz="6000" b="1" dirty="0" smtClean="0">
                <a:solidFill>
                  <a:srgbClr val="FF0066"/>
                </a:solidFill>
              </a:rPr>
              <a:t>9</a:t>
            </a:r>
            <a:r>
              <a:rPr lang="cs-CZ" sz="6000" b="1" dirty="0" smtClean="0"/>
              <a:t> : 3 = </a:t>
            </a:r>
          </a:p>
          <a:p>
            <a:pPr>
              <a:buNone/>
            </a:pPr>
            <a:r>
              <a:rPr lang="cs-CZ" sz="6000" dirty="0" smtClean="0"/>
              <a:t>      = (</a:t>
            </a:r>
            <a:r>
              <a:rPr lang="cs-CZ" sz="6000" dirty="0" smtClean="0">
                <a:solidFill>
                  <a:srgbClr val="00B0F0"/>
                </a:solidFill>
              </a:rPr>
              <a:t>30</a:t>
            </a:r>
            <a:r>
              <a:rPr lang="cs-CZ" sz="6000" dirty="0" smtClean="0"/>
              <a:t> + </a:t>
            </a:r>
            <a:r>
              <a:rPr lang="cs-CZ" sz="6000" dirty="0" smtClean="0">
                <a:solidFill>
                  <a:srgbClr val="FF0066"/>
                </a:solidFill>
              </a:rPr>
              <a:t>9</a:t>
            </a:r>
            <a:r>
              <a:rPr lang="cs-CZ" sz="6000" dirty="0" smtClean="0"/>
              <a:t>) : 3 = </a:t>
            </a:r>
          </a:p>
          <a:p>
            <a:pPr>
              <a:buNone/>
            </a:pPr>
            <a:r>
              <a:rPr lang="cs-CZ" sz="6000" dirty="0" smtClean="0"/>
              <a:t>      = (</a:t>
            </a:r>
            <a:r>
              <a:rPr lang="cs-CZ" sz="6000" dirty="0" smtClean="0">
                <a:solidFill>
                  <a:srgbClr val="00B0F0"/>
                </a:solidFill>
              </a:rPr>
              <a:t>30</a:t>
            </a:r>
            <a:r>
              <a:rPr lang="cs-CZ" sz="6000" dirty="0" smtClean="0"/>
              <a:t> : 3) + (</a:t>
            </a:r>
            <a:r>
              <a:rPr lang="cs-CZ" sz="6000" dirty="0" smtClean="0">
                <a:solidFill>
                  <a:srgbClr val="FF0066"/>
                </a:solidFill>
              </a:rPr>
              <a:t>9</a:t>
            </a:r>
            <a:r>
              <a:rPr lang="cs-CZ" sz="6000" dirty="0" smtClean="0"/>
              <a:t> : 3) = </a:t>
            </a:r>
          </a:p>
          <a:p>
            <a:pPr>
              <a:buNone/>
            </a:pPr>
            <a:r>
              <a:rPr lang="cs-CZ" sz="6000" dirty="0" smtClean="0"/>
              <a:t>      = 10 + 3 = 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cs-CZ" sz="5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Teď to zkuste vy </a:t>
            </a:r>
            <a:r>
              <a:rPr lang="cs-CZ" sz="5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Wingdings" pitchFamily="2" charset="2"/>
              </a:rPr>
              <a:t></a:t>
            </a:r>
            <a:endParaRPr lang="cs-CZ" sz="5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71678"/>
            <a:ext cx="8229600" cy="432511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 </a:t>
            </a:r>
            <a:r>
              <a:rPr lang="cs-CZ" sz="4400" b="1" dirty="0" smtClean="0">
                <a:solidFill>
                  <a:srgbClr val="0070C0"/>
                </a:solidFill>
              </a:rPr>
              <a:t>39 : 3 = 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0070C0"/>
                </a:solidFill>
              </a:rPr>
              <a:t>	       = 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0070C0"/>
                </a:solidFill>
              </a:rPr>
              <a:t>		   =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0070C0"/>
                </a:solidFill>
              </a:rPr>
              <a:t>		   =</a:t>
            </a:r>
          </a:p>
          <a:p>
            <a:pPr>
              <a:buNone/>
            </a:pPr>
            <a:r>
              <a:rPr lang="cs-CZ" sz="4400" b="1" dirty="0" smtClean="0">
                <a:solidFill>
                  <a:srgbClr val="0070C0"/>
                </a:solidFill>
              </a:rPr>
              <a:t>     	   = </a:t>
            </a:r>
            <a:endParaRPr lang="cs-CZ" sz="4400" b="1" dirty="0">
              <a:solidFill>
                <a:srgbClr val="0070C0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500298" y="3571876"/>
            <a:ext cx="4857784" cy="1588"/>
          </a:xfrm>
          <a:prstGeom prst="line">
            <a:avLst/>
          </a:prstGeom>
          <a:ln w="2857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500298" y="4286256"/>
            <a:ext cx="4929222" cy="1588"/>
          </a:xfrm>
          <a:prstGeom prst="line">
            <a:avLst/>
          </a:prstGeom>
          <a:ln w="2857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500298" y="5000636"/>
            <a:ext cx="4929222" cy="1588"/>
          </a:xfrm>
          <a:prstGeom prst="line">
            <a:avLst/>
          </a:prstGeom>
          <a:ln w="2857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500298" y="5715016"/>
            <a:ext cx="1285884" cy="1588"/>
          </a:xfrm>
          <a:prstGeom prst="line">
            <a:avLst/>
          </a:prstGeom>
          <a:ln w="28575">
            <a:solidFill>
              <a:srgbClr val="FF00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800"/>
                            </p:stCondLst>
                            <p:childTnLst>
                              <p:par>
                                <p:cTn id="1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800"/>
                            </p:stCondLst>
                            <p:childTnLst>
                              <p:par>
                                <p:cTn id="2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800"/>
                            </p:stCondLst>
                            <p:childTnLst>
                              <p:par>
                                <p:cTn id="2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800"/>
                            </p:stCondLst>
                            <p:childTnLst>
                              <p:par>
                                <p:cTn id="3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18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3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2800"/>
                            </p:stCondLst>
                            <p:childTnLst>
                              <p:par>
                                <p:cTn id="4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3300"/>
                            </p:stCondLst>
                            <p:childTnLst>
                              <p:par>
                                <p:cTn id="5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000108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SPOČÍTEJME SPOLEČNĚ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538" y="2071678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84 : 7 = </a:t>
            </a:r>
            <a:endParaRPr lang="cs-CZ" sz="3200" b="1" dirty="0">
              <a:solidFill>
                <a:srgbClr val="FF0066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1071538" y="2714620"/>
            <a:ext cx="285752" cy="14287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1428728" y="2714620"/>
            <a:ext cx="285752" cy="14287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42910" y="2857496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70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57290" y="2857496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14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14612" y="2071678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10 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57554" y="207167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+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86182" y="2071678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2 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14810" y="2071678"/>
            <a:ext cx="1643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= 12 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00100" y="4071942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72 : 6 = </a:t>
            </a:r>
            <a:endParaRPr lang="cs-CZ" sz="3200" b="1" dirty="0">
              <a:solidFill>
                <a:srgbClr val="FF0066"/>
              </a:solidFill>
            </a:endParaRPr>
          </a:p>
        </p:txBody>
      </p:sp>
      <p:cxnSp>
        <p:nvCxnSpPr>
          <p:cNvPr id="19" name="Přímá spojovací čára 18"/>
          <p:cNvCxnSpPr/>
          <p:nvPr/>
        </p:nvCxnSpPr>
        <p:spPr>
          <a:xfrm rot="5400000">
            <a:off x="928662" y="4714884"/>
            <a:ext cx="285752" cy="14287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16200000" flipH="1">
            <a:off x="1428728" y="4714884"/>
            <a:ext cx="285752" cy="14287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357290" y="4929198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12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2910" y="4929198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60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43174" y="4071942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10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86116" y="407194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+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714744" y="4071942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2 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43372" y="4071942"/>
            <a:ext cx="1643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66"/>
                </a:solidFill>
              </a:rPr>
              <a:t>= 12 </a:t>
            </a:r>
            <a:endParaRPr lang="cs-CZ" sz="3200" b="1" dirty="0">
              <a:solidFill>
                <a:srgbClr val="FF0066"/>
              </a:solidFill>
            </a:endParaRPr>
          </a:p>
        </p:txBody>
      </p:sp>
      <p:pic>
        <p:nvPicPr>
          <p:cNvPr id="18436" name="Picture 4" descr="http://www.gify.nou.cz/lid_skola_soubory/s17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4286256"/>
            <a:ext cx="2571768" cy="178595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21" grpId="0"/>
      <p:bldP spid="22" grpId="0"/>
      <p:bldP spid="23" grpId="1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928670"/>
            <a:ext cx="8229600" cy="55007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>
                <a:solidFill>
                  <a:srgbClr val="FF0066"/>
                </a:solidFill>
              </a:rPr>
              <a:t>	</a:t>
            </a:r>
            <a:r>
              <a:rPr lang="cs-CZ" sz="3000" b="1" dirty="0" smtClean="0">
                <a:solidFill>
                  <a:srgbClr val="FF0066"/>
                </a:solidFill>
              </a:rPr>
              <a:t>98 : 7 = 			  84 : 6 = </a:t>
            </a:r>
          </a:p>
          <a:p>
            <a:pPr>
              <a:buNone/>
            </a:pPr>
            <a:endParaRPr lang="cs-CZ" sz="3000" b="1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sz="30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3000" b="1" dirty="0" smtClean="0">
                <a:solidFill>
                  <a:srgbClr val="FF0066"/>
                </a:solidFill>
              </a:rPr>
              <a:t>	78 : 6 = 			  66 : 6 = </a:t>
            </a:r>
          </a:p>
          <a:p>
            <a:pPr>
              <a:buNone/>
            </a:pPr>
            <a:endParaRPr lang="cs-CZ" sz="3000" b="1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sz="30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3000" b="1" dirty="0" smtClean="0">
                <a:solidFill>
                  <a:srgbClr val="FF0066"/>
                </a:solidFill>
              </a:rPr>
              <a:t>	77 : 7 = 				  88 : 8 =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FF0066"/>
                </a:solidFill>
              </a:rPr>
              <a:t>	</a:t>
            </a:r>
          </a:p>
          <a:p>
            <a:pPr>
              <a:buNone/>
            </a:pPr>
            <a:endParaRPr lang="cs-CZ" sz="30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3000" b="1" dirty="0" smtClean="0">
                <a:solidFill>
                  <a:srgbClr val="FF0066"/>
                </a:solidFill>
              </a:rPr>
              <a:t>	96 : 6 = 			  91 : 7 =</a:t>
            </a:r>
            <a:r>
              <a:rPr lang="cs-CZ" b="1" dirty="0" smtClean="0">
                <a:solidFill>
                  <a:srgbClr val="FF0066"/>
                </a:solidFill>
              </a:rPr>
              <a:t> </a:t>
            </a: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928670"/>
            <a:ext cx="8229600" cy="10668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METODIKA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71678"/>
            <a:ext cx="8229600" cy="4325112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66"/>
                </a:solidFill>
              </a:rPr>
              <a:t>Prezentace slouží k seznámení žáků s novou látkou.</a:t>
            </a:r>
          </a:p>
          <a:p>
            <a:pPr>
              <a:buNone/>
            </a:pPr>
            <a:r>
              <a:rPr lang="cs-CZ" dirty="0" smtClean="0">
                <a:solidFill>
                  <a:srgbClr val="FF0066"/>
                </a:solidFill>
              </a:rPr>
              <a:t>Na třetím snímku dětem vysvětlíme princip dělení. </a:t>
            </a:r>
          </a:p>
          <a:p>
            <a:pPr>
              <a:buNone/>
            </a:pPr>
            <a:r>
              <a:rPr lang="cs-CZ" dirty="0" smtClean="0">
                <a:solidFill>
                  <a:srgbClr val="FF0066"/>
                </a:solidFill>
              </a:rPr>
              <a:t>Na čtvrtém snímku si žáci zkusí sami vypočítat stejný příklad. </a:t>
            </a:r>
          </a:p>
          <a:p>
            <a:pPr>
              <a:buNone/>
            </a:pPr>
            <a:r>
              <a:rPr lang="cs-CZ" dirty="0" smtClean="0">
                <a:solidFill>
                  <a:srgbClr val="FF0066"/>
                </a:solidFill>
              </a:rPr>
              <a:t>Na pátém a šestém snímku následují příklady k procvičení.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POUŽITÉ ZDROJE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>
                <a:solidFill>
                  <a:srgbClr val="FF0066"/>
                </a:solidFill>
              </a:rPr>
              <a:t>MOLNÁR, J., MIKULENKOVÁ, H. </a:t>
            </a:r>
            <a:r>
              <a:rPr lang="cs-CZ" sz="1600" i="1" dirty="0" smtClean="0">
                <a:solidFill>
                  <a:srgbClr val="FF0066"/>
                </a:solidFill>
              </a:rPr>
              <a:t>Matematika a její aplikace pro 4. ročník.</a:t>
            </a:r>
            <a:r>
              <a:rPr lang="cs-CZ" sz="1600" dirty="0" smtClean="0">
                <a:solidFill>
                  <a:srgbClr val="FF0066"/>
                </a:solidFill>
              </a:rPr>
              <a:t> Olomouc: </a:t>
            </a:r>
            <a:r>
              <a:rPr lang="cs-CZ" sz="1600" dirty="0" err="1" smtClean="0">
                <a:solidFill>
                  <a:srgbClr val="FF0066"/>
                </a:solidFill>
              </a:rPr>
              <a:t>Prodos</a:t>
            </a:r>
            <a:r>
              <a:rPr lang="cs-CZ" sz="1600" dirty="0" smtClean="0">
                <a:solidFill>
                  <a:srgbClr val="FF0066"/>
                </a:solidFill>
              </a:rPr>
              <a:t>, 2012. Str. 20. ISBN 978 – 80 – 7230 – 203 – 1</a:t>
            </a:r>
          </a:p>
          <a:p>
            <a:r>
              <a:rPr lang="cs-CZ" sz="1600" dirty="0" smtClean="0">
                <a:solidFill>
                  <a:srgbClr val="FF0066"/>
                </a:solidFill>
              </a:rPr>
              <a:t>http://clc2.uniservity.com/</a:t>
            </a:r>
            <a:r>
              <a:rPr lang="cs-CZ" sz="1600" dirty="0" err="1" smtClean="0">
                <a:solidFill>
                  <a:srgbClr val="FF0066"/>
                </a:solidFill>
              </a:rPr>
              <a:t>GroupHomepage.asp</a:t>
            </a:r>
            <a:r>
              <a:rPr lang="cs-CZ" sz="1600" dirty="0" smtClean="0">
                <a:solidFill>
                  <a:srgbClr val="FF0066"/>
                </a:solidFill>
              </a:rPr>
              <a:t>?</a:t>
            </a:r>
            <a:r>
              <a:rPr lang="cs-CZ" sz="1600" dirty="0" err="1" smtClean="0">
                <a:solidFill>
                  <a:srgbClr val="FF0066"/>
                </a:solidFill>
              </a:rPr>
              <a:t>GroupID</a:t>
            </a:r>
            <a:r>
              <a:rPr lang="cs-CZ" sz="1600" dirty="0" smtClean="0">
                <a:solidFill>
                  <a:srgbClr val="FF0066"/>
                </a:solidFill>
              </a:rPr>
              <a:t>=20148601</a:t>
            </a:r>
          </a:p>
          <a:p>
            <a:r>
              <a:rPr lang="cs-CZ" sz="1600" dirty="0" smtClean="0">
                <a:solidFill>
                  <a:srgbClr val="FF0066"/>
                </a:solidFill>
              </a:rPr>
              <a:t>http://www.</a:t>
            </a:r>
            <a:r>
              <a:rPr lang="cs-CZ" sz="1600" dirty="0" err="1" smtClean="0">
                <a:solidFill>
                  <a:srgbClr val="FF0066"/>
                </a:solidFill>
              </a:rPr>
              <a:t>pripravy.estranky.cz</a:t>
            </a:r>
            <a:r>
              <a:rPr lang="cs-CZ" sz="1600" dirty="0" smtClean="0">
                <a:solidFill>
                  <a:srgbClr val="FF0066"/>
                </a:solidFill>
              </a:rPr>
              <a:t>/</a:t>
            </a:r>
            <a:r>
              <a:rPr lang="cs-CZ" sz="1600" dirty="0" err="1" smtClean="0">
                <a:solidFill>
                  <a:srgbClr val="FF0066"/>
                </a:solidFill>
              </a:rPr>
              <a:t>clanky</a:t>
            </a:r>
            <a:r>
              <a:rPr lang="cs-CZ" sz="1600" dirty="0" smtClean="0">
                <a:solidFill>
                  <a:srgbClr val="FF0066"/>
                </a:solidFill>
              </a:rPr>
              <a:t>/matematika/</a:t>
            </a:r>
            <a:r>
              <a:rPr lang="cs-CZ" sz="1600" dirty="0" err="1" smtClean="0">
                <a:solidFill>
                  <a:srgbClr val="FF0066"/>
                </a:solidFill>
              </a:rPr>
              <a:t>vesely</a:t>
            </a:r>
            <a:r>
              <a:rPr lang="cs-CZ" sz="1600" dirty="0" smtClean="0">
                <a:solidFill>
                  <a:srgbClr val="FF0066"/>
                </a:solidFill>
              </a:rPr>
              <a:t>-</a:t>
            </a:r>
            <a:r>
              <a:rPr lang="cs-CZ" sz="1600" dirty="0" err="1" smtClean="0">
                <a:solidFill>
                  <a:srgbClr val="FF0066"/>
                </a:solidFill>
              </a:rPr>
              <a:t>vlacek.html</a:t>
            </a:r>
            <a:endParaRPr lang="cs-CZ" sz="1600" dirty="0" smtClean="0">
              <a:solidFill>
                <a:srgbClr val="FF0066"/>
              </a:solidFill>
            </a:endParaRPr>
          </a:p>
          <a:p>
            <a:r>
              <a:rPr lang="cs-CZ" sz="1600" dirty="0" smtClean="0">
                <a:solidFill>
                  <a:srgbClr val="FF0066"/>
                </a:solidFill>
              </a:rPr>
              <a:t>http://www.</a:t>
            </a:r>
            <a:r>
              <a:rPr lang="cs-CZ" sz="1600" dirty="0" err="1" smtClean="0">
                <a:solidFill>
                  <a:srgbClr val="FF0066"/>
                </a:solidFill>
              </a:rPr>
              <a:t>gify.nou.cz</a:t>
            </a:r>
            <a:r>
              <a:rPr lang="cs-CZ" sz="1600" dirty="0" smtClean="0">
                <a:solidFill>
                  <a:srgbClr val="FF0066"/>
                </a:solidFill>
              </a:rPr>
              <a:t>/lid_</a:t>
            </a:r>
            <a:r>
              <a:rPr lang="cs-CZ" sz="1600" dirty="0" err="1" smtClean="0">
                <a:solidFill>
                  <a:srgbClr val="FF0066"/>
                </a:solidFill>
              </a:rPr>
              <a:t>skola.htm</a:t>
            </a:r>
            <a:endParaRPr lang="cs-CZ" sz="1600" dirty="0" smtClean="0">
              <a:solidFill>
                <a:srgbClr val="FF0066"/>
              </a:solidFill>
            </a:endParaRPr>
          </a:p>
          <a:p>
            <a:endParaRPr lang="cs-CZ" sz="1600" dirty="0" smtClean="0">
              <a:solidFill>
                <a:srgbClr val="FF0066"/>
              </a:solidFill>
            </a:endParaRPr>
          </a:p>
          <a:p>
            <a:endParaRPr lang="cs-CZ" sz="1600" dirty="0" smtClean="0">
              <a:solidFill>
                <a:srgbClr val="FF0066"/>
              </a:solidFill>
            </a:endParaRPr>
          </a:p>
          <a:p>
            <a:endParaRPr lang="cs-CZ" sz="1600" dirty="0" smtClean="0">
              <a:solidFill>
                <a:srgbClr val="FF0066"/>
              </a:solidFill>
            </a:endParaRP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42</TotalTime>
  <Words>173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Urbanistický</vt:lpstr>
      <vt:lpstr>Snímek 1</vt:lpstr>
      <vt:lpstr>DĚLENÍ ČÍSLA DVOJCIFERNÉHO ČÍSLEM JEDNOCIFERNÝM</vt:lpstr>
      <vt:lpstr>39 : 3 = ?</vt:lpstr>
      <vt:lpstr>Teď to zkuste vy </vt:lpstr>
      <vt:lpstr>SPOČÍTEJME SPOLEČNĚ</vt:lpstr>
      <vt:lpstr>Snímek 6</vt:lpstr>
      <vt:lpstr>METODIKA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ČÍSLA DVOJCIFERNÉHO ČÍSLEM JEDNOCIFERNÝM</dc:title>
  <cp:lastModifiedBy>Nelinka</cp:lastModifiedBy>
  <cp:revision>22</cp:revision>
  <dcterms:modified xsi:type="dcterms:W3CDTF">2012-12-03T18:30:18Z</dcterms:modified>
</cp:coreProperties>
</file>