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4" r:id="rId3"/>
    <p:sldId id="256" r:id="rId4"/>
    <p:sldId id="257" r:id="rId5"/>
    <p:sldId id="258" r:id="rId6"/>
    <p:sldId id="259" r:id="rId7"/>
    <p:sldId id="260" r:id="rId8"/>
    <p:sldId id="262" r:id="rId9"/>
    <p:sldId id="261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1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6D722-5B31-4DA0-AD98-64A944EA373B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9826E-44AF-4098-8354-FA20CCD6E4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6D722-5B31-4DA0-AD98-64A944EA373B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9826E-44AF-4098-8354-FA20CCD6E4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6D722-5B31-4DA0-AD98-64A944EA373B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9826E-44AF-4098-8354-FA20CCD6E4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6D722-5B31-4DA0-AD98-64A944EA373B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9826E-44AF-4098-8354-FA20CCD6E4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6D722-5B31-4DA0-AD98-64A944EA373B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9826E-44AF-4098-8354-FA20CCD6E4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6D722-5B31-4DA0-AD98-64A944EA373B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9826E-44AF-4098-8354-FA20CCD6E4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6D722-5B31-4DA0-AD98-64A944EA373B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9826E-44AF-4098-8354-FA20CCD6E4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6D722-5B31-4DA0-AD98-64A944EA373B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9826E-44AF-4098-8354-FA20CCD6E4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6D722-5B31-4DA0-AD98-64A944EA373B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9826E-44AF-4098-8354-FA20CCD6E4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6D722-5B31-4DA0-AD98-64A944EA373B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9826E-44AF-4098-8354-FA20CCD6E4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6D722-5B31-4DA0-AD98-64A944EA373B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19826E-44AF-4098-8354-FA20CCD6E4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8B6D722-5B31-4DA0-AD98-64A944EA373B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19826E-44AF-4098-8354-FA20CCD6E4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8B6D722-5B31-4DA0-AD98-64A944EA373B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19826E-44AF-4098-8354-FA20CCD6E4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8B6D722-5B31-4DA0-AD98-64A944EA373B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19826E-44AF-4098-8354-FA20CCD6E4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8B6D722-5B31-4DA0-AD98-64A944EA373B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19826E-44AF-4098-8354-FA20CCD6E4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8B6D722-5B31-4DA0-AD98-64A944EA373B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19826E-44AF-4098-8354-FA20CCD6E4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8B6D722-5B31-4DA0-AD98-64A944EA373B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19826E-44AF-4098-8354-FA20CCD6E4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8B6D722-5B31-4DA0-AD98-64A944EA373B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19826E-44AF-4098-8354-FA20CCD6E4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8B6D722-5B31-4DA0-AD98-64A944EA373B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19826E-44AF-4098-8354-FA20CCD6E4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8B6D722-5B31-4DA0-AD98-64A944EA373B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19826E-44AF-4098-8354-FA20CCD6E4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8B6D722-5B31-4DA0-AD98-64A944EA373B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19826E-44AF-4098-8354-FA20CCD6E4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8B6D722-5B31-4DA0-AD98-64A944EA373B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19826E-44AF-4098-8354-FA20CCD6E4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B6D722-5B31-4DA0-AD98-64A944EA373B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19826E-44AF-4098-8354-FA20CCD6E4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08B6D722-5B31-4DA0-AD98-64A944EA373B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A19826E-44AF-4098-8354-FA20CCD6E4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VY_42_INOVACE_01_2_Celá čísla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Číslo a proměnná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seznámení s celými čísly. Čtení a zápis celých čísel, zobrazování celých čísel na číselné ose.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19.9.2012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19.9.2012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Celá čísla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Celá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čísla bez desetinné části.</a:t>
            </a:r>
          </a:p>
          <a:p>
            <a:r>
              <a:rPr lang="cs-CZ" dirty="0" smtClean="0"/>
              <a:t>Znázorňují se na číselné ose.</a:t>
            </a:r>
          </a:p>
          <a:p>
            <a:r>
              <a:rPr lang="cs-CZ" dirty="0" smtClean="0"/>
              <a:t>Do množiny celých čísel patří čísla </a:t>
            </a:r>
            <a:r>
              <a:rPr lang="cs-CZ" dirty="0" smtClean="0">
                <a:solidFill>
                  <a:srgbClr val="FF0000"/>
                </a:solidFill>
              </a:rPr>
              <a:t>kladná (přirozená)</a:t>
            </a:r>
            <a:endParaRPr lang="cs-CZ" dirty="0" smtClean="0"/>
          </a:p>
          <a:p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115616" y="4077072"/>
            <a:ext cx="69847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7452320" y="3861048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691680" y="3861048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6732240" y="3861048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411760" y="3861048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012160" y="3861048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3131840" y="3861048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5292080" y="3861048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3851920" y="3861048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4572000" y="3861048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355976" y="429309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0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89400" y="429309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809480" y="429309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516216" y="4294837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249640" y="429309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563888" y="4294837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1"/>
                </a:solidFill>
              </a:rPr>
              <a:t>-1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771800" y="4293096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1"/>
                </a:solidFill>
              </a:rPr>
              <a:t>-2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123728" y="4293096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1"/>
                </a:solidFill>
              </a:rPr>
              <a:t>-3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403648" y="4293096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1"/>
                </a:solidFill>
              </a:rPr>
              <a:t>-4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0" name="Šipka doprava 29"/>
          <p:cNvSpPr/>
          <p:nvPr/>
        </p:nvSpPr>
        <p:spPr>
          <a:xfrm>
            <a:off x="5220072" y="5085184"/>
            <a:ext cx="2808312" cy="2880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ipka doprava 30"/>
          <p:cNvSpPr/>
          <p:nvPr/>
        </p:nvSpPr>
        <p:spPr>
          <a:xfrm flipH="1">
            <a:off x="1043608" y="5085184"/>
            <a:ext cx="295232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ipka nahoru 31"/>
          <p:cNvSpPr/>
          <p:nvPr/>
        </p:nvSpPr>
        <p:spPr>
          <a:xfrm>
            <a:off x="4427984" y="4941168"/>
            <a:ext cx="216024" cy="504056"/>
          </a:xfrm>
          <a:prstGeom prst="up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5724128" y="5445224"/>
            <a:ext cx="14718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kladná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659962" y="5445224"/>
            <a:ext cx="17257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/>
                </a:solidFill>
              </a:rPr>
              <a:t>záporná</a:t>
            </a:r>
            <a:endParaRPr lang="cs-CZ" sz="3600" b="1" dirty="0">
              <a:solidFill>
                <a:schemeClr val="accent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125027" y="5446965"/>
            <a:ext cx="10230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nula</a:t>
            </a:r>
            <a:endParaRPr lang="cs-CZ" sz="36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827584" y="6237312"/>
            <a:ext cx="76722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Celá čísla jsou …; -4; -3; -2; -1; 0; 1; 2; 3; 4; ….</a:t>
            </a:r>
            <a:endParaRPr lang="cs-CZ" sz="3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627784" y="3276273"/>
            <a:ext cx="11047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, nula</a:t>
            </a:r>
            <a:endParaRPr lang="cs-CZ" sz="32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587770" y="3276273"/>
            <a:ext cx="19203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a záporná.</a:t>
            </a:r>
            <a:endParaRPr lang="cs-CZ" sz="3200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4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"/>
                            </p:stCondLst>
                            <p:childTnLst>
                              <p:par>
                                <p:cTn id="7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500"/>
                            </p:stCondLst>
                            <p:childTnLst>
                              <p:par>
                                <p:cTn id="8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0" dur="1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1" dur="1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0" dur="1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1" dur="1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2" dur="1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7" dur="1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30" grpId="0" animBg="1"/>
      <p:bldP spid="31" grpId="0" animBg="1"/>
      <p:bldP spid="32" grpId="0" animBg="1"/>
      <p:bldP spid="33" grpId="0"/>
      <p:bldP spid="34" grpId="0"/>
      <p:bldP spid="35" grpId="0"/>
      <p:bldP spid="36" grpId="0"/>
      <p:bldP spid="37" grpId="0"/>
      <p:bldP spid="3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Záporná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záporných čísel dáváme před číslo znaménko „mínus“.		</a:t>
            </a:r>
          </a:p>
          <a:p>
            <a:endParaRPr lang="cs-CZ" dirty="0" smtClean="0"/>
          </a:p>
          <a:p>
            <a:r>
              <a:rPr lang="cs-CZ" dirty="0" smtClean="0"/>
              <a:t>Například: - 4; - 9; -100</a:t>
            </a:r>
          </a:p>
          <a:p>
            <a:r>
              <a:rPr lang="cs-CZ" dirty="0" smtClean="0"/>
              <a:t>Čteme: mínus čtyři, mínus devět, mínus sto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Kladná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čísla přirozená.</a:t>
            </a:r>
          </a:p>
          <a:p>
            <a:r>
              <a:rPr lang="cs-CZ" b="1" dirty="0" smtClean="0"/>
              <a:t>Můžeme</a:t>
            </a:r>
            <a:r>
              <a:rPr lang="cs-CZ" dirty="0" smtClean="0"/>
              <a:t> před číslo dát s znaménko „plus“</a:t>
            </a:r>
          </a:p>
          <a:p>
            <a:endParaRPr lang="cs-CZ" dirty="0"/>
          </a:p>
          <a:p>
            <a:r>
              <a:rPr lang="cs-CZ" dirty="0" smtClean="0"/>
              <a:t>Například: +5; +12</a:t>
            </a:r>
          </a:p>
          <a:p>
            <a:endParaRPr lang="cs-CZ" dirty="0"/>
          </a:p>
          <a:p>
            <a:r>
              <a:rPr lang="cs-CZ" b="1" dirty="0" smtClean="0"/>
              <a:t>Většinou u kladná čísel se znaménko plus vynechává </a:t>
            </a:r>
            <a:r>
              <a:rPr lang="cs-CZ" dirty="0" smtClean="0"/>
              <a:t>(5; 12).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Nula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Nepatří ani mezi čísla kladná ani mezi čísla záporná.</a:t>
            </a:r>
          </a:p>
          <a:p>
            <a:r>
              <a:rPr lang="cs-CZ" dirty="0" smtClean="0"/>
              <a:t>Ale je to číslo celé.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Kladná a záporná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Vypiš z následujících čísel 5; -7; 11; -2; 0; -99; 105; 130; -320</a:t>
            </a:r>
          </a:p>
          <a:p>
            <a:r>
              <a:rPr lang="cs-CZ" dirty="0" smtClean="0"/>
              <a:t>Čísla kladná:</a:t>
            </a:r>
          </a:p>
          <a:p>
            <a:r>
              <a:rPr lang="cs-CZ" dirty="0" smtClean="0"/>
              <a:t>Čísla záporná: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2708920"/>
            <a:ext cx="26709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5; 11; 105; 130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40224" y="3276273"/>
            <a:ext cx="27542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-7; -2; -99; -320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Zobrazení na číselné ose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Zobrazte na číselné ose následující čísla:</a:t>
            </a:r>
          </a:p>
          <a:p>
            <a:pPr>
              <a:buNone/>
            </a:pPr>
            <a:r>
              <a:rPr lang="cs-CZ" dirty="0" smtClean="0"/>
              <a:t>	0; 3; -1; -4; 1</a:t>
            </a:r>
          </a:p>
          <a:p>
            <a:endParaRPr lang="cs-CZ" dirty="0"/>
          </a:p>
          <a:p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1115616" y="4077072"/>
            <a:ext cx="69847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7452320" y="3861048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691680" y="3861048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6732240" y="3861048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2411760" y="3861048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6012160" y="3861048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3131840" y="3861048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292080" y="3861048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851920" y="3861048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572000" y="3861048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809480" y="4222829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355976" y="4222829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0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16216" y="422108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63888" y="4221088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-1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331640" y="4222829"/>
            <a:ext cx="5597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-4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76056" y="422108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421</Words>
  <Application>Microsoft Office PowerPoint</Application>
  <PresentationFormat>Předvádění na obrazovce (4:3)</PresentationFormat>
  <Paragraphs>83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1_Motiv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Celá čísla</vt:lpstr>
      <vt:lpstr>Celá čísla</vt:lpstr>
      <vt:lpstr>Záporná čísla</vt:lpstr>
      <vt:lpstr>Kladná čísla</vt:lpstr>
      <vt:lpstr>Nula</vt:lpstr>
      <vt:lpstr>Kladná a záporná čísla</vt:lpstr>
      <vt:lpstr>Zobrazení na číselné ose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Celá čísla</dc:title>
  <dc:creator>Roman Marshner</dc:creator>
  <cp:lastModifiedBy>Roman</cp:lastModifiedBy>
  <cp:revision>9</cp:revision>
  <dcterms:created xsi:type="dcterms:W3CDTF">2012-09-19T05:59:05Z</dcterms:created>
  <dcterms:modified xsi:type="dcterms:W3CDTF">2012-11-24T10:50:19Z</dcterms:modified>
</cp:coreProperties>
</file>