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1" Type="http://schemas.openxmlformats.org/officeDocument/2006/relationships/image" Target="../media/image1.wmf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467A5F3-B378-4FD3-A84D-35389562346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13" Type="http://schemas.openxmlformats.org/officeDocument/2006/relationships/oleObject" Target="../embeddings/oleObject11.bin"/><Relationship Id="rId18" Type="http://schemas.openxmlformats.org/officeDocument/2006/relationships/oleObject" Target="../embeddings/oleObject1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12" Type="http://schemas.openxmlformats.org/officeDocument/2006/relationships/oleObject" Target="../embeddings/oleObject10.bin"/><Relationship Id="rId1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4.bin"/><Relationship Id="rId20" Type="http://schemas.openxmlformats.org/officeDocument/2006/relationships/oleObject" Target="../embeddings/oleObject18.bin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5" Type="http://schemas.openxmlformats.org/officeDocument/2006/relationships/oleObject" Target="../embeddings/oleObject13.bin"/><Relationship Id="rId10" Type="http://schemas.openxmlformats.org/officeDocument/2006/relationships/oleObject" Target="../embeddings/oleObject8.bin"/><Relationship Id="rId19" Type="http://schemas.openxmlformats.org/officeDocument/2006/relationships/oleObject" Target="../embeddings/oleObject17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Relationship Id="rId1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VY_42_INOVACE_02_2_Druhá mocnina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</a:t>
            </a:r>
            <a:r>
              <a:rPr lang="cs-CZ" sz="1700" dirty="0" smtClean="0"/>
              <a:t>druhou mocninou. Zápis, čtení a určování druhé mocniny.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700" dirty="0" smtClean="0"/>
              <a:t>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24.9.2012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24</a:t>
            </a:r>
            <a:r>
              <a:rPr lang="cs-CZ" sz="1400" dirty="0" smtClean="0"/>
              <a:t>.9.2012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Druhá mocnina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656784" cy="1752600"/>
          </a:xfrm>
        </p:spPr>
        <p:txBody>
          <a:bodyPr/>
          <a:lstStyle/>
          <a:p>
            <a:r>
              <a:rPr lang="cs-CZ" dirty="0" smtClean="0"/>
              <a:t>Zápis, čtení a určování druhé mocniny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druhá mocnina?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Algebraická operace, která násobí číslo samo sebou.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= a · </a:t>
            </a:r>
            <a:r>
              <a:rPr lang="cs-CZ" sz="6600" b="1" dirty="0" err="1" smtClean="0">
                <a:solidFill>
                  <a:srgbClr val="FF0000"/>
                </a:solidFill>
              </a:rPr>
              <a:t>a</a:t>
            </a:r>
            <a:endParaRPr lang="cs-CZ" sz="66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/>
              <a:t>Čteme </a:t>
            </a:r>
            <a:r>
              <a:rPr lang="cs-CZ" i="1" dirty="0" smtClean="0"/>
              <a:t>á na druhou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Druhá mocnina čísla dva:</a:t>
            </a:r>
          </a:p>
          <a:p>
            <a:pPr>
              <a:buNone/>
            </a:pPr>
            <a:r>
              <a:rPr lang="cs-CZ" sz="2800" dirty="0" smtClean="0"/>
              <a:t>Druhá mocnina čísla pět:</a:t>
            </a:r>
          </a:p>
          <a:p>
            <a:pPr>
              <a:buNone/>
            </a:pPr>
            <a:r>
              <a:rPr lang="cs-CZ" sz="2800" dirty="0" smtClean="0"/>
              <a:t>Druhá mocnina čísla sedm: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54772" y="4561964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r>
              <a:rPr lang="cs-CZ" sz="2800" baseline="30000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4561964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2 · </a:t>
            </a:r>
            <a:r>
              <a:rPr lang="cs-CZ" sz="2800" dirty="0" err="1" smtClean="0"/>
              <a:t>2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27478" y="4561964"/>
            <a:ext cx="628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4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561964"/>
            <a:ext cx="2291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dva na druhou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54772" y="5085184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</a:t>
            </a:r>
            <a:r>
              <a:rPr lang="cs-CZ" sz="2800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54772" y="5589240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</a:t>
            </a:r>
            <a:r>
              <a:rPr lang="cs-CZ" sz="2800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5085184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5 · </a:t>
            </a:r>
            <a:r>
              <a:rPr lang="cs-CZ" sz="2800" dirty="0" err="1" smtClean="0"/>
              <a:t>5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589240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7 · </a:t>
            </a:r>
            <a:r>
              <a:rPr lang="cs-CZ" sz="2800" dirty="0" err="1" smtClean="0"/>
              <a:t>7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7478" y="5066020"/>
            <a:ext cx="811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25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5570076"/>
            <a:ext cx="811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49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5066020"/>
            <a:ext cx="223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pět na druhou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5570076"/>
            <a:ext cx="2541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sedm na druhou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Mocněnec, mocnitel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3900" dirty="0" smtClean="0">
                <a:solidFill>
                  <a:srgbClr val="FF0000"/>
                </a:solidFill>
              </a:rPr>
              <a:t>a</a:t>
            </a:r>
            <a:r>
              <a:rPr lang="cs-CZ" sz="23900" baseline="30000" dirty="0" smtClean="0">
                <a:solidFill>
                  <a:srgbClr val="00B050"/>
                </a:solidFill>
              </a:rPr>
              <a:t>2</a:t>
            </a:r>
            <a:endParaRPr lang="cs-CZ" sz="23900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8185293" flipH="1">
            <a:off x="2497892" y="4608848"/>
            <a:ext cx="11098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741183" flipH="1">
            <a:off x="5586237" y="3681009"/>
            <a:ext cx="11098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301208"/>
            <a:ext cx="4936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Mocněnec (základ mocniny)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2422" y="4365104"/>
            <a:ext cx="342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Mocnitel</a:t>
            </a:r>
            <a:r>
              <a:rPr lang="cs-CZ" sz="2800" b="1" dirty="0" smtClean="0">
                <a:solidFill>
                  <a:srgbClr val="00B050"/>
                </a:solidFill>
              </a:rPr>
              <a:t> (exponent)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mocninu a doplň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1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2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3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4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5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6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7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8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9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10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</a:p>
          <a:p>
            <a:pPr>
              <a:buNone/>
            </a:pP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58989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249289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335699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9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425418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16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11828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25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158989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36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8924" y="249289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30932" y="335699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64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25418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81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6956" y="5118283"/>
            <a:ext cx="1122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100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záporného čísla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(– 6)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(–0,1)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Druhá mocnina záporného čísla je vždy číslo kladné.</a:t>
            </a:r>
          </a:p>
          <a:p>
            <a:pPr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Ale pozor!!!</a:t>
            </a:r>
          </a:p>
          <a:p>
            <a:pPr>
              <a:buNone/>
            </a:pPr>
            <a:r>
              <a:rPr lang="cs-CZ" dirty="0" smtClean="0"/>
              <a:t>–6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Urči zpaměti:</a:t>
            </a:r>
          </a:p>
          <a:p>
            <a:pPr>
              <a:buNone/>
            </a:pPr>
            <a:r>
              <a:rPr lang="cs-CZ" dirty="0" smtClean="0"/>
              <a:t>(–8)</a:t>
            </a:r>
            <a:r>
              <a:rPr lang="cs-CZ" baseline="30000" dirty="0" smtClean="0"/>
              <a:t>2</a:t>
            </a:r>
            <a:r>
              <a:rPr lang="cs-CZ" dirty="0" smtClean="0"/>
              <a:t> = 		 (–4)</a:t>
            </a:r>
            <a:r>
              <a:rPr lang="cs-CZ" baseline="30000" dirty="0" smtClean="0"/>
              <a:t>2</a:t>
            </a:r>
            <a:r>
              <a:rPr lang="cs-CZ" dirty="0" smtClean="0"/>
              <a:t> =		 –7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(–1)</a:t>
            </a:r>
            <a:r>
              <a:rPr lang="cs-CZ" baseline="30000" dirty="0" smtClean="0"/>
              <a:t>2</a:t>
            </a:r>
            <a:r>
              <a:rPr lang="cs-CZ" dirty="0" smtClean="0"/>
              <a:t> =		 –9</a:t>
            </a:r>
            <a:r>
              <a:rPr lang="cs-CZ" baseline="30000" dirty="0" smtClean="0"/>
              <a:t>2</a:t>
            </a:r>
            <a:r>
              <a:rPr lang="cs-CZ" dirty="0" smtClean="0"/>
              <a:t> =		 (–5)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3732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64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94056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536450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34849" y="5373216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–49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98545" y="5940569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–81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594928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25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75601" y="1620089"/>
            <a:ext cx="2100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(–6) · (–6)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1620089"/>
            <a:ext cx="899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36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91625" y="2196153"/>
            <a:ext cx="2722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(–0,1) · (–0,1)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60427" y="2196153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0,01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4212377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–36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5" dur="1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r>
              <a:rPr lang="cs-CZ" dirty="0" smtClean="0"/>
              <a:t>Druhá mocnina, kterého čísla je rovna nule?</a:t>
            </a:r>
          </a:p>
          <a:p>
            <a:pPr algn="ctr">
              <a:buNone/>
            </a:pPr>
            <a:r>
              <a:rPr lang="cs-CZ" sz="4400" b="1" dirty="0" smtClean="0"/>
              <a:t>  </a:t>
            </a:r>
            <a:r>
              <a:rPr lang="cs-CZ" sz="4400" b="1" baseline="30000" dirty="0" smtClean="0"/>
              <a:t>2</a:t>
            </a:r>
            <a:r>
              <a:rPr lang="cs-CZ" sz="4400" b="1" dirty="0" smtClean="0"/>
              <a:t> = 0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Najdi dvě rozdílná čísla, jejichž druhá mocnina se rovná:</a:t>
            </a:r>
            <a:br>
              <a:rPr lang="cs-CZ" dirty="0" smtClean="0"/>
            </a:br>
            <a:r>
              <a:rPr lang="cs-CZ" dirty="0" smtClean="0"/>
              <a:t>a) 9			b) 49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2227511"/>
            <a:ext cx="4443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13968" y="222751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996353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9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4437112"/>
            <a:ext cx="16802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(– 3)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9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35824" y="4005064"/>
            <a:ext cx="134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49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91653" y="4428401"/>
            <a:ext cx="1888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(– 7)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49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99644" y="4932457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(– 3)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88575" y="4941168"/>
            <a:ext cx="1819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(– 7)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36512" y="5445224"/>
            <a:ext cx="8821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Druhé mocniny navzájem opačných čísel </a:t>
            </a:r>
            <a:r>
              <a:rPr lang="cs-CZ" sz="2800" b="1" dirty="0" smtClean="0"/>
              <a:t>se sobě rovnají.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-36512" y="5949280"/>
            <a:ext cx="9074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Druhá mocnina je vždy číslo </a:t>
            </a:r>
            <a:r>
              <a:rPr lang="cs-CZ" sz="2800" b="1" dirty="0" smtClean="0">
                <a:solidFill>
                  <a:srgbClr val="FF0000"/>
                </a:solidFill>
              </a:rPr>
              <a:t>nezáporné</a:t>
            </a:r>
            <a:r>
              <a:rPr lang="cs-CZ" sz="2800" b="1" dirty="0" smtClean="0"/>
              <a:t>, tedy buď kladné nebo nula.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4" grpId="1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zlomku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167036" y="1197050"/>
          <a:ext cx="1028700" cy="1439862"/>
        </p:xfrm>
        <a:graphic>
          <a:graphicData uri="http://schemas.openxmlformats.org/presentationml/2006/ole">
            <p:oleObj spid="_x0000_s1026" name="Rovnice" r:id="rId3" imgW="253800" imgH="35532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23728" y="16288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532063" y="1412875"/>
          <a:ext cx="846137" cy="1008063"/>
        </p:xfrm>
        <a:graphic>
          <a:graphicData uri="http://schemas.openxmlformats.org/presentationml/2006/ole">
            <p:oleObj spid="_x0000_s1027" name="Rovnice" r:id="rId4" imgW="330120" imgH="3934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347864" y="16288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707904" y="1412776"/>
          <a:ext cx="432048" cy="1050751"/>
        </p:xfrm>
        <a:graphic>
          <a:graphicData uri="http://schemas.openxmlformats.org/presentationml/2006/ole">
            <p:oleObj spid="_x0000_s1028" name="Rovnice" r:id="rId5" imgW="152280" imgH="393480" progId="Equation.3">
              <p:embed/>
            </p:oleObj>
          </a:graphicData>
        </a:graphic>
      </p:graphicFrame>
      <p:graphicFrame>
        <p:nvGraphicFramePr>
          <p:cNvPr id="1030" name="Zástupný symbol pro obsah 3"/>
          <p:cNvGraphicFramePr>
            <a:graphicFrameLocks noChangeAspect="1"/>
          </p:cNvGraphicFramePr>
          <p:nvPr/>
        </p:nvGraphicFramePr>
        <p:xfrm>
          <a:off x="1063625" y="2276475"/>
          <a:ext cx="1235075" cy="1439863"/>
        </p:xfrm>
        <a:graphic>
          <a:graphicData uri="http://schemas.openxmlformats.org/presentationml/2006/ole">
            <p:oleObj spid="_x0000_s1030" name="Rovnice" r:id="rId6" imgW="304560" imgH="35532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123728" y="27089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2455862" y="2444750"/>
          <a:ext cx="2116138" cy="1104900"/>
        </p:xfrm>
        <a:graphic>
          <a:graphicData uri="http://schemas.openxmlformats.org/presentationml/2006/ole">
            <p:oleObj spid="_x0000_s1031" name="Rovnice" r:id="rId7" imgW="825480" imgH="43164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4567838" y="27089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4860404" y="2449513"/>
          <a:ext cx="647700" cy="1050925"/>
        </p:xfrm>
        <a:graphic>
          <a:graphicData uri="http://schemas.openxmlformats.org/presentationml/2006/ole">
            <p:oleObj spid="_x0000_s1032" name="Rovnice" r:id="rId8" imgW="22860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829348" y="3645024"/>
            <a:ext cx="2158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Urči zpaměti:</a:t>
            </a:r>
            <a:endParaRPr lang="cs-CZ" sz="2800" b="1" dirty="0"/>
          </a:p>
        </p:txBody>
      </p:sp>
      <p:graphicFrame>
        <p:nvGraphicFramePr>
          <p:cNvPr id="1034" name="Zástupný symbol pro obsah 3"/>
          <p:cNvGraphicFramePr>
            <a:graphicFrameLocks noChangeAspect="1"/>
          </p:cNvGraphicFramePr>
          <p:nvPr/>
        </p:nvGraphicFramePr>
        <p:xfrm>
          <a:off x="899592" y="3933056"/>
          <a:ext cx="1028700" cy="1439863"/>
        </p:xfrm>
        <a:graphic>
          <a:graphicData uri="http://schemas.openxmlformats.org/presentationml/2006/ole">
            <p:oleObj spid="_x0000_s1034" name="Rovnice" r:id="rId9" imgW="253800" imgH="355320" progId="Equation.3">
              <p:embed/>
            </p:oleObj>
          </a:graphicData>
        </a:graphic>
      </p:graphicFrame>
      <p:graphicFrame>
        <p:nvGraphicFramePr>
          <p:cNvPr id="1035" name="Zástupný symbol pro obsah 3"/>
          <p:cNvGraphicFramePr>
            <a:graphicFrameLocks noChangeAspect="1"/>
          </p:cNvGraphicFramePr>
          <p:nvPr/>
        </p:nvGraphicFramePr>
        <p:xfrm>
          <a:off x="3696965" y="3933825"/>
          <a:ext cx="1235075" cy="1439863"/>
        </p:xfrm>
        <a:graphic>
          <a:graphicData uri="http://schemas.openxmlformats.org/presentationml/2006/ole">
            <p:oleObj spid="_x0000_s1035" name="Rovnice" r:id="rId10" imgW="304560" imgH="355320" progId="Equation.3">
              <p:embed/>
            </p:oleObj>
          </a:graphicData>
        </a:graphic>
      </p:graphicFrame>
      <p:graphicFrame>
        <p:nvGraphicFramePr>
          <p:cNvPr id="1036" name="Zástupný symbol pro obsah 3"/>
          <p:cNvGraphicFramePr>
            <a:graphicFrameLocks noChangeAspect="1"/>
          </p:cNvGraphicFramePr>
          <p:nvPr/>
        </p:nvGraphicFramePr>
        <p:xfrm>
          <a:off x="6495628" y="3933056"/>
          <a:ext cx="1028700" cy="1439863"/>
        </p:xfrm>
        <a:graphic>
          <a:graphicData uri="http://schemas.openxmlformats.org/presentationml/2006/ole">
            <p:oleObj spid="_x0000_s1036" name="Rovnice" r:id="rId11" imgW="253800" imgH="355320" progId="Equation.3">
              <p:embed/>
            </p:oleObj>
          </a:graphicData>
        </a:graphic>
      </p:graphicFrame>
      <p:graphicFrame>
        <p:nvGraphicFramePr>
          <p:cNvPr id="1037" name="Zástupný symbol pro obsah 3"/>
          <p:cNvGraphicFramePr>
            <a:graphicFrameLocks noChangeAspect="1"/>
          </p:cNvGraphicFramePr>
          <p:nvPr/>
        </p:nvGraphicFramePr>
        <p:xfrm>
          <a:off x="888653" y="5084763"/>
          <a:ext cx="1235075" cy="1439862"/>
        </p:xfrm>
        <a:graphic>
          <a:graphicData uri="http://schemas.openxmlformats.org/presentationml/2006/ole">
            <p:oleObj spid="_x0000_s1037" name="Rovnice" r:id="rId12" imgW="304560" imgH="355320" progId="Equation.3">
              <p:embed/>
            </p:oleObj>
          </a:graphicData>
        </a:graphic>
      </p:graphicFrame>
      <p:graphicFrame>
        <p:nvGraphicFramePr>
          <p:cNvPr id="1038" name="Zástupný symbol pro obsah 3"/>
          <p:cNvGraphicFramePr>
            <a:graphicFrameLocks noChangeAspect="1"/>
          </p:cNvGraphicFramePr>
          <p:nvPr/>
        </p:nvGraphicFramePr>
        <p:xfrm>
          <a:off x="3707904" y="5085184"/>
          <a:ext cx="1028700" cy="1439863"/>
        </p:xfrm>
        <a:graphic>
          <a:graphicData uri="http://schemas.openxmlformats.org/presentationml/2006/ole">
            <p:oleObj spid="_x0000_s1038" name="Rovnice" r:id="rId13" imgW="253800" imgH="355320" progId="Equation.3">
              <p:embed/>
            </p:oleObj>
          </a:graphicData>
        </a:graphic>
      </p:graphicFrame>
      <p:graphicFrame>
        <p:nvGraphicFramePr>
          <p:cNvPr id="1039" name="Zástupný symbol pro obsah 3"/>
          <p:cNvGraphicFramePr>
            <a:graphicFrameLocks noChangeAspect="1"/>
          </p:cNvGraphicFramePr>
          <p:nvPr/>
        </p:nvGraphicFramePr>
        <p:xfrm>
          <a:off x="6392863" y="5084763"/>
          <a:ext cx="1235075" cy="1439862"/>
        </p:xfrm>
        <a:graphic>
          <a:graphicData uri="http://schemas.openxmlformats.org/presentationml/2006/ole">
            <p:oleObj spid="_x0000_s1039" name="Rovnice" r:id="rId14" imgW="304560" imgH="355320" progId="Equation.3">
              <p:embed/>
            </p:oleObj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1759526" y="436510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436510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08304" y="436510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03542" y="55172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67838" y="55172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448158" y="55172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1040" name="Object 16"/>
          <p:cNvGraphicFramePr>
            <a:graphicFrameLocks noChangeAspect="1"/>
          </p:cNvGraphicFramePr>
          <p:nvPr/>
        </p:nvGraphicFramePr>
        <p:xfrm>
          <a:off x="2057400" y="4149725"/>
          <a:ext cx="534988" cy="977900"/>
        </p:xfrm>
        <a:graphic>
          <a:graphicData uri="http://schemas.openxmlformats.org/presentationml/2006/ole">
            <p:oleObj spid="_x0000_s1040" name="Rovnice" r:id="rId15" imgW="203040" imgH="393480" progId="Equation.3">
              <p:embed/>
            </p:oleObj>
          </a:graphicData>
        </a:graphic>
      </p:graphicFrame>
      <p:graphicFrame>
        <p:nvGraphicFramePr>
          <p:cNvPr id="1041" name="Object 17"/>
          <p:cNvGraphicFramePr>
            <a:graphicFrameLocks noChangeAspect="1"/>
          </p:cNvGraphicFramePr>
          <p:nvPr/>
        </p:nvGraphicFramePr>
        <p:xfrm>
          <a:off x="5029200" y="4149725"/>
          <a:ext cx="568325" cy="977900"/>
        </p:xfrm>
        <a:graphic>
          <a:graphicData uri="http://schemas.openxmlformats.org/presentationml/2006/ole">
            <p:oleObj spid="_x0000_s1041" name="Rovnice" r:id="rId16" imgW="215640" imgH="393480" progId="Equation.3">
              <p:embed/>
            </p:oleObj>
          </a:graphicData>
        </a:graphic>
      </p:graphicFrame>
      <p:graphicFrame>
        <p:nvGraphicFramePr>
          <p:cNvPr id="1042" name="Object 18"/>
          <p:cNvGraphicFramePr>
            <a:graphicFrameLocks noChangeAspect="1"/>
          </p:cNvGraphicFramePr>
          <p:nvPr/>
        </p:nvGraphicFramePr>
        <p:xfrm>
          <a:off x="7637412" y="4149080"/>
          <a:ext cx="534988" cy="977900"/>
        </p:xfrm>
        <a:graphic>
          <a:graphicData uri="http://schemas.openxmlformats.org/presentationml/2006/ole">
            <p:oleObj spid="_x0000_s1042" name="Rovnice" r:id="rId17" imgW="203040" imgH="393480" progId="Equation.3">
              <p:embed/>
            </p:oleObj>
          </a:graphicData>
        </a:graphic>
      </p:graphicFrame>
      <p:graphicFrame>
        <p:nvGraphicFramePr>
          <p:cNvPr id="1043" name="Object 19"/>
          <p:cNvGraphicFramePr>
            <a:graphicFrameLocks noChangeAspect="1"/>
          </p:cNvGraphicFramePr>
          <p:nvPr/>
        </p:nvGraphicFramePr>
        <p:xfrm>
          <a:off x="2262188" y="5300663"/>
          <a:ext cx="401637" cy="977900"/>
        </p:xfrm>
        <a:graphic>
          <a:graphicData uri="http://schemas.openxmlformats.org/presentationml/2006/ole">
            <p:oleObj spid="_x0000_s1043" name="Rovnice" r:id="rId18" imgW="152280" imgH="393480" progId="Equation.3">
              <p:embed/>
            </p:oleObj>
          </a:graphicData>
        </a:graphic>
      </p:graphicFrame>
      <p:graphicFrame>
        <p:nvGraphicFramePr>
          <p:cNvPr id="1044" name="Object 20"/>
          <p:cNvGraphicFramePr>
            <a:graphicFrameLocks noChangeAspect="1"/>
          </p:cNvGraphicFramePr>
          <p:nvPr/>
        </p:nvGraphicFramePr>
        <p:xfrm>
          <a:off x="4906441" y="5300663"/>
          <a:ext cx="601663" cy="977900"/>
        </p:xfrm>
        <a:graphic>
          <a:graphicData uri="http://schemas.openxmlformats.org/presentationml/2006/ole">
            <p:oleObj spid="_x0000_s1044" name="Rovnice" r:id="rId19" imgW="228600" imgH="393480" progId="Equation.3">
              <p:embed/>
            </p:oleObj>
          </a:graphicData>
        </a:graphic>
      </p:graphicFrame>
      <p:graphicFrame>
        <p:nvGraphicFramePr>
          <p:cNvPr id="1045" name="Object 21"/>
          <p:cNvGraphicFramePr>
            <a:graphicFrameLocks noChangeAspect="1"/>
          </p:cNvGraphicFramePr>
          <p:nvPr/>
        </p:nvGraphicFramePr>
        <p:xfrm>
          <a:off x="7786761" y="5300663"/>
          <a:ext cx="601663" cy="977900"/>
        </p:xfrm>
        <a:graphic>
          <a:graphicData uri="http://schemas.openxmlformats.org/presentationml/2006/ole">
            <p:oleObj spid="_x0000_s1045" name="Rovnice" r:id="rId20" imgW="2286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1" dur="1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Vzpomeň si na vzorec pro obsah čtverce.</a:t>
            </a:r>
          </a:p>
          <a:p>
            <a:pPr algn="ctr">
              <a:buNone/>
            </a:pPr>
            <a:r>
              <a:rPr lang="cs-CZ" sz="4000" b="1" dirty="0" smtClean="0"/>
              <a:t>S = a · </a:t>
            </a:r>
            <a:r>
              <a:rPr lang="cs-CZ" sz="4000" b="1" dirty="0" err="1" smtClean="0"/>
              <a:t>a</a:t>
            </a:r>
            <a:endParaRPr lang="cs-CZ" sz="4000" b="1" dirty="0" smtClean="0"/>
          </a:p>
          <a:p>
            <a:pPr>
              <a:buNone/>
            </a:pPr>
            <a:r>
              <a:rPr lang="cs-CZ" dirty="0" smtClean="0"/>
              <a:t>Zapiš vzorec pomocí druhé mocniny.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 = a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2</a:t>
            </a:r>
          </a:p>
          <a:p>
            <a:pPr>
              <a:buNone/>
            </a:pPr>
            <a:r>
              <a:rPr lang="cs-CZ" dirty="0" smtClean="0"/>
              <a:t>Urči obsah čtverce, který má délku</a:t>
            </a:r>
            <a:r>
              <a:rPr lang="cs-CZ" dirty="0"/>
              <a:t> </a:t>
            </a:r>
            <a:r>
              <a:rPr lang="cs-CZ" dirty="0" smtClean="0"/>
              <a:t>strany 9 cm.</a:t>
            </a:r>
          </a:p>
          <a:p>
            <a:pPr marL="0" indent="0">
              <a:buNone/>
            </a:pPr>
            <a:r>
              <a:rPr lang="cs-CZ" dirty="0" smtClean="0"/>
              <a:t>a = 9 cm</a:t>
            </a:r>
          </a:p>
          <a:p>
            <a:pPr marL="0" indent="0">
              <a:buNone/>
            </a:pPr>
            <a:r>
              <a:rPr lang="cs-CZ" b="1" dirty="0" smtClean="0"/>
              <a:t>S = 81 cm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521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Druhá mocnina</vt:lpstr>
      <vt:lpstr>Co je druhá mocnina?</vt:lpstr>
      <vt:lpstr>Mocněnec, mocnitel</vt:lpstr>
      <vt:lpstr>Přečti mocninu a doplň výsledek</vt:lpstr>
      <vt:lpstr>Druhá mocnina záporného čísla</vt:lpstr>
      <vt:lpstr>Přemýšlej!</vt:lpstr>
      <vt:lpstr>Druhá mocnina zlomku</vt:lpstr>
      <vt:lpstr>Obsah čtverce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</dc:title>
  <dc:creator>Roman</dc:creator>
  <cp:lastModifiedBy>Roman</cp:lastModifiedBy>
  <cp:revision>18</cp:revision>
  <dcterms:created xsi:type="dcterms:W3CDTF">2012-09-23T16:25:16Z</dcterms:created>
  <dcterms:modified xsi:type="dcterms:W3CDTF">2012-11-24T11:01:48Z</dcterms:modified>
</cp:coreProperties>
</file>