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9" r:id="rId3"/>
    <p:sldId id="256" r:id="rId4"/>
    <p:sldId id="257" r:id="rId5"/>
    <p:sldId id="258" r:id="rId6"/>
    <p:sldId id="261" r:id="rId7"/>
    <p:sldId id="259" r:id="rId8"/>
    <p:sldId id="260" r:id="rId9"/>
    <p:sldId id="262" r:id="rId10"/>
    <p:sldId id="263" r:id="rId11"/>
    <p:sldId id="264" r:id="rId12"/>
    <p:sldId id="265" r:id="rId13"/>
    <p:sldId id="267" r:id="rId14"/>
    <p:sldId id="266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1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0D3C8-C793-4CFD-AA06-5794B7524E1C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3D80B-B81C-42F1-B284-4604BEEB99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0D3C8-C793-4CFD-AA06-5794B7524E1C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3D80B-B81C-42F1-B284-4604BEEB99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0D3C8-C793-4CFD-AA06-5794B7524E1C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3D80B-B81C-42F1-B284-4604BEEB99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0D3C8-C793-4CFD-AA06-5794B7524E1C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3D80B-B81C-42F1-B284-4604BEEB99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0D3C8-C793-4CFD-AA06-5794B7524E1C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3D80B-B81C-42F1-B284-4604BEEB99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0D3C8-C793-4CFD-AA06-5794B7524E1C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3D80B-B81C-42F1-B284-4604BEEB99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0D3C8-C793-4CFD-AA06-5794B7524E1C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3D80B-B81C-42F1-B284-4604BEEB99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0D3C8-C793-4CFD-AA06-5794B7524E1C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3D80B-B81C-42F1-B284-4604BEEB99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0D3C8-C793-4CFD-AA06-5794B7524E1C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3D80B-B81C-42F1-B284-4604BEEB99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0D3C8-C793-4CFD-AA06-5794B7524E1C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3D80B-B81C-42F1-B284-4604BEEB99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0D3C8-C793-4CFD-AA06-5794B7524E1C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3D80B-B81C-42F1-B284-4604BEEB99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A80D3C8-C793-4CFD-AA06-5794B7524E1C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43D80B-B81C-42F1-B284-4604BEEB99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A80D3C8-C793-4CFD-AA06-5794B7524E1C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43D80B-B81C-42F1-B284-4604BEEB99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A80D3C8-C793-4CFD-AA06-5794B7524E1C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43D80B-B81C-42F1-B284-4604BEEB99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A80D3C8-C793-4CFD-AA06-5794B7524E1C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43D80B-B81C-42F1-B284-4604BEEB99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A80D3C8-C793-4CFD-AA06-5794B7524E1C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43D80B-B81C-42F1-B284-4604BEEB99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A80D3C8-C793-4CFD-AA06-5794B7524E1C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43D80B-B81C-42F1-B284-4604BEEB99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A80D3C8-C793-4CFD-AA06-5794B7524E1C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43D80B-B81C-42F1-B284-4604BEEB99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A80D3C8-C793-4CFD-AA06-5794B7524E1C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43D80B-B81C-42F1-B284-4604BEEB99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A80D3C8-C793-4CFD-AA06-5794B7524E1C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43D80B-B81C-42F1-B284-4604BEEB99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A80D3C8-C793-4CFD-AA06-5794B7524E1C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43D80B-B81C-42F1-B284-4604BEEB99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A80D3C8-C793-4CFD-AA06-5794B7524E1C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43D80B-B81C-42F1-B284-4604BEEB99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80D3C8-C793-4CFD-AA06-5794B7524E1C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43D80B-B81C-42F1-B284-4604BEEB99C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0A80D3C8-C793-4CFD-AA06-5794B7524E1C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C143D80B-B81C-42F1-B284-4604BEEB99C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</a:t>
            </a:r>
            <a:r>
              <a:rPr lang="cs-CZ" sz="1700" dirty="0" smtClean="0"/>
              <a:t>VY_42_INOVACE_03_2_Sčítání celých čísel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Číslo a proměnná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7675" indent="-447675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</a:t>
            </a:r>
            <a:r>
              <a:rPr lang="cs-CZ" sz="1700" dirty="0" smtClean="0"/>
              <a:t>seznámení se sčítáním celých čísel. Sčítání celých čísel znázorněné na číselné ose, seznámení s pravidly pro sčítání celých čísel a následné řešení příkladů.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</a:t>
            </a:r>
            <a:r>
              <a:rPr lang="cs-CZ" sz="1700" dirty="0" smtClean="0"/>
              <a:t>27.9.2012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</a:t>
            </a:r>
            <a:r>
              <a:rPr lang="cs-CZ" sz="1400" dirty="0" smtClean="0"/>
              <a:t>27.9.2012</a:t>
            </a:r>
            <a:r>
              <a:rPr lang="cs-CZ" sz="1400" dirty="0" smtClean="0"/>
              <a:t>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Sčítání celých čísel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Součet dvou kladných čísel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2 + 3 = </a:t>
            </a:r>
          </a:p>
          <a:p>
            <a:pPr>
              <a:buNone/>
            </a:pPr>
            <a:endParaRPr lang="cs-CZ" sz="3600" dirty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dirty="0" smtClean="0"/>
              <a:t>Součet dvou kladných čísel je vždy </a:t>
            </a:r>
            <a:r>
              <a:rPr lang="cs-CZ" b="1" dirty="0" smtClean="0">
                <a:solidFill>
                  <a:srgbClr val="00B050"/>
                </a:solidFill>
              </a:rPr>
              <a:t>kladné číslo</a:t>
            </a:r>
            <a:r>
              <a:rPr lang="cs-CZ" dirty="0" smtClean="0"/>
              <a:t>.</a:t>
            </a:r>
            <a:endParaRPr lang="cs-CZ" sz="36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755576" y="3573016"/>
            <a:ext cx="74888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449999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522007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594015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666023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738031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810039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377991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305983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233975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161967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89959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297312" y="371703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0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04048" y="371703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</a:t>
            </a:r>
            <a:endParaRPr lang="cs-CZ" sz="3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737472" y="3718773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457552" y="371703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3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7164288" y="371703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</a:t>
            </a:r>
            <a:endParaRPr lang="cs-CZ" sz="3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897712" y="371703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5</a:t>
            </a:r>
            <a:endParaRPr lang="cs-CZ" sz="3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508175" y="3717032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-1</a:t>
            </a:r>
            <a:endParaRPr lang="cs-CZ" sz="3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771800" y="3717032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-2</a:t>
            </a:r>
            <a:endParaRPr lang="cs-CZ" sz="3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051720" y="3718773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-3</a:t>
            </a:r>
            <a:endParaRPr lang="cs-CZ" sz="36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331640" y="3717032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-4</a:t>
            </a:r>
            <a:endParaRPr lang="cs-CZ" sz="3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11560" y="3717032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-5</a:t>
            </a:r>
            <a:endParaRPr lang="cs-CZ" sz="3600" dirty="0"/>
          </a:p>
        </p:txBody>
      </p:sp>
      <p:cxnSp>
        <p:nvCxnSpPr>
          <p:cNvPr id="30" name="Přímá spojovací čára 29"/>
          <p:cNvCxnSpPr/>
          <p:nvPr/>
        </p:nvCxnSpPr>
        <p:spPr>
          <a:xfrm>
            <a:off x="4499992" y="2996952"/>
            <a:ext cx="0" cy="792088"/>
          </a:xfrm>
          <a:prstGeom prst="line">
            <a:avLst/>
          </a:prstGeom>
          <a:ln w="190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>
            <a:off x="4499992" y="3212976"/>
            <a:ext cx="1440160" cy="0"/>
          </a:xfrm>
          <a:prstGeom prst="straightConnector1">
            <a:avLst/>
          </a:prstGeom>
          <a:ln w="190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5940152" y="2996952"/>
            <a:ext cx="0" cy="792088"/>
          </a:xfrm>
          <a:prstGeom prst="line">
            <a:avLst/>
          </a:prstGeom>
          <a:ln w="190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>
            <a:off x="5940152" y="3068960"/>
            <a:ext cx="2160240" cy="0"/>
          </a:xfrm>
          <a:prstGeom prst="straightConnector1">
            <a:avLst/>
          </a:prstGeom>
          <a:ln w="190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8100392" y="2996952"/>
            <a:ext cx="0" cy="792088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5017392" y="2420888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732240" y="2420888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</a:t>
            </a:r>
            <a:endParaRPr lang="cs-CZ" sz="36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763688" y="1630541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5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 tmFilter="0,0; .5, 1; 1, 1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5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  <p:bldP spid="39" grpId="0"/>
      <p:bldP spid="4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Součet dvou záporných čísel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dirty="0" smtClean="0"/>
              <a:t>(-2) + (-1) =</a:t>
            </a:r>
          </a:p>
          <a:p>
            <a:pPr>
              <a:buNone/>
            </a:pPr>
            <a:endParaRPr lang="cs-CZ" sz="3600" dirty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2800" dirty="0" smtClean="0"/>
              <a:t>Součet dvou záporných čísel je vždy </a:t>
            </a:r>
            <a:r>
              <a:rPr lang="cs-CZ" sz="2800" b="1" dirty="0" smtClean="0">
                <a:solidFill>
                  <a:srgbClr val="FF0000"/>
                </a:solidFill>
              </a:rPr>
              <a:t>záporné číslo</a:t>
            </a:r>
            <a:r>
              <a:rPr lang="cs-CZ" sz="2800" dirty="0" smtClean="0"/>
              <a:t>.</a:t>
            </a:r>
            <a:endParaRPr lang="cs-CZ" dirty="0" smtClean="0"/>
          </a:p>
          <a:p>
            <a:pPr marL="0" indent="0">
              <a:buNone/>
            </a:pPr>
            <a:r>
              <a:rPr lang="cs-CZ" sz="2800" dirty="0" smtClean="0"/>
              <a:t>Sečteme jejich absolutní hodnoty</a:t>
            </a:r>
          </a:p>
          <a:p>
            <a:pPr marL="0" indent="0">
              <a:buNone/>
            </a:pPr>
            <a:r>
              <a:rPr lang="cs-CZ" sz="2800" dirty="0" smtClean="0"/>
              <a:t>a připíšeme znaménko „</a:t>
            </a:r>
            <a:r>
              <a:rPr lang="cs-CZ" sz="2800" i="1" dirty="0" smtClean="0"/>
              <a:t>mínus</a:t>
            </a:r>
            <a:r>
              <a:rPr lang="cs-CZ" sz="2800" dirty="0" smtClean="0"/>
              <a:t>“</a:t>
            </a:r>
            <a:endParaRPr lang="cs-CZ" sz="28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755576" y="3573016"/>
            <a:ext cx="74888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449999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522007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594015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666023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738031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810039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377991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305983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233975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161967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89959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297312" y="371703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0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04048" y="371703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</a:t>
            </a:r>
            <a:endParaRPr lang="cs-CZ" sz="3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724128" y="371703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457552" y="371703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3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7164288" y="371703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</a:t>
            </a:r>
            <a:endParaRPr lang="cs-CZ" sz="3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897712" y="371703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5</a:t>
            </a:r>
            <a:endParaRPr lang="cs-CZ" sz="3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508175" y="3717032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-1</a:t>
            </a:r>
            <a:endParaRPr lang="cs-CZ" sz="3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771800" y="3717032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-2</a:t>
            </a:r>
            <a:endParaRPr lang="cs-CZ" sz="3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051720" y="3718773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-3</a:t>
            </a:r>
            <a:endParaRPr lang="cs-CZ" sz="36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331640" y="3717032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-4</a:t>
            </a:r>
            <a:endParaRPr lang="cs-CZ" sz="3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11560" y="3717032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-5</a:t>
            </a:r>
            <a:endParaRPr lang="cs-CZ" sz="3600" dirty="0"/>
          </a:p>
        </p:txBody>
      </p:sp>
      <p:cxnSp>
        <p:nvCxnSpPr>
          <p:cNvPr id="29" name="Přímá spojovací čára 28"/>
          <p:cNvCxnSpPr/>
          <p:nvPr/>
        </p:nvCxnSpPr>
        <p:spPr>
          <a:xfrm>
            <a:off x="4499992" y="2996952"/>
            <a:ext cx="0" cy="792088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flipH="1">
            <a:off x="3059832" y="3212976"/>
            <a:ext cx="1440160" cy="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3059832" y="2996952"/>
            <a:ext cx="0" cy="792088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2339752" y="2996952"/>
            <a:ext cx="0" cy="79208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 flipH="1">
            <a:off x="2339752" y="3068960"/>
            <a:ext cx="720080" cy="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3436167" y="2492896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-2</a:t>
            </a:r>
            <a:endParaRPr lang="cs-CZ" sz="3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339752" y="2420888"/>
            <a:ext cx="559769" cy="646331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3600" dirty="0" smtClean="0"/>
              <a:t>-1</a:t>
            </a:r>
            <a:endParaRPr lang="cs-CZ" sz="36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580112" y="5004465"/>
            <a:ext cx="33714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|-2| + |-1| = 2 + 1 = 3</a:t>
            </a:r>
            <a:endParaRPr lang="cs-CZ" sz="28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580112" y="5498068"/>
            <a:ext cx="21996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(-2) + (-1) = -3</a:t>
            </a:r>
            <a:endParaRPr lang="cs-CZ" sz="28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555776" y="1558533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-3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 tmFilter="0,0; .5, 1; 1, 1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5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0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5" dur="1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0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5" dur="1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8" grpId="0"/>
      <p:bldP spid="39" grpId="0"/>
      <p:bldP spid="4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/>
              <a:t>6 + 7 = </a:t>
            </a:r>
          </a:p>
          <a:p>
            <a:pPr>
              <a:buNone/>
            </a:pPr>
            <a:r>
              <a:rPr lang="cs-CZ" sz="4000" dirty="0" smtClean="0"/>
              <a:t>3 + 9 =</a:t>
            </a:r>
          </a:p>
          <a:p>
            <a:pPr>
              <a:buNone/>
            </a:pPr>
            <a:r>
              <a:rPr lang="cs-CZ" sz="4000" dirty="0" smtClean="0"/>
              <a:t>52 + 8 =</a:t>
            </a:r>
          </a:p>
          <a:p>
            <a:pPr>
              <a:buNone/>
            </a:pPr>
            <a:r>
              <a:rPr lang="cs-CZ" sz="4000" dirty="0" smtClean="0"/>
              <a:t>38 + 73 =</a:t>
            </a:r>
          </a:p>
          <a:p>
            <a:pPr>
              <a:buNone/>
            </a:pPr>
            <a:r>
              <a:rPr lang="cs-CZ" sz="4000" dirty="0" smtClean="0"/>
              <a:t>421 + 64 =</a:t>
            </a:r>
          </a:p>
          <a:p>
            <a:pPr>
              <a:buNone/>
            </a:pPr>
            <a:r>
              <a:rPr lang="cs-CZ" sz="4000" dirty="0" smtClean="0"/>
              <a:t>357 + 325 =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499992" y="1600200"/>
            <a:ext cx="4038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/>
              <a:t>(-7) + (-4) =</a:t>
            </a:r>
          </a:p>
          <a:p>
            <a:pPr>
              <a:buNone/>
            </a:pPr>
            <a:r>
              <a:rPr lang="cs-CZ" sz="4000" dirty="0" smtClean="0"/>
              <a:t>(-3) + (-9) =</a:t>
            </a:r>
          </a:p>
          <a:p>
            <a:pPr>
              <a:buNone/>
            </a:pPr>
            <a:r>
              <a:rPr lang="cs-CZ" sz="4000" dirty="0" smtClean="0"/>
              <a:t>(-72) + (-4) =</a:t>
            </a:r>
          </a:p>
          <a:p>
            <a:pPr>
              <a:buNone/>
            </a:pPr>
            <a:r>
              <a:rPr lang="cs-CZ" sz="4000" dirty="0" smtClean="0"/>
              <a:t>(-32) + (-54) =</a:t>
            </a:r>
          </a:p>
          <a:p>
            <a:pPr>
              <a:buNone/>
            </a:pPr>
            <a:r>
              <a:rPr lang="cs-CZ" sz="4000" dirty="0" smtClean="0"/>
              <a:t>(-484) + (-68) =</a:t>
            </a:r>
          </a:p>
          <a:p>
            <a:pPr>
              <a:buNone/>
            </a:pPr>
            <a:r>
              <a:rPr lang="cs-CZ" sz="4000" dirty="0" smtClean="0"/>
              <a:t>(-248) + (-328) =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51737" y="1568986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13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51737" y="2348880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12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39769" y="308115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60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55793" y="3801234"/>
            <a:ext cx="9637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111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27784" y="4521314"/>
            <a:ext cx="9637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485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43808" y="5241394"/>
            <a:ext cx="9637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682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20289" y="1568986"/>
            <a:ext cx="8611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-11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76256" y="2289066"/>
            <a:ext cx="8611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-12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92280" y="3081154"/>
            <a:ext cx="8611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-76</a:t>
            </a:r>
            <a:endParaRPr lang="cs-CZ" sz="4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324345" y="3789040"/>
            <a:ext cx="8611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-86</a:t>
            </a:r>
            <a:endParaRPr lang="cs-CZ" sz="4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612377" y="4521314"/>
            <a:ext cx="11208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-552</a:t>
            </a:r>
            <a:endParaRPr lang="cs-CZ" sz="4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828401" y="5229200"/>
            <a:ext cx="11208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-576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 tmFilter="0,0; .5, 1; 1, 1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 tmFilter="0,0; .5, 1; 1, 1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 tmFilter="0,0; .5, 1; 1, 1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 tmFilter="0,0; .5, 1; 1, 1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 tmFilter="0,0; .5, 1; 1, 1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 tmFilter="0,0; .5, 1; 1, 1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 tmFilter="0,0; .5, 1; 1, 1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Součet kladného a záporného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4 + (-3) =</a:t>
            </a:r>
            <a:endParaRPr lang="cs-CZ" sz="36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755576" y="3573016"/>
            <a:ext cx="74888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449999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522007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594015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666023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738031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810039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377991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305983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233975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161967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89959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297312" y="371703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0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04048" y="371703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</a:t>
            </a:r>
            <a:endParaRPr lang="cs-CZ" sz="3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724128" y="371703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457552" y="371703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3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7164288" y="371703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</a:t>
            </a:r>
            <a:endParaRPr lang="cs-CZ" sz="3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897712" y="371703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5</a:t>
            </a:r>
            <a:endParaRPr lang="cs-CZ" sz="3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508175" y="3717032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-1</a:t>
            </a:r>
            <a:endParaRPr lang="cs-CZ" sz="3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771800" y="3717032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-2</a:t>
            </a:r>
            <a:endParaRPr lang="cs-CZ" sz="3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051720" y="3718773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-3</a:t>
            </a:r>
            <a:endParaRPr lang="cs-CZ" sz="36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331640" y="3717032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-4</a:t>
            </a:r>
            <a:endParaRPr lang="cs-CZ" sz="3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11560" y="3717032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-5</a:t>
            </a:r>
            <a:endParaRPr lang="cs-CZ" sz="3600" dirty="0"/>
          </a:p>
        </p:txBody>
      </p:sp>
      <p:cxnSp>
        <p:nvCxnSpPr>
          <p:cNvPr id="29" name="Přímá spojovací čára 28"/>
          <p:cNvCxnSpPr/>
          <p:nvPr/>
        </p:nvCxnSpPr>
        <p:spPr>
          <a:xfrm>
            <a:off x="4499992" y="2996952"/>
            <a:ext cx="0" cy="792088"/>
          </a:xfrm>
          <a:prstGeom prst="line">
            <a:avLst/>
          </a:prstGeom>
          <a:ln w="190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>
            <a:off x="4499992" y="3212976"/>
            <a:ext cx="2880320" cy="0"/>
          </a:xfrm>
          <a:prstGeom prst="straightConnector1">
            <a:avLst/>
          </a:prstGeom>
          <a:ln w="190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7380312" y="2996952"/>
            <a:ext cx="0" cy="792088"/>
          </a:xfrm>
          <a:prstGeom prst="line">
            <a:avLst/>
          </a:prstGeom>
          <a:ln w="190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 flipH="1">
            <a:off x="5220072" y="3068960"/>
            <a:ext cx="2160240" cy="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5665464" y="2420888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00B050"/>
                </a:solidFill>
              </a:rPr>
              <a:t>4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6100463" y="2420888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-3</a:t>
            </a:r>
            <a:endParaRPr lang="cs-CZ" sz="3600" dirty="0">
              <a:solidFill>
                <a:srgbClr val="FF0000"/>
              </a:solidFill>
            </a:endParaRPr>
          </a:p>
        </p:txBody>
      </p:sp>
      <p:cxnSp>
        <p:nvCxnSpPr>
          <p:cNvPr id="37" name="Přímá spojovací čára 36"/>
          <p:cNvCxnSpPr/>
          <p:nvPr/>
        </p:nvCxnSpPr>
        <p:spPr>
          <a:xfrm>
            <a:off x="5220072" y="2996952"/>
            <a:ext cx="0" cy="792088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2195736" y="1630541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 tmFilter="0,0; .5, 1; 1, 1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36" grpId="0"/>
      <p:bldP spid="3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Součet kladného a záporného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2 + (-5) = </a:t>
            </a:r>
            <a:endParaRPr lang="cs-CZ" sz="36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755576" y="3573016"/>
            <a:ext cx="74888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449999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522007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594015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666023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738031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810039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377991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305983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233975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161967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89959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297312" y="371703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0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04048" y="371703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</a:t>
            </a:r>
            <a:endParaRPr lang="cs-CZ" sz="3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724128" y="371703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457552" y="371703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3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7164288" y="371703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</a:t>
            </a:r>
            <a:endParaRPr lang="cs-CZ" sz="3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897712" y="371703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5</a:t>
            </a:r>
            <a:endParaRPr lang="cs-CZ" sz="3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508175" y="3717032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-1</a:t>
            </a:r>
            <a:endParaRPr lang="cs-CZ" sz="3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771800" y="3717032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-2</a:t>
            </a:r>
            <a:endParaRPr lang="cs-CZ" sz="3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051720" y="3718773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-3</a:t>
            </a:r>
            <a:endParaRPr lang="cs-CZ" sz="36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331640" y="3717032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-4</a:t>
            </a:r>
            <a:endParaRPr lang="cs-CZ" sz="3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11560" y="3717032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-5</a:t>
            </a:r>
            <a:endParaRPr lang="cs-CZ" sz="3600" dirty="0"/>
          </a:p>
        </p:txBody>
      </p:sp>
      <p:cxnSp>
        <p:nvCxnSpPr>
          <p:cNvPr id="29" name="Přímá spojovací čára 28"/>
          <p:cNvCxnSpPr/>
          <p:nvPr/>
        </p:nvCxnSpPr>
        <p:spPr>
          <a:xfrm>
            <a:off x="4499992" y="2996952"/>
            <a:ext cx="0" cy="792088"/>
          </a:xfrm>
          <a:prstGeom prst="line">
            <a:avLst/>
          </a:prstGeom>
          <a:ln w="190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>
            <a:off x="4499992" y="3212976"/>
            <a:ext cx="1440160" cy="0"/>
          </a:xfrm>
          <a:prstGeom prst="straightConnector1">
            <a:avLst/>
          </a:prstGeom>
          <a:ln w="190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5940152" y="2996952"/>
            <a:ext cx="0" cy="792088"/>
          </a:xfrm>
          <a:prstGeom prst="line">
            <a:avLst/>
          </a:prstGeom>
          <a:ln w="190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 flipH="1">
            <a:off x="2339752" y="3068960"/>
            <a:ext cx="3600400" cy="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2339752" y="2996952"/>
            <a:ext cx="0" cy="79208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5017392" y="2422629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2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923928" y="2420888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-5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2140023" y="1630541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-3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 tmFilter="0,0; .5, 1; 1, 1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8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Součet záporného a kladného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(-2) + 5 =</a:t>
            </a:r>
            <a:endParaRPr lang="cs-CZ" sz="36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755576" y="3573016"/>
            <a:ext cx="74888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449999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522007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594015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666023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738031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810039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377991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305983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233975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161967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89959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297312" y="371703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0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04048" y="371703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</a:t>
            </a:r>
            <a:endParaRPr lang="cs-CZ" sz="3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724128" y="371703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457552" y="371703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3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7164288" y="371703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</a:t>
            </a:r>
            <a:endParaRPr lang="cs-CZ" sz="3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897712" y="371703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5</a:t>
            </a:r>
            <a:endParaRPr lang="cs-CZ" sz="3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508175" y="3717032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-1</a:t>
            </a:r>
            <a:endParaRPr lang="cs-CZ" sz="3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771800" y="3717032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-2</a:t>
            </a:r>
            <a:endParaRPr lang="cs-CZ" sz="3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051720" y="3718773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-3</a:t>
            </a:r>
            <a:endParaRPr lang="cs-CZ" sz="36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331640" y="3717032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-4</a:t>
            </a:r>
            <a:endParaRPr lang="cs-CZ" sz="3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11560" y="3717032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-5</a:t>
            </a:r>
            <a:endParaRPr lang="cs-CZ" sz="3600" dirty="0"/>
          </a:p>
        </p:txBody>
      </p:sp>
      <p:cxnSp>
        <p:nvCxnSpPr>
          <p:cNvPr id="29" name="Přímá spojovací čára 28"/>
          <p:cNvCxnSpPr/>
          <p:nvPr/>
        </p:nvCxnSpPr>
        <p:spPr>
          <a:xfrm>
            <a:off x="4499992" y="2996952"/>
            <a:ext cx="0" cy="792088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flipH="1">
            <a:off x="3059832" y="3212976"/>
            <a:ext cx="1440160" cy="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3059832" y="2996952"/>
            <a:ext cx="0" cy="792088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>
            <a:off x="3059832" y="3068960"/>
            <a:ext cx="3600400" cy="0"/>
          </a:xfrm>
          <a:prstGeom prst="straightConnector1">
            <a:avLst/>
          </a:prstGeom>
          <a:ln w="190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6660232" y="2996952"/>
            <a:ext cx="0" cy="792088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4716016" y="2422629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5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508175" y="2420888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-2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195736" y="1630541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 tmFilter="0,0; .5, 1; 1, 1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36" grpId="0"/>
      <p:bldP spid="3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Součet záporného a kladného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(-5) + 3 =</a:t>
            </a:r>
            <a:endParaRPr lang="cs-CZ" sz="36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755576" y="3573016"/>
            <a:ext cx="74888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449999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522007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594015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666023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738031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810039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377991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305983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233975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161967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899592" y="335699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297312" y="371703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0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04048" y="371703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</a:t>
            </a:r>
            <a:endParaRPr lang="cs-CZ" sz="3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724128" y="371703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457552" y="371703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3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7164288" y="371703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</a:t>
            </a:r>
            <a:endParaRPr lang="cs-CZ" sz="3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897712" y="371703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5</a:t>
            </a:r>
            <a:endParaRPr lang="cs-CZ" sz="3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508175" y="3717032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-1</a:t>
            </a:r>
            <a:endParaRPr lang="cs-CZ" sz="3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771800" y="3717032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-2</a:t>
            </a:r>
            <a:endParaRPr lang="cs-CZ" sz="3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051720" y="3718773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-3</a:t>
            </a:r>
            <a:endParaRPr lang="cs-CZ" sz="36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331640" y="3717032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-4</a:t>
            </a:r>
            <a:endParaRPr lang="cs-CZ" sz="3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11560" y="3717032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-5</a:t>
            </a:r>
            <a:endParaRPr lang="cs-CZ" sz="3600" dirty="0"/>
          </a:p>
        </p:txBody>
      </p:sp>
      <p:cxnSp>
        <p:nvCxnSpPr>
          <p:cNvPr id="30" name="Přímá spojovací čára 29"/>
          <p:cNvCxnSpPr/>
          <p:nvPr/>
        </p:nvCxnSpPr>
        <p:spPr>
          <a:xfrm>
            <a:off x="4499992" y="2996952"/>
            <a:ext cx="0" cy="792088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 flipH="1">
            <a:off x="899592" y="3212976"/>
            <a:ext cx="3600400" cy="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899592" y="2996952"/>
            <a:ext cx="0" cy="792088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>
            <a:off x="899592" y="3068960"/>
            <a:ext cx="2160240" cy="0"/>
          </a:xfrm>
          <a:prstGeom prst="straightConnector1">
            <a:avLst/>
          </a:prstGeom>
          <a:ln w="190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3059832" y="2996952"/>
            <a:ext cx="0" cy="79208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2140023" y="1630541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-2</a:t>
            </a:r>
            <a:endParaRPr lang="cs-CZ" sz="36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411760" y="2420888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-5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777032" y="2422629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3</a:t>
            </a:r>
            <a:endParaRPr lang="cs-CZ" sz="36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 tmFilter="0,0; .5, 1; 1, 1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38" grpId="0"/>
      <p:bldP spid="3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496944" cy="1143000"/>
          </a:xfrm>
        </p:spPr>
        <p:txBody>
          <a:bodyPr>
            <a:noAutofit/>
          </a:bodyPr>
          <a:lstStyle/>
          <a:p>
            <a:r>
              <a:rPr lang="cs-CZ" sz="4000" dirty="0" smtClean="0"/>
              <a:t>Sčítání celých čísel s různými znaménky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dirty="0" smtClean="0"/>
              <a:t>7 + </a:t>
            </a:r>
            <a:r>
              <a:rPr lang="cs-CZ" dirty="0" smtClean="0"/>
              <a:t>(–4</a:t>
            </a:r>
            <a:r>
              <a:rPr lang="cs-CZ" dirty="0" smtClean="0"/>
              <a:t>)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/>
          </a:p>
          <a:p>
            <a:pPr algn="ctr">
              <a:buNone/>
            </a:pPr>
            <a:r>
              <a:rPr lang="cs-CZ" dirty="0" smtClean="0"/>
              <a:t>|7|   </a:t>
            </a:r>
            <a:r>
              <a:rPr lang="cs-CZ" dirty="0" smtClean="0"/>
              <a:t>|–4</a:t>
            </a:r>
            <a:r>
              <a:rPr lang="cs-CZ" dirty="0" smtClean="0"/>
              <a:t>|</a:t>
            </a:r>
          </a:p>
          <a:p>
            <a:pPr algn="ctr">
              <a:buNone/>
            </a:pPr>
            <a:r>
              <a:rPr lang="cs-CZ" dirty="0" smtClean="0"/>
              <a:t>Součet bude </a:t>
            </a:r>
            <a:r>
              <a:rPr lang="cs-CZ" b="1" dirty="0" smtClean="0">
                <a:solidFill>
                  <a:srgbClr val="00B050"/>
                </a:solidFill>
              </a:rPr>
              <a:t>kladný</a:t>
            </a:r>
            <a:r>
              <a:rPr lang="cs-CZ" dirty="0" smtClean="0"/>
              <a:t>.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|7| – </a:t>
            </a:r>
            <a:r>
              <a:rPr lang="cs-CZ" dirty="0" smtClean="0"/>
              <a:t>|–4</a:t>
            </a:r>
            <a:r>
              <a:rPr lang="cs-CZ" dirty="0" smtClean="0"/>
              <a:t>| = 7 – 4 = 3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000" b="1" dirty="0" smtClean="0"/>
              <a:t>7 + (-4) = </a:t>
            </a:r>
            <a:r>
              <a:rPr lang="cs-CZ" sz="4000" b="1" dirty="0" smtClean="0">
                <a:solidFill>
                  <a:srgbClr val="00B050"/>
                </a:solidFill>
              </a:rPr>
              <a:t>3</a:t>
            </a:r>
          </a:p>
          <a:p>
            <a:pPr algn="ctr"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dirty="0" smtClean="0"/>
              <a:t>(–7</a:t>
            </a:r>
            <a:r>
              <a:rPr lang="cs-CZ" dirty="0" smtClean="0"/>
              <a:t>) + 4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|–7</a:t>
            </a:r>
            <a:r>
              <a:rPr lang="cs-CZ" dirty="0" smtClean="0"/>
              <a:t>|   |4|</a:t>
            </a:r>
          </a:p>
          <a:p>
            <a:pPr algn="ctr">
              <a:buNone/>
            </a:pPr>
            <a:r>
              <a:rPr lang="cs-CZ" dirty="0" smtClean="0"/>
              <a:t>Součet bude </a:t>
            </a:r>
            <a:r>
              <a:rPr lang="cs-CZ" b="1" dirty="0" smtClean="0">
                <a:solidFill>
                  <a:srgbClr val="FF0000"/>
                </a:solidFill>
              </a:rPr>
              <a:t>záporný</a:t>
            </a:r>
            <a:r>
              <a:rPr lang="cs-CZ" dirty="0" smtClean="0"/>
              <a:t>.</a:t>
            </a:r>
          </a:p>
          <a:p>
            <a:pPr algn="ctr">
              <a:buNone/>
            </a:pPr>
            <a:endParaRPr lang="cs-CZ" dirty="0"/>
          </a:p>
          <a:p>
            <a:pPr algn="ctr">
              <a:buNone/>
            </a:pPr>
            <a:r>
              <a:rPr lang="cs-CZ" dirty="0" smtClean="0"/>
              <a:t>|–7</a:t>
            </a:r>
            <a:r>
              <a:rPr lang="cs-CZ" dirty="0" smtClean="0"/>
              <a:t>| – |4| = 7 – 4 = 3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000" b="1" dirty="0" smtClean="0"/>
              <a:t>(</a:t>
            </a:r>
            <a:r>
              <a:rPr lang="cs-CZ" sz="4000" b="1" dirty="0" smtClean="0"/>
              <a:t>–</a:t>
            </a:r>
            <a:r>
              <a:rPr lang="cs-CZ" sz="4000" b="1" dirty="0" smtClean="0"/>
              <a:t>7</a:t>
            </a:r>
            <a:r>
              <a:rPr lang="cs-CZ" sz="4000" b="1" dirty="0" smtClean="0"/>
              <a:t>) + 4 = </a:t>
            </a:r>
            <a:r>
              <a:rPr lang="cs-CZ" sz="4000" b="1" dirty="0" smtClean="0">
                <a:solidFill>
                  <a:srgbClr val="FF0000"/>
                </a:solidFill>
              </a:rPr>
              <a:t>-3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105018" y="2420888"/>
            <a:ext cx="71393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Zjistíme, které </a:t>
            </a:r>
            <a:r>
              <a:rPr lang="cs-CZ" sz="2800" dirty="0" smtClean="0"/>
              <a:t>číslo </a:t>
            </a:r>
            <a:r>
              <a:rPr lang="cs-CZ" sz="2800" dirty="0" smtClean="0"/>
              <a:t>má větší absolutní hodnotu.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0616" y="3975447"/>
            <a:ext cx="81438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Od </a:t>
            </a:r>
            <a:r>
              <a:rPr lang="cs-CZ" sz="2400" dirty="0" smtClean="0"/>
              <a:t>větší absolutní </a:t>
            </a:r>
            <a:r>
              <a:rPr lang="cs-CZ" sz="2400" dirty="0" smtClean="0"/>
              <a:t>hodnoty odečteme </a:t>
            </a:r>
            <a:r>
              <a:rPr lang="cs-CZ" sz="2400" dirty="0" smtClean="0"/>
              <a:t>menší absolutní hodnotu.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95736" y="2977788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&gt;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84062" y="2977788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&gt;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 tmFilter="0,0; .5, 1; 1, 1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 tmFilter="0,0; .5, 1; 1, 1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Rozhodni, zda součet bude kladný nebo záporný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/>
              <a:t>57 + (-27)</a:t>
            </a:r>
          </a:p>
          <a:p>
            <a:pPr>
              <a:buNone/>
            </a:pPr>
            <a:r>
              <a:rPr lang="cs-CZ" sz="4000" dirty="0" smtClean="0"/>
              <a:t>67 + (-77)</a:t>
            </a:r>
          </a:p>
          <a:p>
            <a:pPr>
              <a:buNone/>
            </a:pPr>
            <a:r>
              <a:rPr lang="cs-CZ" sz="4000" dirty="0" smtClean="0"/>
              <a:t>(-183) + 387</a:t>
            </a:r>
          </a:p>
          <a:p>
            <a:pPr>
              <a:buNone/>
            </a:pPr>
            <a:r>
              <a:rPr lang="cs-CZ" sz="4000" dirty="0" smtClean="0"/>
              <a:t>(-3848) + 2048</a:t>
            </a:r>
          </a:p>
          <a:p>
            <a:pPr>
              <a:buNone/>
            </a:pPr>
            <a:r>
              <a:rPr lang="cs-CZ" sz="4000" dirty="0" smtClean="0"/>
              <a:t>28474 + 32874</a:t>
            </a:r>
          </a:p>
          <a:p>
            <a:pPr>
              <a:buNone/>
            </a:pPr>
            <a:r>
              <a:rPr lang="cs-CZ" sz="4000" dirty="0" smtClean="0"/>
              <a:t>(-21823) + (-38431)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30752" y="1640994"/>
            <a:ext cx="15972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kladný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47864" y="3068960"/>
            <a:ext cx="15972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kladný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38864" y="4521314"/>
            <a:ext cx="15972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kladný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30752" y="2361074"/>
            <a:ext cx="18792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záporný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00880" y="3801234"/>
            <a:ext cx="18792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záporný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64976" y="5241394"/>
            <a:ext cx="18792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záporný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 tmFilter="0,0; .5, 1; 1, 1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Součet navzájem opačných čísel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4525963"/>
          </a:xfrm>
        </p:spPr>
        <p:txBody>
          <a:bodyPr/>
          <a:lstStyle/>
          <a:p>
            <a:pPr>
              <a:buNone/>
            </a:pPr>
            <a:r>
              <a:rPr lang="cs-CZ" sz="4000" dirty="0" smtClean="0"/>
              <a:t>3 + (-3)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Jejich </a:t>
            </a:r>
            <a:r>
              <a:rPr lang="cs-CZ" dirty="0" smtClean="0"/>
              <a:t>absolutní </a:t>
            </a:r>
            <a:r>
              <a:rPr lang="cs-CZ" dirty="0" smtClean="0"/>
              <a:t>hodnoty </a:t>
            </a:r>
            <a:r>
              <a:rPr lang="cs-CZ" b="1" dirty="0" smtClean="0"/>
              <a:t>odečteme</a:t>
            </a:r>
            <a:r>
              <a:rPr lang="cs-CZ" dirty="0" smtClean="0"/>
              <a:t>: </a:t>
            </a:r>
            <a:r>
              <a:rPr lang="cs-CZ" dirty="0" smtClean="0"/>
              <a:t>3 – </a:t>
            </a:r>
            <a:r>
              <a:rPr lang="cs-CZ" dirty="0" err="1" smtClean="0"/>
              <a:t>3</a:t>
            </a:r>
            <a:r>
              <a:rPr lang="cs-CZ" dirty="0" smtClean="0"/>
              <a:t> = 0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Součet navzájem opačných čísel je </a:t>
            </a:r>
            <a:r>
              <a:rPr lang="cs-CZ" b="1" dirty="0" smtClean="0"/>
              <a:t>vždy roven nule.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23728" y="1628800"/>
            <a:ext cx="5760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0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/>
              <a:t>(-3) + 6 = </a:t>
            </a:r>
          </a:p>
          <a:p>
            <a:pPr>
              <a:buNone/>
            </a:pPr>
            <a:r>
              <a:rPr lang="cs-CZ" sz="4000" dirty="0" smtClean="0"/>
              <a:t>(-6) + 3 =</a:t>
            </a:r>
          </a:p>
          <a:p>
            <a:pPr>
              <a:buNone/>
            </a:pPr>
            <a:r>
              <a:rPr lang="cs-CZ" sz="4000" dirty="0" smtClean="0"/>
              <a:t>5 + (-9) =</a:t>
            </a:r>
          </a:p>
          <a:p>
            <a:pPr>
              <a:buNone/>
            </a:pPr>
            <a:r>
              <a:rPr lang="cs-CZ" sz="4000" dirty="0" smtClean="0"/>
              <a:t>(-9) + 5 =</a:t>
            </a:r>
          </a:p>
          <a:p>
            <a:pPr>
              <a:buNone/>
            </a:pPr>
            <a:r>
              <a:rPr lang="cs-CZ" sz="4000" dirty="0" smtClean="0"/>
              <a:t>(-10) + 25 =</a:t>
            </a:r>
          </a:p>
          <a:p>
            <a:pPr>
              <a:buNone/>
            </a:pPr>
            <a:r>
              <a:rPr lang="cs-CZ" sz="4000" dirty="0" smtClean="0"/>
              <a:t>28 + (-30) =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/>
              <a:t>(-5) + </a:t>
            </a:r>
            <a:r>
              <a:rPr lang="cs-CZ" sz="4000" dirty="0" err="1" smtClean="0"/>
              <a:t>5</a:t>
            </a:r>
            <a:r>
              <a:rPr lang="cs-CZ" sz="4000" dirty="0" smtClean="0"/>
              <a:t> =</a:t>
            </a:r>
          </a:p>
          <a:p>
            <a:pPr>
              <a:buNone/>
            </a:pPr>
            <a:r>
              <a:rPr lang="cs-CZ" sz="4000" dirty="0" smtClean="0"/>
              <a:t>33 + (-43) =</a:t>
            </a:r>
          </a:p>
          <a:p>
            <a:pPr>
              <a:buNone/>
            </a:pPr>
            <a:r>
              <a:rPr lang="cs-CZ" sz="4000" dirty="0" smtClean="0"/>
              <a:t>76 + (-40) =</a:t>
            </a:r>
          </a:p>
          <a:p>
            <a:pPr>
              <a:buNone/>
            </a:pPr>
            <a:r>
              <a:rPr lang="cs-CZ" sz="4000" dirty="0" smtClean="0"/>
              <a:t>(-76) + 40 =</a:t>
            </a:r>
          </a:p>
          <a:p>
            <a:pPr>
              <a:buNone/>
            </a:pPr>
            <a:r>
              <a:rPr lang="cs-CZ" sz="4000" dirty="0" smtClean="0"/>
              <a:t>(-103) + </a:t>
            </a:r>
            <a:r>
              <a:rPr lang="cs-CZ" sz="4000" dirty="0" err="1" smtClean="0"/>
              <a:t>103</a:t>
            </a:r>
            <a:r>
              <a:rPr lang="cs-CZ" sz="4000" dirty="0" smtClean="0"/>
              <a:t> =</a:t>
            </a:r>
          </a:p>
          <a:p>
            <a:pPr>
              <a:buNone/>
            </a:pPr>
            <a:r>
              <a:rPr lang="cs-CZ" sz="4000" dirty="0" smtClean="0"/>
              <a:t>(-24) + (-24) =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39752" y="162880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3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39752" y="2348880"/>
            <a:ext cx="6014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-3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39752" y="3081154"/>
            <a:ext cx="6014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-4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39752" y="3801234"/>
            <a:ext cx="6014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-4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43808" y="4509120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15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18425" y="5241394"/>
            <a:ext cx="6014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-2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75920" y="156898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0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95243" y="2289066"/>
            <a:ext cx="8611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-10</a:t>
            </a:r>
            <a:endParaRPr lang="cs-CZ" sz="4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66897" y="3068960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36</a:t>
            </a:r>
            <a:endParaRPr lang="cs-CZ" sz="4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95243" y="3789040"/>
            <a:ext cx="8611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-36</a:t>
            </a:r>
            <a:endParaRPr lang="cs-CZ" sz="4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612377" y="4521314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0</a:t>
            </a:r>
            <a:endParaRPr lang="cs-CZ" sz="4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527291" y="5241394"/>
            <a:ext cx="8611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-48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 tmFilter="0,0; .5, 1; 1, 1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 tmFilter="0,0; .5, 1; 1, 1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 tmFilter="0,0; .5, 1; 1, 1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 tmFilter="0,0; .5, 1; 1, 1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 tmFilter="0,0; .5, 1; 1, 1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 tmFilter="0,0; .5, 1; 1, 1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 tmFilter="0,0; .5, 1; 1, 1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 tmFilter="0,0; .5, 1; 1, 1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817</Words>
  <Application>Microsoft Office PowerPoint</Application>
  <PresentationFormat>Předvádění na obrazovce (4:3)</PresentationFormat>
  <Paragraphs>237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sady Office</vt:lpstr>
      <vt:lpstr>1_Motiv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Sčítání celých čísel</vt:lpstr>
      <vt:lpstr>Součet dvou kladných čísel</vt:lpstr>
      <vt:lpstr>Součet dvou záporných čísel</vt:lpstr>
      <vt:lpstr>Příklady</vt:lpstr>
      <vt:lpstr>Součet kladného a záporného čísla</vt:lpstr>
      <vt:lpstr>Součet kladného a záporného čísla</vt:lpstr>
      <vt:lpstr>Součet záporného a kladného čísla</vt:lpstr>
      <vt:lpstr>Součet záporného a kladného čísla</vt:lpstr>
      <vt:lpstr>Sčítání celých čísel s různými znaménky</vt:lpstr>
      <vt:lpstr>Rozhodni, zda součet bude kladný nebo záporný</vt:lpstr>
      <vt:lpstr>Součet navzájem opačných čísel</vt:lpstr>
      <vt:lpstr>Příklady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celých čísel</dc:title>
  <dc:creator>Roman</dc:creator>
  <cp:lastModifiedBy>Roman</cp:lastModifiedBy>
  <cp:revision>17</cp:revision>
  <dcterms:created xsi:type="dcterms:W3CDTF">2012-09-25T17:30:52Z</dcterms:created>
  <dcterms:modified xsi:type="dcterms:W3CDTF">2012-11-24T11:15:05Z</dcterms:modified>
</cp:coreProperties>
</file>