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68" r:id="rId2"/>
  </p:sldMasterIdLst>
  <p:notesMasterIdLst>
    <p:notesMasterId r:id="rId21"/>
  </p:notesMasterIdLst>
  <p:handoutMasterIdLst>
    <p:handoutMasterId r:id="rId22"/>
  </p:handoutMasterIdLst>
  <p:sldIdLst>
    <p:sldId id="256" r:id="rId3"/>
    <p:sldId id="257" r:id="rId4"/>
    <p:sldId id="271" r:id="rId5"/>
    <p:sldId id="273" r:id="rId6"/>
    <p:sldId id="282" r:id="rId7"/>
    <p:sldId id="283" r:id="rId8"/>
    <p:sldId id="274" r:id="rId9"/>
    <p:sldId id="275" r:id="rId10"/>
    <p:sldId id="276" r:id="rId11"/>
    <p:sldId id="279" r:id="rId12"/>
    <p:sldId id="284" r:id="rId13"/>
    <p:sldId id="285" r:id="rId14"/>
    <p:sldId id="289" r:id="rId15"/>
    <p:sldId id="286" r:id="rId16"/>
    <p:sldId id="287" r:id="rId17"/>
    <p:sldId id="288" r:id="rId18"/>
    <p:sldId id="290" r:id="rId19"/>
    <p:sldId id="267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3845" autoAdjust="0"/>
    <p:restoredTop sz="94660"/>
  </p:normalViewPr>
  <p:slideViewPr>
    <p:cSldViewPr>
      <p:cViewPr>
        <p:scale>
          <a:sx n="75" d="100"/>
          <a:sy n="75" d="100"/>
        </p:scale>
        <p:origin x="-74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2171838" cy="921718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fld id="{63B94AD3-523B-42A0-8802-47D1101764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fld id="{E86E29DE-8C35-4E6B-BEDA-9CF43A89D9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7FB93B-3B91-433D-9E35-CCCCFAA427BA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6B825C-5622-418B-B08A-B6AAFC249ACF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cs-CZ"/>
            </a:pPr>
            <a:r>
              <a:rPr lang="cs-CZ" dirty="0" smtClean="0"/>
              <a:t>Tuto šablonu lze použít jako počáteční soubor pro prezentaci výukových materiálů při práci ve skupině.</a:t>
            </a:r>
          </a:p>
          <a:p>
            <a:endParaRPr lang="cs-CZ" dirty="0" smtClean="0"/>
          </a:p>
          <a:p>
            <a:pPr lvl="0"/>
            <a:r>
              <a:rPr lang="cs-CZ" sz="1200" b="1" dirty="0" smtClean="0"/>
              <a:t>Oddíly</a:t>
            </a:r>
            <a:endParaRPr lang="cs-CZ" sz="1200" b="0" dirty="0" smtClean="0"/>
          </a:p>
          <a:p>
            <a:pPr lvl="0"/>
            <a:r>
              <a:rPr lang="cs-CZ" sz="1200" b="0" dirty="0" smtClean="0"/>
              <a:t>Po kliknutí na snímek pravým tlačítkem myši lze přidat oddíly.</a:t>
            </a:r>
            <a:r>
              <a:rPr lang="cs-CZ" sz="1200" b="0" baseline="0" dirty="0" smtClean="0"/>
              <a:t> Oddíly mohou pomoci uspořádat snímky nebo usnadnit spolupráci mezi více autory.</a:t>
            </a:r>
            <a:endParaRPr lang="cs-CZ" sz="1200" b="0" dirty="0" smtClean="0"/>
          </a:p>
          <a:p>
            <a:pPr lvl="0"/>
            <a:endParaRPr lang="cs-CZ" sz="1200" b="1" dirty="0" smtClean="0"/>
          </a:p>
          <a:p>
            <a:pPr lvl="0"/>
            <a:r>
              <a:rPr lang="cs-CZ" sz="1200" b="1" dirty="0" smtClean="0"/>
              <a:t>Poznámky</a:t>
            </a:r>
          </a:p>
          <a:p>
            <a:pPr lvl="0"/>
            <a:r>
              <a:rPr lang="cs-CZ" sz="1200" dirty="0" smtClean="0"/>
              <a:t>Oddíl Poznámky použijte k zadání poznámek k doručení nebo dalších podrobností pro posluchače.</a:t>
            </a:r>
            <a:r>
              <a:rPr lang="cs-CZ" sz="1200" baseline="0" dirty="0" smtClean="0"/>
              <a:t> Tyto poznámky lze zobrazit během prezentace. </a:t>
            </a:r>
          </a:p>
          <a:p>
            <a:pPr lvl="0">
              <a:buFontTx/>
              <a:buNone/>
            </a:pPr>
            <a:r>
              <a:rPr lang="cs-CZ" sz="1200" dirty="0" smtClean="0"/>
              <a:t>Vezměte v úvahu velikost písma (důležité pro usnadnění, viditelnost, pořízení videozáznamu a online provoz).</a:t>
            </a:r>
          </a:p>
          <a:p>
            <a:pPr lvl="0"/>
            <a:endParaRPr lang="cs-CZ" sz="1200" dirty="0" smtClean="0"/>
          </a:p>
          <a:p>
            <a:pPr lvl="0">
              <a:buFontTx/>
              <a:buNone/>
            </a:pPr>
            <a:r>
              <a:rPr lang="cs-CZ" sz="1200" b="1" dirty="0" smtClean="0"/>
              <a:t>Sladěné barvy </a:t>
            </a:r>
          </a:p>
          <a:p>
            <a:pPr lvl="0">
              <a:buFontTx/>
              <a:buNone/>
            </a:pPr>
            <a:r>
              <a:rPr lang="cs-CZ" sz="1200" dirty="0" smtClean="0"/>
              <a:t>Věnujte zvláštní pozornost obrázkům, grafům a textovým polím.</a:t>
            </a:r>
            <a:r>
              <a:rPr lang="cs-CZ" sz="1200" baseline="0" dirty="0" smtClean="0"/>
              <a:t> </a:t>
            </a:r>
            <a:endParaRPr lang="cs-CZ" sz="1200" dirty="0" smtClean="0"/>
          </a:p>
          <a:p>
            <a:pPr lvl="0"/>
            <a:r>
              <a:rPr lang="cs-CZ" sz="1200" dirty="0" smtClean="0"/>
              <a:t>Zvažte, zda účastníci budou tisknout černobíle nebo ve </a:t>
            </a:r>
            <a:r>
              <a:rPr lang="cs-CZ" sz="1200" dirty="0" err="1" smtClean="0"/>
              <a:t>stupních šedé</a:t>
            </a:r>
            <a:r>
              <a:rPr lang="cs-CZ" sz="1200" dirty="0" smtClean="0"/>
              <a:t>. Provedením zkušebního tisku ověřte, zda barvy fungují správně při vytištění černobíle i ve </a:t>
            </a:r>
            <a:r>
              <a:rPr lang="cs-CZ" sz="1200" dirty="0" err="1" smtClean="0"/>
              <a:t>stupních šedé</a:t>
            </a:r>
            <a:r>
              <a:rPr lang="cs-CZ" sz="1200" dirty="0" smtClean="0"/>
              <a:t>.</a:t>
            </a:r>
          </a:p>
          <a:p>
            <a:pPr lvl="0">
              <a:buFontTx/>
              <a:buNone/>
            </a:pPr>
            <a:endParaRPr lang="cs-CZ" sz="1200" dirty="0" smtClean="0"/>
          </a:p>
          <a:p>
            <a:pPr lvl="0">
              <a:buFontTx/>
              <a:buNone/>
            </a:pPr>
            <a:r>
              <a:rPr lang="cs-CZ" sz="1200" b="1" dirty="0" smtClean="0"/>
              <a:t>Obrázky, tabulky a grafy</a:t>
            </a:r>
          </a:p>
          <a:p>
            <a:pPr lvl="0"/>
            <a:r>
              <a:rPr lang="cs-CZ" sz="1200" dirty="0" smtClean="0"/>
              <a:t>Vsaďte na jednoduchost: pokud je to možné, použijte konzistentní a nerušivé styly a barvy.</a:t>
            </a:r>
          </a:p>
          <a:p>
            <a:pPr lvl="0"/>
            <a:r>
              <a:rPr lang="cs-CZ" sz="1200" dirty="0" smtClean="0"/>
              <a:t>Označte popisky všechny grafy a tabulky.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cs-CZ"/>
            </a:pPr>
            <a:r>
              <a:rPr lang="cs-CZ" sz="1200" dirty="0" smtClean="0"/>
              <a:t>Toto je další možnost.</a:t>
            </a:r>
            <a:r>
              <a:rPr lang="cs-CZ" sz="1200" baseline="0" dirty="0" smtClean="0"/>
              <a:t> pro snímky s přehledem využívající přechody.</a:t>
            </a:r>
            <a:endParaRPr lang="cs-CZ" sz="1200" dirty="0" smtClean="0"/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cs-CZ"/>
            </a:pPr>
            <a:r>
              <a:rPr lang="cs-CZ" dirty="0" smtClean="0"/>
              <a:t>Pro každé z témat použijte záhlaví oddílu, aby zde byl pro posluchače jasný přechod. 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10</a:t>
            </a:fld>
            <a:endParaRPr lang="cs-CZ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cs-CZ"/>
            </a:pPr>
            <a:r>
              <a:rPr lang="cs-CZ" sz="1200" dirty="0" smtClean="0"/>
              <a:t>Toto je další možnost.</a:t>
            </a:r>
            <a:r>
              <a:rPr lang="cs-CZ" sz="1200" baseline="0" dirty="0" smtClean="0"/>
              <a:t> pro snímky s přehledem využívající přechody.</a:t>
            </a:r>
            <a:endParaRPr lang="cs-CZ" sz="1200" dirty="0" smtClean="0"/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cs-CZ"/>
            </a:pPr>
            <a:r>
              <a:rPr lang="cs-CZ" dirty="0" smtClean="0"/>
              <a:t>Pro každé z témat použijte záhlaví oddílu, aby zde byl pro posluchače jasný přechod. 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13</a:t>
            </a:fld>
            <a:endParaRPr lang="cs-CZ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AEA203-8DC0-4291-8F96-86B2532A453F}" type="slidenum">
              <a:rPr lang="cs-CZ" smtClean="0"/>
              <a:pPr/>
              <a:t>18</a:t>
            </a:fld>
            <a:endParaRPr lang="cs-CZ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D0FF8-8115-4AAD-B90D-84B0A000E5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1ABAC-5155-4158-9DBC-91881D9359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6B7F3-10E7-4F68-884C-633595BCB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9AC06-791A-47EC-B46F-1133C7DE38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598EE-715A-488A-B299-6ACB8DE6DE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B233C8-FEED-4941-97F4-DF4A4EA4E1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0160F-5995-49E8-A39F-17DA249863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53C26-5121-4163-8CB0-BA1D7AAC27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3BB53-8C0A-4607-8D55-F1643E8C6D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F8AB-BF2F-402C-808F-2ECF383289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BCD14-BAE5-4872-8C4E-C503CFF0A1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C9A2C-C6B6-408A-8356-31FDAD6E22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AE014-AC8B-433A-9544-19F4C1E176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59ED156-2732-479E-8410-D5807628268D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F41ABAC-5155-4158-9DBC-91881D93597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F33987-6305-4E2A-BF18-EF013ECE927B}" type="datetimeFigureOut">
              <a:rPr lang="cs-CZ" noProof="0" smtClean="0"/>
              <a:pPr/>
              <a:t>26.11.2012</a:t>
            </a:fld>
            <a:endParaRPr lang="cs-CZ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6C87F6-986D-49E6-AF40-1B3A1EE8064D}" type="slidenum">
              <a:rPr lang="cs-CZ" noProof="0" smtClean="0"/>
              <a:pPr/>
              <a:t>‹#›</a:t>
            </a:fld>
            <a:endParaRPr lang="cs-CZ" noProof="0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69AC06-791A-47EC-B46F-1133C7DE38F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41598EE-715A-488A-B299-6ACB8DE6DEA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233C8-FEED-4941-97F4-DF4A4EA4E12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F33987-6305-4E2A-BF18-EF013ECE927B}" type="datetimeFigureOut">
              <a:rPr lang="cs-CZ" noProof="0" smtClean="0"/>
              <a:pPr/>
              <a:t>26.11.2012</a:t>
            </a:fld>
            <a:endParaRPr lang="cs-CZ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6C87F6-986D-49E6-AF40-1B3A1EE8064D}" type="slidenum">
              <a:rPr lang="cs-CZ" noProof="0" smtClean="0"/>
              <a:pPr/>
              <a:t>‹#›</a:t>
            </a:fld>
            <a:endParaRPr lang="cs-CZ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8E53C26-5121-4163-8CB0-BA1D7AAC274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203BB53-8C0A-4607-8D55-F1643E8C6D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6F3B7FC-E9F0-4C10-A0E4-6DF46E0E5A8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6F3B7FC-E9F0-4C10-A0E4-6DF46E0E5A8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latinLnBrk="0">
              <a:defRPr lang="cs-CZ" b="1" cap="small" baseline="0">
                <a:solidFill>
                  <a:srgbClr val="003300"/>
                </a:solidFill>
              </a:defRPr>
            </a:lvl1pPr>
          </a:lstStyle>
          <a:p>
            <a:r>
              <a:rPr lang="cs-CZ"/>
              <a:t>Po kliknutí lze upravit styl předlohy nadpisů.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latinLnBrk="0">
              <a:buNone/>
              <a:defRPr lang="cs-CZ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cs-CZ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latinLnBrk="0">
              <a:buNone/>
              <a:defRPr lang="cs-CZ" sz="2000" baseline="0"/>
            </a:lvl1pPr>
          </a:lstStyle>
          <a:p>
            <a:r>
              <a:rPr lang="cs-CZ"/>
              <a:t>Logo společnosti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ouze pozad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latinLnBrk="0">
              <a:defRPr lang="cs-CZ"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cs-CZ" sz="3500"/>
              <a:t>Po kliknutí lze upravit styl předlohy nadpisů.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‹#›</a:t>
            </a:fld>
            <a:endParaRPr lang="cs-CZ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latinLnBrk="0">
              <a:buNone/>
              <a:defRPr lang="cs-CZ" sz="1800"/>
            </a:lvl1pPr>
          </a:lstStyle>
          <a:p>
            <a:r>
              <a:rPr lang="cs-CZ"/>
              <a:t>Logo společnosti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fld id="{76F3B7FC-E9F0-4C10-A0E4-6DF46E0E5A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6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cs-CZ" smtClean="0"/>
              <a:t>CZ.1.07/1.5.00/34.0448</a:t>
            </a: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F3B7FC-E9F0-4C10-A0E4-6DF46E0E5A8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1" r:id="rId12"/>
    <p:sldLayoutId id="2147483782" r:id="rId13"/>
    <p:sldLayoutId id="2147483783" r:id="rId14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1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kciov&#225;_spole&#269;nost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s.wikipedia.org/wiki/Ve&#345;ejn&#225;_obchodn&#237;_spole&#269;nost" TargetMode="External"/><Relationship Id="rId5" Type="http://schemas.openxmlformats.org/officeDocument/2006/relationships/hyperlink" Target="http://cs.wikipedia.org/wiki/Komanditn&#237;_spole&#269;nost" TargetMode="External"/><Relationship Id="rId4" Type="http://schemas.openxmlformats.org/officeDocument/2006/relationships/hyperlink" Target="http://cs.wikipedia.org/wiki/Spole&#269;nost_s_ru&#269;en&#237;m_omezen&#253;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060575"/>
            <a:ext cx="7772400" cy="2178050"/>
          </a:xfrm>
        </p:spPr>
        <p:txBody>
          <a:bodyPr/>
          <a:lstStyle/>
          <a:p>
            <a:pPr eaLnBrk="1" hangingPunct="1"/>
            <a:r>
              <a:rPr lang="cs-CZ" sz="2800" smtClean="0"/>
              <a:t>Využití ICT pro rozvoj klíčových kompetencí</a:t>
            </a:r>
            <a:br>
              <a:rPr lang="cs-CZ" sz="2800" smtClean="0"/>
            </a:b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CZ.1.07/1.5.00/34.0448</a:t>
            </a:r>
          </a:p>
        </p:txBody>
      </p:sp>
      <p:sp>
        <p:nvSpPr>
          <p:cNvPr id="205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CZ.1.07/1.5.00/34.0448</a:t>
            </a:r>
          </a:p>
        </p:txBody>
      </p:sp>
      <p:sp>
        <p:nvSpPr>
          <p:cNvPr id="2051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D363FE5-273F-4C5E-9512-332476F2B3E0}" type="slidenum">
              <a:rPr lang="cs-CZ" smtClean="0"/>
              <a:pPr/>
              <a:t>1</a:t>
            </a:fld>
            <a:endParaRPr lang="cs-CZ" smtClean="0"/>
          </a:p>
        </p:txBody>
      </p:sp>
      <p:pic>
        <p:nvPicPr>
          <p:cNvPr id="2053" name="Picture 5" descr="LOGO Investice do rozvoje vzdělá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59788" y="3141663"/>
            <a:ext cx="468312" cy="28733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2056" name="Picture 11" descr="logo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549275"/>
            <a:ext cx="173355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"/>
          <p:cNvSpPr txBox="1">
            <a:spLocks noChangeArrowheads="1"/>
          </p:cNvSpPr>
          <p:nvPr/>
        </p:nvSpPr>
        <p:spPr bwMode="auto">
          <a:xfrm>
            <a:off x="2195513" y="692150"/>
            <a:ext cx="612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endParaRPr lang="cs-CZ" sz="1800"/>
          </a:p>
        </p:txBody>
      </p:sp>
      <p:sp>
        <p:nvSpPr>
          <p:cNvPr id="2058" name="Text Box 13"/>
          <p:cNvSpPr txBox="1">
            <a:spLocks noChangeArrowheads="1"/>
          </p:cNvSpPr>
          <p:nvPr/>
        </p:nvSpPr>
        <p:spPr bwMode="auto">
          <a:xfrm>
            <a:off x="2339975" y="549275"/>
            <a:ext cx="63373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cs-CZ" sz="1400"/>
              <a:t>Střední odborná škola elektrotechnická, Centrum odborné přípravy</a:t>
            </a:r>
            <a:br>
              <a:rPr lang="cs-CZ" sz="1400"/>
            </a:br>
            <a:r>
              <a:rPr lang="cs-CZ" sz="1400"/>
              <a:t>Zvolenovská 537, Hluboká nad Vltavou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CZ.1.07/1.5.00/34.0448</a:t>
            </a:r>
          </a:p>
        </p:txBody>
      </p:sp>
      <p:sp>
        <p:nvSpPr>
          <p:cNvPr id="307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413AA81-5E88-4150-AB5B-9EBF74AFDD9B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307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6230" name="Group 86"/>
          <p:cNvGraphicFramePr>
            <a:graphicFrameLocks noGrp="1"/>
          </p:cNvGraphicFramePr>
          <p:nvPr>
            <p:ph type="tbl" idx="1"/>
          </p:nvPr>
        </p:nvGraphicFramePr>
        <p:xfrm>
          <a:off x="1403350" y="1700213"/>
          <a:ext cx="6697663" cy="4079128"/>
        </p:xfrm>
        <a:graphic>
          <a:graphicData uri="http://schemas.openxmlformats.org/drawingml/2006/table">
            <a:tbl>
              <a:tblPr/>
              <a:tblGrid>
                <a:gridCol w="2000250"/>
                <a:gridCol w="4697413"/>
              </a:tblGrid>
              <a:tr h="3602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CZ.1.07/1.5.00/34.0448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ICT – SZ – 1_14 Obchodní společnosti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0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Střední odborná škola elektrotechnická, </a:t>
                      </a:r>
                      <a:b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Centrum odborné přípravy, </a:t>
                      </a:r>
                      <a:b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Zvolenovská 537, Hluboká nad Vltavou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Milena 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Luxíková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Podnikání podle obchodního zákoníku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 – 4.  ročník SOŠ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Datum tvorby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Listopad  2012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s výkladem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Učební materiál pro seznámení se základními znaky obchodních společností. Po výkladu se doporučuje pracovat se stejnojmenným pracovním listem.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Pokud není uvedeno jinak, uvedený materiál je z vlastních zdrojů autora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113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14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15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16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794556" y="1268712"/>
            <a:ext cx="7349444" cy="2880384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OBCHODNÍ                                  SPOLEČNOSTI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95400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Nová práce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652144" y="-62865"/>
            <a:ext cx="3260408" cy="692086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781628" y="458604"/>
            <a:ext cx="2234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Založení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528880"/>
            <a:ext cx="8622540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podpisem společenské smlouvy před notářem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S notářským zápisem požádají budoucí společníci o vydání živnostenského oprávnění pro právnickou osobu.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0800000">
            <a:off x="341436" y="-62866"/>
            <a:ext cx="4140552" cy="692086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112072" y="548616"/>
            <a:ext cx="15231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Vznik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51664" y="1538748"/>
            <a:ext cx="6901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dnem zápisu do obchodního rejstříku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01844" y="3789048"/>
            <a:ext cx="5581977" cy="1175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Vzniká povinnost platit daně, 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sociální a zdravotní pojištění. 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91856" y="278580"/>
            <a:ext cx="4860648" cy="90012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Obchodní rejstřík</a:t>
            </a:r>
            <a:endParaRPr lang="cs-CZ" sz="4000" b="1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048160" flipH="1">
            <a:off x="734871" y="-513088"/>
            <a:ext cx="1997964" cy="4738592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1652" y="2743200"/>
            <a:ext cx="6583680" cy="41148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6" name="Obdélník 5"/>
          <p:cNvSpPr/>
          <p:nvPr/>
        </p:nvSpPr>
        <p:spPr>
          <a:xfrm>
            <a:off x="0" y="658100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cs-CZ" sz="1200" dirty="0" smtClean="0">
                <a:solidFill>
                  <a:schemeClr val="bg1"/>
                </a:solidFill>
              </a:rPr>
              <a:t>https://or.justice.cz/ias/ui/rejstrik-rozsirene</a:t>
            </a:r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60146" y="1358724"/>
            <a:ext cx="6309741" cy="1766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v</a:t>
            </a:r>
            <a:r>
              <a:rPr lang="cs-CZ" dirty="0" smtClean="0">
                <a:solidFill>
                  <a:schemeClr val="bg1"/>
                </a:solidFill>
              </a:rPr>
              <a:t>eřejný seznam, do kterého se za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oplatek zapisují údaje o 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odnikatelském subjektu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06554" cy="38556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Nové prostředí </a:t>
            </a:r>
          </a:p>
        </p:txBody>
      </p:sp>
      <p:pic>
        <p:nvPicPr>
          <p:cNvPr id="9" name="Picture 8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82100" cy="685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321700" y="1545777"/>
            <a:ext cx="3576620" cy="531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n</a:t>
            </a:r>
            <a:r>
              <a:rPr lang="cs-CZ" dirty="0" smtClean="0">
                <a:solidFill>
                  <a:schemeClr val="bg1"/>
                </a:solidFill>
              </a:rPr>
              <a:t>ázev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rávní forma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i</a:t>
            </a:r>
            <a:r>
              <a:rPr lang="cs-CZ" dirty="0" smtClean="0">
                <a:solidFill>
                  <a:schemeClr val="bg1"/>
                </a:solidFill>
              </a:rPr>
              <a:t>dentifikační číslo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sídlo firmy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předmět podnikání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statutární orgán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z</a:t>
            </a:r>
            <a:r>
              <a:rPr lang="cs-CZ" dirty="0" smtClean="0">
                <a:solidFill>
                  <a:schemeClr val="bg1"/>
                </a:solidFill>
              </a:rPr>
              <a:t>působ jednání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s</a:t>
            </a:r>
            <a:r>
              <a:rPr lang="cs-CZ" dirty="0" smtClean="0">
                <a:solidFill>
                  <a:schemeClr val="bg1"/>
                </a:solidFill>
              </a:rPr>
              <a:t>polečníci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základní jmění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908664"/>
            <a:ext cx="29626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z</a:t>
            </a:r>
            <a:r>
              <a:rPr lang="cs-CZ" dirty="0" smtClean="0">
                <a:solidFill>
                  <a:schemeClr val="bg1"/>
                </a:solidFill>
              </a:rPr>
              <a:t>apsané údaje: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57800" cy="40842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Noví kolegové </a:t>
            </a: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400000">
            <a:off x="2213592" y="-72408"/>
            <a:ext cx="4968240" cy="889257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424" y="368592"/>
            <a:ext cx="8723863" cy="1175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Kdo je zapsán v obchodním rejstříku, musí vést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odvojné účetnictví.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424" y="2348856"/>
            <a:ext cx="8581195" cy="2259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O</a:t>
            </a:r>
            <a:r>
              <a:rPr lang="cs-CZ" dirty="0" smtClean="0">
                <a:solidFill>
                  <a:schemeClr val="bg1"/>
                </a:solidFill>
              </a:rPr>
              <a:t>bchodní rejstřík je každému přístupný,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k</a:t>
            </a:r>
            <a:r>
              <a:rPr lang="cs-CZ" dirty="0" smtClean="0">
                <a:solidFill>
                  <a:schemeClr val="bg1"/>
                </a:solidFill>
              </a:rPr>
              <a:t>aždý může nahlížet, pořizovat kopie a výpisy.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http://www.justice.</a:t>
            </a:r>
            <a:r>
              <a:rPr lang="cs-CZ" dirty="0" err="1" smtClean="0">
                <a:solidFill>
                  <a:schemeClr val="bg1"/>
                </a:solidFill>
              </a:rPr>
              <a:t>cz</a:t>
            </a:r>
            <a:r>
              <a:rPr lang="cs-CZ" dirty="0" smtClean="0">
                <a:solidFill>
                  <a:schemeClr val="bg1"/>
                </a:solidFill>
              </a:rPr>
              <a:t>/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2935" y="2381379"/>
            <a:ext cx="3711465" cy="2800221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Vítejte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131808" y="728640"/>
            <a:ext cx="4572342" cy="45958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108261" y="-3142205"/>
            <a:ext cx="2895600" cy="686108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00186" y="2348856"/>
            <a:ext cx="78438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Znaky obchodních společností 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</a:rPr>
              <a:t>ručení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</a:rPr>
              <a:t>vklad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</a:rPr>
              <a:t>řízení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>
                <a:solidFill>
                  <a:schemeClr val="bg1"/>
                </a:solidFill>
              </a:rPr>
              <a:t>r</a:t>
            </a:r>
            <a:r>
              <a:rPr lang="cs-CZ" b="1" dirty="0" smtClean="0">
                <a:solidFill>
                  <a:schemeClr val="bg1"/>
                </a:solidFill>
              </a:rPr>
              <a:t>ozdělování zisku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05434 0.636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31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05434 0.3608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18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46753 0.636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31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46753 0.3608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95400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Nová práce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652144" y="-62865"/>
            <a:ext cx="3260408" cy="692086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188568"/>
            <a:ext cx="18934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Ručení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908664"/>
            <a:ext cx="9144000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ovinnost společníků hradit závazky, když společnost nebude schopna platit a odvádět daně</a:t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vkladem = ručení omezené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osobním majetkem = ručení neomezené</a:t>
            </a:r>
            <a:endParaRPr lang="cs-CZ" dirty="0">
              <a:solidFill>
                <a:schemeClr val="bg1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4059084"/>
            <a:ext cx="1552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Vklad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5049216"/>
            <a:ext cx="9144000" cy="166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Společníci vkládají majetek, který tvoří základní kapitál.</a:t>
            </a:r>
          </a:p>
          <a:p>
            <a:pPr>
              <a:buNone/>
            </a:pPr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0800000">
            <a:off x="341436" y="-62866"/>
            <a:ext cx="4140552" cy="692086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321700" y="368592"/>
            <a:ext cx="16946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Řízení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21700" y="998676"/>
            <a:ext cx="6218369" cy="1766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r</a:t>
            </a:r>
            <a:r>
              <a:rPr lang="cs-CZ" dirty="0" smtClean="0">
                <a:solidFill>
                  <a:schemeClr val="bg1"/>
                </a:solidFill>
              </a:rPr>
              <a:t>ozhodují majitelé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1x za rok se koná valná hromada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 - určují statutární orgán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01724" y="4509144"/>
            <a:ext cx="5444119" cy="1175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d</a:t>
            </a:r>
            <a:r>
              <a:rPr lang="cs-CZ" dirty="0" smtClean="0">
                <a:solidFill>
                  <a:schemeClr val="bg1"/>
                </a:solidFill>
              </a:rPr>
              <a:t>áno obchodním zákoníkem 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a společenskou smlouvou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01724" y="3879060"/>
            <a:ext cx="46281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Rozdělování zisku</a:t>
            </a:r>
            <a:endParaRPr lang="cs-CZ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00186" y="2348856"/>
            <a:ext cx="73777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Typy obchodních společností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</a:rPr>
              <a:t>společnost s ručením omezeným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</a:rPr>
              <a:t>akciová společnost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</a:rPr>
              <a:t>veřejná obchodní společnost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842036" y="638628"/>
            <a:ext cx="2970396" cy="17102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</a:rPr>
              <a:t>komanditní společnost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05434 0.636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31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05434 0.3608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18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46753 0.636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31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46753 0.3608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458604"/>
            <a:ext cx="8442516" cy="135872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Společnost s ručením omezeným               (s.r.o., spol. s r.o.)</a:t>
            </a:r>
            <a:endParaRPr lang="cs-CZ" sz="4000" b="1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3155950" flipH="1">
            <a:off x="6933826" y="422843"/>
            <a:ext cx="1839363" cy="4362436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0" y="658100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cs-CZ" sz="1200" dirty="0" smtClean="0">
                <a:solidFill>
                  <a:schemeClr val="bg1"/>
                </a:solidFill>
              </a:rPr>
              <a:t>https://or.justice.cz/ias/ui/rejstrik-rozsirene</a:t>
            </a:r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2888928"/>
            <a:ext cx="9233618" cy="2850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 – 50 společníků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minimální kapitál 200 tis Kč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minimální výše vkladu na společníka 20 tis. Kč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Návrh na zápis do OR musí být podán nejpozději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3 měsíce od založení.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06554" cy="38556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Nové prostředí </a:t>
            </a:r>
          </a:p>
        </p:txBody>
      </p:sp>
      <p:pic>
        <p:nvPicPr>
          <p:cNvPr id="9" name="Picture 8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82100" cy="685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908664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0" y="998676"/>
            <a:ext cx="6480864" cy="90012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Akciová společnost (a.s)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412" y="1988808"/>
            <a:ext cx="8791189" cy="3933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Kapitál je rozdělen na stejné podíly – akcie.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Prodávají se na kapitálových trzích.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Akcionář získává část hodnoty společnosti,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              dividendy a hlas na valné hromadě.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Základní kapitál minimálně 2 mil Kč.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Ve stanovách se uvádí předmět podnikání,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výše kapitálu, splácení akcií. 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57800" cy="40842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Noví kolegové </a:t>
            </a: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400000">
            <a:off x="2213592" y="-72408"/>
            <a:ext cx="4968240" cy="8892576"/>
          </a:xfrm>
          <a:prstGeom prst="rect">
            <a:avLst/>
          </a:prstGeom>
        </p:spPr>
      </p:pic>
      <p:sp>
        <p:nvSpPr>
          <p:cNvPr id="9" name="TextBox 6"/>
          <p:cNvSpPr txBox="1"/>
          <p:nvPr/>
        </p:nvSpPr>
        <p:spPr>
          <a:xfrm>
            <a:off x="0" y="278580"/>
            <a:ext cx="9144000" cy="162021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Veřejná obchodní společnost (v.o.s.)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1808784"/>
            <a:ext cx="8662949" cy="23575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minimálně 2 osoby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ručení celým majetkem společně a nerozdílně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založení společenskou smlouvou</a:t>
            </a:r>
          </a:p>
          <a:p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2935" y="2381379"/>
            <a:ext cx="3711465" cy="2800221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cs-CZ" sz="7200"/>
              <a:t>Vítejte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414031" y="-252542"/>
            <a:ext cx="2895600" cy="6861081"/>
          </a:xfrm>
          <a:prstGeom prst="rect">
            <a:avLst/>
          </a:prstGeom>
        </p:spPr>
      </p:pic>
      <p:sp>
        <p:nvSpPr>
          <p:cNvPr id="5" name="TextBox 6"/>
          <p:cNvSpPr txBox="1"/>
          <p:nvPr/>
        </p:nvSpPr>
        <p:spPr>
          <a:xfrm>
            <a:off x="1781628" y="278580"/>
            <a:ext cx="7362372" cy="90012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Komanditní společnost (k.s.)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1460" y="1178700"/>
            <a:ext cx="9041258" cy="5213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založení společenskou smlouvou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2 typy společníků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</a:t>
            </a:r>
            <a:r>
              <a:rPr lang="cs-CZ" dirty="0" err="1" smtClean="0">
                <a:solidFill>
                  <a:schemeClr val="bg1"/>
                </a:solidFill>
              </a:rPr>
              <a:t>komandisté</a:t>
            </a:r>
            <a:r>
              <a:rPr lang="cs-CZ" dirty="0" smtClean="0">
                <a:solidFill>
                  <a:schemeClr val="bg1"/>
                </a:solidFill>
              </a:rPr>
              <a:t> - vklad min. 5 tis Kč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                   - nesmí zasahovat do vedení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                   - jen hospodaření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                   - smrtí společníka se k.s. neruší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    komplementáři - ručí majetkem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                        - jsou statutárním orgánem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                        - vedou společnost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                            - smrtí společníka se k.s. ruší 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CZ.1.07/1.5.00/34.0448</a:t>
            </a:r>
          </a:p>
        </p:txBody>
      </p:sp>
      <p:sp>
        <p:nvSpPr>
          <p:cNvPr id="4099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FA89FF-1C5C-46B8-BA48-3F73807CCB21}" type="slidenum">
              <a:rPr lang="cs-CZ" smtClean="0"/>
              <a:pPr/>
              <a:t>18</a:t>
            </a:fld>
            <a:endParaRPr lang="cs-CZ" smtClean="0"/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4101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2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3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4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  <p:sp>
        <p:nvSpPr>
          <p:cNvPr id="4105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971520" y="548616"/>
            <a:ext cx="6913563" cy="4404384"/>
          </a:xfrm>
        </p:spPr>
        <p:txBody>
          <a:bodyPr/>
          <a:lstStyle/>
          <a:p>
            <a:pPr eaLnBrk="1" hangingPunct="1"/>
            <a:r>
              <a:rPr lang="cs-CZ" sz="2000" b="1" dirty="0" smtClean="0"/>
              <a:t>Seznam literatury a pramenů</a:t>
            </a:r>
          </a:p>
          <a:p>
            <a:pPr eaLnBrk="1" hangingPunct="1"/>
            <a:r>
              <a:rPr lang="cs-CZ" sz="1800" b="1" dirty="0" smtClean="0">
                <a:solidFill>
                  <a:srgbClr val="002060"/>
                </a:solidFill>
              </a:rPr>
              <a:t>Materiály jsou určeny pro bezplatné používání pro potřeby výuky a vzdělávání na všech typech škol a školských zařízení. Jakékoliv další využití podléhá autorskému zákonu.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r>
              <a:rPr lang="cs-CZ" sz="1600" b="1" dirty="0" smtClean="0">
                <a:solidFill>
                  <a:srgbClr val="002060"/>
                </a:solidFill>
              </a:rPr>
              <a:t>Použité zdroje:</a:t>
            </a:r>
            <a:br>
              <a:rPr lang="cs-CZ" sz="1600" b="1" dirty="0" smtClean="0">
                <a:solidFill>
                  <a:srgbClr val="002060"/>
                </a:solidFill>
              </a:rPr>
            </a:br>
            <a:r>
              <a:rPr lang="cs-CZ" sz="1600" b="1" dirty="0" smtClean="0">
                <a:solidFill>
                  <a:srgbClr val="002060"/>
                </a:solidFill>
              </a:rPr>
              <a:t>Objekty </a:t>
            </a:r>
            <a:r>
              <a:rPr lang="cs-CZ" sz="1600" b="1" dirty="0" smtClean="0">
                <a:solidFill>
                  <a:srgbClr val="002060"/>
                </a:solidFill>
              </a:rPr>
              <a:t>a obrázky použité k vytvoření prezentace jsou součástí knihovny Microsoft </a:t>
            </a:r>
            <a:r>
              <a:rPr lang="cs-CZ" sz="1600" b="1" dirty="0" smtClean="0">
                <a:solidFill>
                  <a:srgbClr val="002060"/>
                </a:solidFill>
              </a:rPr>
              <a:t>office.</a:t>
            </a:r>
            <a:endParaRPr lang="cs-CZ" sz="1600" b="1" dirty="0" smtClean="0">
              <a:solidFill>
                <a:srgbClr val="002060"/>
              </a:solidFill>
            </a:endParaRPr>
          </a:p>
          <a:p>
            <a:pPr eaLnBrk="1" hangingPunct="1"/>
            <a:r>
              <a:rPr lang="cs-CZ" sz="1600" b="1" dirty="0" smtClean="0">
                <a:solidFill>
                  <a:srgbClr val="002060"/>
                </a:solidFill>
              </a:rPr>
              <a:t>http://portal.justice.cz</a:t>
            </a:r>
          </a:p>
          <a:p>
            <a:r>
              <a:rPr lang="cs-CZ" sz="1600" u="sng" dirty="0" smtClean="0">
                <a:hlinkClick r:id="rId3"/>
              </a:rPr>
              <a:t>http://cs.wikipedia.org/wiki/Akciová_společnost</a:t>
            </a:r>
            <a:endParaRPr lang="cs-CZ" sz="1600" dirty="0" smtClean="0"/>
          </a:p>
          <a:p>
            <a:r>
              <a:rPr lang="cs-CZ" sz="1600" u="sng" dirty="0" smtClean="0">
                <a:hlinkClick r:id="rId4"/>
              </a:rPr>
              <a:t>http://cs.wikipedia.org/wiki/Společnost_s_ručením_omezeným</a:t>
            </a:r>
            <a:endParaRPr lang="cs-CZ" sz="1600" dirty="0" smtClean="0"/>
          </a:p>
          <a:p>
            <a:r>
              <a:rPr lang="cs-CZ" sz="1600" u="sng" dirty="0" smtClean="0">
                <a:hlinkClick r:id="rId5"/>
              </a:rPr>
              <a:t>http://cs.wikipedia.org/wiki/Komanditní_společnost</a:t>
            </a:r>
            <a:endParaRPr lang="cs-CZ" sz="1600" dirty="0" smtClean="0"/>
          </a:p>
          <a:p>
            <a:r>
              <a:rPr lang="cs-CZ" sz="1600" u="sng" dirty="0" smtClean="0">
                <a:hlinkClick r:id="rId6"/>
              </a:rPr>
              <a:t>http://cs.wikipedia.org/wiki/Veřejná_obchodní_společnost</a:t>
            </a:r>
            <a:endParaRPr lang="cs-CZ" sz="1600" dirty="0" smtClean="0"/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dirty="0" smtClean="0"/>
          </a:p>
        </p:txBody>
      </p:sp>
      <p:pic>
        <p:nvPicPr>
          <p:cNvPr id="4106" name="Picture 5" descr="LOGO Investice do rozvoje vzdělání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1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1190</TotalTime>
  <Words>641</Words>
  <Application>Microsoft Office PowerPoint</Application>
  <PresentationFormat>Předvádění na obrazovce (4:3)</PresentationFormat>
  <Paragraphs>160</Paragraphs>
  <Slides>18</Slides>
  <Notes>18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Výchozí návrh</vt:lpstr>
      <vt:lpstr>Motiv1</vt:lpstr>
      <vt:lpstr>Využití ICT pro rozvoj klíčových kompetencí  CZ.1.07/1.5.00/34.0448</vt:lpstr>
      <vt:lpstr>Snímek 2</vt:lpstr>
      <vt:lpstr>OBCHODNÍ                                  SPOLEČNOSTI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SOŠE Hluboká nad Vltavou</dc:creator>
  <cp:lastModifiedBy>FSC</cp:lastModifiedBy>
  <cp:revision>62</cp:revision>
  <dcterms:created xsi:type="dcterms:W3CDTF">2012-07-02T13:04:44Z</dcterms:created>
  <dcterms:modified xsi:type="dcterms:W3CDTF">2012-11-26T18:56:49Z</dcterms:modified>
</cp:coreProperties>
</file>