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99"/>
    <a:srgbClr val="FF00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2BC7C-93ED-4498-AE88-84537B48145C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92AE210-B810-4FFB-880E-708012D3AFF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2BC7C-93ED-4498-AE88-84537B48145C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AE210-B810-4FFB-880E-708012D3A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2BC7C-93ED-4498-AE88-84537B48145C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AE210-B810-4FFB-880E-708012D3AFF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2BC7C-93ED-4498-AE88-84537B48145C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AE210-B810-4FFB-880E-708012D3AFF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2BC7C-93ED-4498-AE88-84537B48145C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AE210-B810-4FFB-880E-708012D3AFF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2BC7C-93ED-4498-AE88-84537B48145C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AE210-B810-4FFB-880E-708012D3A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2BC7C-93ED-4498-AE88-84537B48145C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AE210-B810-4FFB-880E-708012D3A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2BC7C-93ED-4498-AE88-84537B48145C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AE210-B810-4FFB-880E-708012D3A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2BC7C-93ED-4498-AE88-84537B48145C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AE210-B810-4FFB-880E-708012D3A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2BC7C-93ED-4498-AE88-84537B48145C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AE210-B810-4FFB-880E-708012D3A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32BC7C-93ED-4498-AE88-84537B48145C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AE210-B810-4FFB-880E-708012D3A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732BC7C-93ED-4498-AE88-84537B48145C}" type="datetimeFigureOut">
              <a:rPr lang="cs-CZ" smtClean="0"/>
              <a:t>26.11.2012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92AE210-B810-4FFB-880E-708012D3AFF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VY_32_INOVACE_11_b_2_numerace 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 3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3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první počítání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8991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81733195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12. září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aseline="0" smtClean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</a:rPr>
                        <a:t>. října 2012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Numerace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do 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čtení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čísel, počet prvků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5940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Ludmila Eisová\AppData\Local\Microsoft\Windows\Temporary Internet Files\Content.IE5\A0JQTU53\MP9001453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36" name="Picture 12" descr="C:\Users\Ludmila Eisová\AppData\Local\Microsoft\Windows\Temporary Internet Files\Content.IE5\U85VJK7C\MC9000789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7742" y="2017828"/>
            <a:ext cx="1100380" cy="1170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udmila Eisová\AppData\Local\Microsoft\Windows\Temporary Internet Files\Content.IE5\U85VJK7C\MC9000789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3342" y="1712445"/>
            <a:ext cx="1052355" cy="1119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udmila Eisová\AppData\Local\Microsoft\Windows\Temporary Internet Files\Content.IE5\U85VJK7C\MC9000789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885658" y="1580827"/>
            <a:ext cx="986672" cy="104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udmila Eisová\AppData\Local\Microsoft\Windows\Temporary Internet Files\Content.IE5\DKFTMRFD\MC900330420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442" y="5877216"/>
            <a:ext cx="697424" cy="453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udmila Eisová\AppData\Local\Microsoft\Windows\Temporary Internet Files\Content.IE5\DKFTMRFD\MC900330420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829" y="6190922"/>
            <a:ext cx="750107" cy="512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Ludmila Eisová\AppData\Local\Microsoft\Windows\Temporary Internet Files\Content.IE5\4VJN298M\MC9000304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56" y="2448733"/>
            <a:ext cx="1177022" cy="1408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Ludmila Eisová\AppData\Local\Microsoft\Windows\Temporary Internet Files\Content.IE5\UZTM5EZ0\MC9003054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9633" y="4822095"/>
            <a:ext cx="772373" cy="1378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C:\Users\Ludmila Eisová\AppData\Local\Microsoft\Windows\Temporary Internet Files\Content.IE5\UZTM5EZ0\MC9003054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371627" y="5326785"/>
            <a:ext cx="772373" cy="1378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9" descr="C:\Users\Ludmila Eisová\AppData\Local\Microsoft\Windows\Temporary Internet Files\Content.IE5\UZTM5EZ0\MC9003054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263" y="5479185"/>
            <a:ext cx="772373" cy="1378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9" descr="C:\Users\Ludmila Eisová\AppData\Local\Microsoft\Windows\Temporary Internet Files\Content.IE5\UZTM5EZ0\MC9003054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629" y="5281065"/>
            <a:ext cx="772373" cy="1378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9" descr="C:\Users\Ludmila Eisová\AppData\Local\Microsoft\Windows\Temporary Internet Files\Content.IE5\UZTM5EZ0\MC9003054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84935" y="5369701"/>
            <a:ext cx="772373" cy="1378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Ludmila Eisová\AppData\Local\Microsoft\Windows\Temporary Internet Files\Content.IE5\9367ZOQJ\MC9001113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072" y="4700971"/>
            <a:ext cx="1276764" cy="184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Ludmila Eisová\AppData\Local\Microsoft\Windows\Temporary Internet Files\Content.IE5\9367ZOQJ\MC9001113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33340" y="4726984"/>
            <a:ext cx="1041110" cy="1506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Ludmila Eisová\AppData\Local\Microsoft\Windows\Temporary Internet Files\Content.IE5\9367ZOQJ\MC9001113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4713293"/>
            <a:ext cx="1408570" cy="2038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Ludmila Eisová\AppData\Local\Microsoft\Windows\Temporary Internet Files\Content.IE5\9367ZOQJ\MC9001113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17080" y="4778205"/>
            <a:ext cx="1437437" cy="2079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Ludmila Eisová\AppData\Local\Microsoft\Windows\Temporary Internet Files\Content.IE5\U85VJK7C\MC90019219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4298" y="0"/>
            <a:ext cx="1452390" cy="826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Ludmila Eisová\AppData\Local\Microsoft\Windows\Temporary Internet Files\Content.IE5\U85VJK7C\MC90019219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965" y="475642"/>
            <a:ext cx="1560879" cy="88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1710813" y="1740309"/>
            <a:ext cx="1548582" cy="1106129"/>
          </a:xfrm>
          <a:prstGeom prst="wedgeRoundRectCallout">
            <a:avLst>
              <a:gd name="adj1" fmla="val -87881"/>
              <a:gd name="adj2" fmla="val 46018"/>
              <a:gd name="adj3" fmla="val 16667"/>
            </a:avLst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Počítej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nás.</a:t>
            </a:r>
            <a:endParaRPr lang="cs-CZ" sz="3200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6990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ěticípá hvězda 4"/>
          <p:cNvSpPr/>
          <p:nvPr/>
        </p:nvSpPr>
        <p:spPr>
          <a:xfrm>
            <a:off x="4247536" y="132737"/>
            <a:ext cx="914400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14400" y="383460"/>
            <a:ext cx="30503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Nakresli daný počet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61935" y="486697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979358" y="1802212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1603" y="1846458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93358" y="3085322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56222" y="4712561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403010" y="2883760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90699" y="4919039"/>
            <a:ext cx="5421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8442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0665" y="799323"/>
            <a:ext cx="80021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2</a:t>
            </a:r>
            <a:endParaRPr lang="cs-CZ" sz="96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0070C0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31633" y="769825"/>
            <a:ext cx="80021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3</a:t>
            </a:r>
            <a:endParaRPr lang="cs-CZ" sz="96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00B050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46678" y="828819"/>
            <a:ext cx="800219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1</a:t>
            </a:r>
            <a:endParaRPr lang="cs-CZ" sz="96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0000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50026" y="2831691"/>
            <a:ext cx="580103" cy="80132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95948" y="5284839"/>
            <a:ext cx="580103" cy="80132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41922" y="4080387"/>
            <a:ext cx="580103" cy="80132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176685" y="3156155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cs typeface="Arial" pitchFamily="34" charset="0"/>
              </a:rPr>
              <a:t>1</a:t>
            </a:r>
            <a:endParaRPr lang="cs-CZ" sz="2800" dirty="0"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57251" y="5486401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88889" y="3893575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5063612" y="3028336"/>
            <a:ext cx="580103" cy="80132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86581" y="4090219"/>
            <a:ext cx="580103" cy="80132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904568" y="423770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cs typeface="Arial" pitchFamily="34" charset="0"/>
              </a:rPr>
              <a:t>1</a:t>
            </a:r>
            <a:endParaRPr lang="cs-CZ" sz="2800" dirty="0"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661356" y="5555225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cs typeface="Arial" pitchFamily="34" charset="0"/>
              </a:rPr>
              <a:t>1</a:t>
            </a:r>
            <a:endParaRPr lang="cs-CZ" sz="2800" dirty="0"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128684" y="298409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31510" y="321023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3195484" y="3755923"/>
            <a:ext cx="580103" cy="80132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403692" y="3067664"/>
            <a:ext cx="580103" cy="80132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439264" y="5353663"/>
            <a:ext cx="580103" cy="80132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553200" y="5402825"/>
            <a:ext cx="580103" cy="801329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140244" y="425245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89354" y="5407742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19432" y="250722"/>
            <a:ext cx="6088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Vybarvi stejné číslice stejnou barvou.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6373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32039" y="132735"/>
            <a:ext cx="49215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Nakresli stejný počet koleček.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4557252" y="634181"/>
            <a:ext cx="0" cy="6223819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0" y="1976284"/>
            <a:ext cx="9144000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0" y="3436374"/>
            <a:ext cx="9144000" cy="1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0" y="4852219"/>
            <a:ext cx="9144000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0" y="6297563"/>
            <a:ext cx="9144000" cy="14747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Ludmila Eisová\AppData\Local\Microsoft\Windows\Temporary Internet Files\Content.IE5\MRI1GFC1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4749" y="1002890"/>
            <a:ext cx="674779" cy="92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C:\Users\Ludmila Eisová\AppData\Local\Microsoft\Windows\Temporary Internet Files\Content.IE5\MRI1GFC1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001" y="1022553"/>
            <a:ext cx="674779" cy="92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Users\Ludmila Eisová\AppData\Local\Microsoft\Windows\Temporary Internet Files\Content.IE5\MRI1GFC1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2517" y="983225"/>
            <a:ext cx="674779" cy="92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Ludmila Eisová\AppData\Local\Microsoft\Windows\Temporary Internet Files\Content.IE5\MRI1GFC1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265" y="1047135"/>
            <a:ext cx="674779" cy="92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Ludmila Eisová\AppData\Local\Microsoft\Windows\Temporary Internet Files\Content.IE5\MRI1GFC1\MC9002809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07807"/>
            <a:ext cx="674779" cy="92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dmila Eisová\AppData\Local\Microsoft\Windows\Temporary Internet Files\Content.IE5\UZTM5EZ0\MP90040316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60" r="26108"/>
          <a:stretch/>
        </p:blipFill>
        <p:spPr bwMode="auto">
          <a:xfrm>
            <a:off x="5987844" y="2475304"/>
            <a:ext cx="678426" cy="89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3" descr="C:\Users\Ludmila Eisová\AppData\Local\Microsoft\Windows\Temporary Internet Files\Content.IE5\UZTM5EZ0\MP90040316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60" r="26108"/>
          <a:stretch/>
        </p:blipFill>
        <p:spPr bwMode="auto">
          <a:xfrm>
            <a:off x="5284838" y="2170502"/>
            <a:ext cx="678426" cy="89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3" descr="C:\Users\Ludmila Eisová\AppData\Local\Microsoft\Windows\Temporary Internet Files\Content.IE5\UZTM5EZ0\MP90040316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60" r="26108"/>
          <a:stretch/>
        </p:blipFill>
        <p:spPr bwMode="auto">
          <a:xfrm>
            <a:off x="4670322" y="2514632"/>
            <a:ext cx="678426" cy="89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3" descr="C:\Users\Ludmila Eisová\AppData\Local\Microsoft\Windows\Temporary Internet Files\Content.IE5\UZTM5EZ0\MP90040316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60" r="26108"/>
          <a:stretch/>
        </p:blipFill>
        <p:spPr bwMode="auto">
          <a:xfrm>
            <a:off x="1017638" y="2460555"/>
            <a:ext cx="678426" cy="89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3" descr="C:\Users\Ludmila Eisová\AppData\Local\Microsoft\Windows\Temporary Internet Files\Content.IE5\UZTM5EZ0\MP900403162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60" r="26108"/>
          <a:stretch/>
        </p:blipFill>
        <p:spPr bwMode="auto">
          <a:xfrm>
            <a:off x="255638" y="2494967"/>
            <a:ext cx="678426" cy="89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dmila Eisová\AppData\Local\Microsoft\Windows\Temporary Internet Files\Content.IE5\UZTM5EZ0\MP900411770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01" t="10489" r="11093" b="5595"/>
          <a:stretch/>
        </p:blipFill>
        <p:spPr bwMode="auto">
          <a:xfrm flipH="1">
            <a:off x="6135328" y="3613356"/>
            <a:ext cx="752167" cy="106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4" descr="C:\Users\Ludmila Eisová\AppData\Local\Microsoft\Windows\Temporary Internet Files\Content.IE5\UZTM5EZ0\MP900411770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01" t="10489" r="11093" b="5595"/>
          <a:stretch/>
        </p:blipFill>
        <p:spPr bwMode="auto">
          <a:xfrm rot="5400000" flipH="1">
            <a:off x="4905647" y="3386561"/>
            <a:ext cx="1029927" cy="1454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4" descr="C:\Users\Ludmila Eisová\AppData\Local\Microsoft\Windows\Temporary Internet Files\Content.IE5\UZTM5EZ0\MP900411770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01" t="10489" r="11093" b="5595"/>
          <a:stretch/>
        </p:blipFill>
        <p:spPr bwMode="auto">
          <a:xfrm rot="5400000" flipH="1">
            <a:off x="437535" y="3239727"/>
            <a:ext cx="1253613" cy="1769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udmila Eisová\AppData\Local\Microsoft\Windows\Temporary Internet Files\Content.IE5\9367ZOQJ\MC9003598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256" y="5043948"/>
            <a:ext cx="783809" cy="83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5" descr="C:\Users\Ludmila Eisová\AppData\Local\Microsoft\Windows\Temporary Internet Files\Content.IE5\9367ZOQJ\MC9003598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507" y="5107857"/>
            <a:ext cx="783809" cy="83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5" descr="C:\Users\Ludmila Eisová\AppData\Local\Microsoft\Windows\Temporary Internet Files\Content.IE5\9367ZOQJ\MC9003598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65018" y="5363496"/>
            <a:ext cx="783809" cy="83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5" descr="C:\Users\Ludmila Eisová\AppData\Local\Microsoft\Windows\Temporary Internet Files\Content.IE5\9367ZOQJ\MC9003598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696" y="5032667"/>
            <a:ext cx="1111291" cy="1189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2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udmila Eisová\AppData\Local\Microsoft\Windows\Temporary Internet Files\Content.IE5\MRI1GFC1\MP9004064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65" y="752168"/>
            <a:ext cx="2347811" cy="15645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598607" y="471949"/>
            <a:ext cx="2005780" cy="1099344"/>
          </a:xfrm>
          <a:prstGeom prst="wedgeRoundRectCallout">
            <a:avLst>
              <a:gd name="adj1" fmla="val -114792"/>
              <a:gd name="adj2" fmla="val 49716"/>
              <a:gd name="adj3" fmla="val 16667"/>
            </a:avLst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Přečti čísla.</a:t>
            </a:r>
            <a:endParaRPr lang="cs-CZ" sz="32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56442" y="3527774"/>
            <a:ext cx="65274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7995" y="2687115"/>
            <a:ext cx="64633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7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29248" y="4855128"/>
            <a:ext cx="68480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3</a:t>
            </a:r>
            <a:endParaRPr lang="cs-CZ" sz="72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58150" y="3631012"/>
            <a:ext cx="64633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1</a:t>
            </a:r>
            <a:endParaRPr lang="cs-CZ" sz="72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29402" y="3616264"/>
            <a:ext cx="64633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2</a:t>
            </a:r>
            <a:endParaRPr lang="cs-CZ" sz="7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29750" y="2539631"/>
            <a:ext cx="64633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3</a:t>
            </a:r>
            <a:endParaRPr lang="cs-CZ" sz="72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242757" y="4884626"/>
            <a:ext cx="64633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/>
                <a:solidFill>
                  <a:srgbClr val="FF0000"/>
                </a:solidFill>
                <a:effectLst/>
              </a:rPr>
              <a:t>1</a:t>
            </a:r>
            <a:endParaRPr lang="cs-CZ" sz="7200" b="1" cap="none" spc="0" dirty="0">
              <a:ln/>
              <a:solidFill>
                <a:srgbClr val="FF0000"/>
              </a:soli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18239" y="5150097"/>
            <a:ext cx="64633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2</a:t>
            </a:r>
            <a:endParaRPr lang="cs-CZ" sz="7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82963" y="5046857"/>
            <a:ext cx="64633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7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</a:t>
            </a:r>
            <a:endParaRPr lang="cs-CZ" sz="7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67570" y="755078"/>
            <a:ext cx="64633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</a:t>
            </a:r>
            <a:endParaRPr lang="cs-CZ" sz="72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00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45247" y="2274162"/>
            <a:ext cx="64633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0" cap="none" spc="0" dirty="0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2</a:t>
            </a:r>
            <a:endParaRPr lang="cs-CZ" sz="72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0000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375492" y="2229915"/>
            <a:ext cx="64633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3</a:t>
            </a:r>
            <a:endParaRPr lang="cs-CZ" sz="72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2463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9805" y="427703"/>
            <a:ext cx="45047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Dokresli, aby všude byly 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3600" y="575187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03239" y="1283109"/>
            <a:ext cx="2920180" cy="497020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131574" y="1361768"/>
            <a:ext cx="2920180" cy="497020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6120581" y="1322439"/>
            <a:ext cx="2920180" cy="497020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 descr="C:\Users\Ludmila Eisová\AppData\Local\Microsoft\Windows\Temporary Internet Files\Content.IE5\08SUHLCI\MC9002461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268" y="2168011"/>
            <a:ext cx="1199564" cy="1761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Ludmila Eisová\AppData\Local\Microsoft\Windows\Temporary Internet Files\Content.IE5\08SUHLCI\MC9002461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4527" y="2025443"/>
            <a:ext cx="1199564" cy="1761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Ludmila Eisová\AppData\Local\Microsoft\Windows\Temporary Internet Files\Content.IE5\A0JQTU53\MP900438641[2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00" t="25091" r="10111" b="18567"/>
          <a:stretch/>
        </p:blipFill>
        <p:spPr bwMode="auto">
          <a:xfrm>
            <a:off x="3923071" y="1587912"/>
            <a:ext cx="1533833" cy="173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Ludmila Eisová\AppData\Local\Microsoft\Windows\Temporary Internet Files\Content.IE5\DU3WXRX5\MC900193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0886" y="1710813"/>
            <a:ext cx="3021902" cy="2241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955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Počítání zvířátek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4. list </a:t>
            </a:r>
            <a:r>
              <a:rPr lang="cs-CZ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Kreslení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hvězdiček dle daných čísel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5. list – Vybarvení stejných číslic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6. list </a:t>
            </a:r>
            <a:r>
              <a:rPr lang="cs-CZ" dirty="0">
                <a:latin typeface="Arial" pitchFamily="34" charset="0"/>
                <a:cs typeface="Arial" pitchFamily="34" charset="0"/>
              </a:rPr>
              <a:t>–  Počítání prvků a zakreslení stejného počtu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koleček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7. </a:t>
            </a:r>
            <a:r>
              <a:rPr lang="cs-CZ" dirty="0">
                <a:latin typeface="Arial" pitchFamily="34" charset="0"/>
                <a:cs typeface="Arial" pitchFamily="34" charset="0"/>
              </a:rPr>
              <a:t>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ist – Čtení čísel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8. </a:t>
            </a:r>
            <a:r>
              <a:rPr lang="cs-CZ" dirty="0">
                <a:latin typeface="Arial" pitchFamily="34" charset="0"/>
                <a:cs typeface="Arial" pitchFamily="34" charset="0"/>
              </a:rPr>
              <a:t>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ist – Dokreslování ovoce do počtu 3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250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3170" y="1504024"/>
            <a:ext cx="46787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Otevřená galerie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Microsoft Office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3980" y="479041"/>
            <a:ext cx="6512511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Použité zdroje:</a:t>
            </a: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8698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272</TotalTime>
  <Words>170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Martin a Lída</cp:lastModifiedBy>
  <cp:revision>28</cp:revision>
  <dcterms:created xsi:type="dcterms:W3CDTF">2012-09-27T17:56:48Z</dcterms:created>
  <dcterms:modified xsi:type="dcterms:W3CDTF">2012-11-26T20:12:39Z</dcterms:modified>
</cp:coreProperties>
</file>