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67" r:id="rId6"/>
    <p:sldId id="268" r:id="rId7"/>
    <p:sldId id="264" r:id="rId8"/>
    <p:sldId id="258" r:id="rId9"/>
    <p:sldId id="266" r:id="rId10"/>
    <p:sldId id="263" r:id="rId11"/>
    <p:sldId id="262" r:id="rId12"/>
    <p:sldId id="259" r:id="rId13"/>
    <p:sldId id="270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o&#353;ta" TargetMode="External"/><Relationship Id="rId3" Type="http://schemas.openxmlformats.org/officeDocument/2006/relationships/hyperlink" Target="http://cs.wikipedia.org/wiki/Soud" TargetMode="External"/><Relationship Id="rId7" Type="http://schemas.openxmlformats.org/officeDocument/2006/relationships/hyperlink" Target="http://cs.wikipedia.org/wiki/Z&#225;mek" TargetMode="External"/><Relationship Id="rId12" Type="http://schemas.openxmlformats.org/officeDocument/2006/relationships/hyperlink" Target="http://cs.wikipedia.org/wiki/N&#225;dra&#382;&#237;" TargetMode="External"/><Relationship Id="rId2" Type="http://schemas.openxmlformats.org/officeDocument/2006/relationships/hyperlink" Target="http://cs.wikipedia.org/wiki/Nemocni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Radnice" TargetMode="External"/><Relationship Id="rId11" Type="http://schemas.openxmlformats.org/officeDocument/2006/relationships/hyperlink" Target="http://cs.wikipedia.org/wiki/Policie" TargetMode="External"/><Relationship Id="rId5" Type="http://schemas.openxmlformats.org/officeDocument/2006/relationships/hyperlink" Target="http://cs.wikipedia.org/wiki/N&#225;m&#283;st&#237;" TargetMode="External"/><Relationship Id="rId10" Type="http://schemas.openxmlformats.org/officeDocument/2006/relationships/hyperlink" Target="http://cs.wikipedia.org/wiki/D&#367;mkulury" TargetMode="External"/><Relationship Id="rId4" Type="http://schemas.openxmlformats.org/officeDocument/2006/relationships/hyperlink" Target="http://cs.wikipedia.org/wiki/&#218;&#345;ad" TargetMode="External"/><Relationship Id="rId9" Type="http://schemas.openxmlformats.org/officeDocument/2006/relationships/hyperlink" Target="http://cs.wikipedia.org/wiki/Kost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403698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B050"/>
                </a:solidFill>
              </a:rPr>
              <a:t>Důležitá místa </a:t>
            </a:r>
            <a:endParaRPr lang="cs-CZ" sz="6000" b="1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2996952"/>
            <a:ext cx="8964488" cy="4032448"/>
          </a:xfrm>
        </p:spPr>
        <p:txBody>
          <a:bodyPr vert="horz">
            <a:normAutofit fontScale="70000" lnSpcReduction="20000"/>
          </a:bodyPr>
          <a:lstStyle/>
          <a:p>
            <a:r>
              <a:rPr lang="cs-CZ" sz="3000" b="1" smtClean="0">
                <a:solidFill>
                  <a:schemeClr val="accent4">
                    <a:lumMod val="50000"/>
                  </a:schemeClr>
                </a:solidFill>
              </a:rPr>
              <a:t>našeho </a:t>
            </a:r>
            <a:r>
              <a:rPr lang="cs-CZ" sz="3000" b="1" dirty="0" smtClean="0">
                <a:solidFill>
                  <a:schemeClr val="accent4">
                    <a:lumMod val="50000"/>
                  </a:schemeClr>
                </a:solidFill>
              </a:rPr>
              <a:t>města – Karviná</a:t>
            </a:r>
          </a:p>
          <a:p>
            <a:r>
              <a:rPr lang="cs-CZ" sz="1900" b="1" dirty="0" smtClean="0">
                <a:solidFill>
                  <a:schemeClr val="accent4">
                    <a:lumMod val="50000"/>
                  </a:schemeClr>
                </a:solidFill>
              </a:rPr>
              <a:t>            </a:t>
            </a:r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1</a:t>
            </a:r>
            <a:r>
              <a:rPr lang="cs-CZ" sz="1900" b="1" dirty="0" smtClean="0">
                <a:solidFill>
                  <a:schemeClr val="accent4">
                    <a:lumMod val="50000"/>
                  </a:schemeClr>
                </a:solidFill>
              </a:rPr>
              <a:t>– </a:t>
            </a:r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nemocnice</a:t>
            </a: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2 – soud</a:t>
            </a: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3  </a:t>
            </a:r>
            <a:r>
              <a:rPr lang="cs-CZ" sz="2600" b="1" dirty="0">
                <a:solidFill>
                  <a:schemeClr val="accent4">
                    <a:lumMod val="50000"/>
                  </a:schemeClr>
                </a:solidFill>
              </a:rPr>
              <a:t>- </a:t>
            </a:r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úřad</a:t>
            </a:r>
            <a:endParaRPr lang="cs-CZ" sz="2600" b="1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     4 - náměstí</a:t>
            </a: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    5 - radnice</a:t>
            </a: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 6- zámek</a:t>
            </a: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7- pošta</a:t>
            </a: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 8 - kostel</a:t>
            </a: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            9- dům kultury</a:t>
            </a: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 10- </a:t>
            </a:r>
            <a:r>
              <a:rPr lang="cs-CZ" sz="2600" b="1" dirty="0">
                <a:solidFill>
                  <a:schemeClr val="accent4">
                    <a:lumMod val="50000"/>
                  </a:schemeClr>
                </a:solidFill>
              </a:rPr>
              <a:t>policie</a:t>
            </a:r>
          </a:p>
          <a:p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   11- nádraží</a:t>
            </a:r>
          </a:p>
          <a:p>
            <a:pPr algn="r"/>
            <a:r>
              <a:rPr lang="cs-CZ" dirty="0" smtClean="0"/>
              <a:t>                                                                     </a:t>
            </a:r>
            <a:r>
              <a:rPr lang="cs-CZ" sz="3000" b="1" dirty="0" smtClean="0">
                <a:solidFill>
                  <a:schemeClr val="bg1">
                    <a:lumMod val="50000"/>
                  </a:schemeClr>
                </a:solidFill>
              </a:rPr>
              <a:t>Bc. Cuperová</a:t>
            </a:r>
            <a:endParaRPr lang="cs-CZ" sz="30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479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5976664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0070C0"/>
                </a:solidFill>
              </a:rPr>
              <a:t>1 - Nemocnice</a:t>
            </a:r>
            <a:endParaRPr lang="cs-CZ" sz="6600" b="1" dirty="0">
              <a:solidFill>
                <a:srgbClr val="0070C0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628800"/>
            <a:ext cx="5688632" cy="4968725"/>
          </a:xfrm>
          <a:prstGeom prst="rect">
            <a:avLst/>
          </a:prstGeo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868144" y="0"/>
            <a:ext cx="3744416" cy="71014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200" b="1" u="sng" dirty="0" smtClean="0">
                <a:solidFill>
                  <a:schemeClr val="accent6">
                    <a:lumMod val="50000"/>
                  </a:schemeClr>
                </a:solidFill>
              </a:rPr>
              <a:t>Je lékařské zařízení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- určené k 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léčení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lidí 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Zajišťuje komplexní </a:t>
            </a:r>
          </a:p>
          <a:p>
            <a:pPr marL="0" indent="0">
              <a:buNone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l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éčebně –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preventivní péči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o pacienty</a:t>
            </a:r>
          </a:p>
          <a:p>
            <a:pPr marL="0" indent="0">
              <a:buNone/>
            </a:pPr>
            <a:endParaRPr lang="cs-CZ" sz="1600" b="1" u="sng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3200" b="1" u="sng" dirty="0" smtClean="0">
                <a:solidFill>
                  <a:srgbClr val="00B050"/>
                </a:solidFill>
              </a:rPr>
              <a:t>Oddělení </a:t>
            </a:r>
            <a:r>
              <a:rPr lang="cs-CZ" sz="3000" b="1" u="sng" dirty="0" smtClean="0">
                <a:solidFill>
                  <a:srgbClr val="00B050"/>
                </a:solidFill>
              </a:rPr>
              <a:t>nemocnice:</a:t>
            </a: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-</a:t>
            </a:r>
            <a:r>
              <a:rPr lang="cs-CZ" dirty="0" smtClean="0">
                <a:solidFill>
                  <a:srgbClr val="00B050"/>
                </a:solidFill>
              </a:rPr>
              <a:t>Anesteziologicko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  resuscitační</a:t>
            </a: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-Dětské </a:t>
            </a:r>
            <a:r>
              <a:rPr lang="cs-CZ" dirty="0">
                <a:solidFill>
                  <a:srgbClr val="00B050"/>
                </a:solidFill>
              </a:rPr>
              <a:t>a </a:t>
            </a:r>
            <a:r>
              <a:rPr lang="cs-CZ" dirty="0" smtClean="0">
                <a:solidFill>
                  <a:srgbClr val="00B050"/>
                </a:solidFill>
              </a:rPr>
              <a:t>novorozenecké </a:t>
            </a: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-Gynekologické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-Porodnické</a:t>
            </a: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-Chirurgické </a:t>
            </a: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-Interní </a:t>
            </a: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-Neurologické</a:t>
            </a: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577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03032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</a:rPr>
              <a:t>2 - Soud</a:t>
            </a:r>
            <a:endParaRPr lang="cs-CZ" sz="6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484784"/>
            <a:ext cx="6120680" cy="5045313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6228184" y="0"/>
            <a:ext cx="2915816" cy="7029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J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nezávislý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státní orgán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vykonávající soudní moc. R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ozhoduje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o vině </a:t>
            </a:r>
            <a:endParaRPr lang="cs-CZ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a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trestu za trestné činy. </a:t>
            </a:r>
            <a:endParaRPr lang="cs-CZ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Rozhodování 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soudu se děje prostřednictvím soudců.</a:t>
            </a:r>
          </a:p>
        </p:txBody>
      </p:sp>
    </p:spTree>
    <p:extLst>
      <p:ext uri="{BB962C8B-B14F-4D97-AF65-F5344CB8AC3E}">
        <p14:creationId xmlns:p14="http://schemas.microsoft.com/office/powerpoint/2010/main" xmlns="" val="421804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26968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3 - Úřad</a:t>
            </a:r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31725" y="1364989"/>
            <a:ext cx="5352158" cy="5256584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508104" y="980728"/>
            <a:ext cx="3744416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V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ykonává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úkoly 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samostatné působnosti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obce,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které mu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uloží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zastupitelstvo.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FF6600"/>
                </a:solidFill>
              </a:rPr>
              <a:t>Z</a:t>
            </a:r>
            <a:r>
              <a:rPr lang="cs-CZ" b="1" dirty="0" smtClean="0">
                <a:solidFill>
                  <a:srgbClr val="FF6600"/>
                </a:solidFill>
              </a:rPr>
              <a:t>a svůj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6600"/>
                </a:solidFill>
              </a:rPr>
              <a:t>výkon </a:t>
            </a:r>
            <a:r>
              <a:rPr lang="cs-CZ" b="1" dirty="0">
                <a:solidFill>
                  <a:srgbClr val="FF6600"/>
                </a:solidFill>
              </a:rPr>
              <a:t> </a:t>
            </a:r>
            <a:r>
              <a:rPr lang="cs-CZ" b="1" dirty="0" smtClean="0">
                <a:solidFill>
                  <a:srgbClr val="FF6600"/>
                </a:solidFill>
              </a:rPr>
              <a:t>odpovídá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6600"/>
                </a:solidFill>
              </a:rPr>
              <a:t>zastupitelstvu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6600"/>
                </a:solidFill>
              </a:rPr>
              <a:t>Rada města</a:t>
            </a:r>
            <a:endParaRPr lang="cs-CZ" b="1" dirty="0">
              <a:solidFill>
                <a:srgbClr val="FF660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419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4536504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00B050"/>
                </a:solidFill>
              </a:rPr>
              <a:t>4 - Náměstí</a:t>
            </a:r>
            <a:endParaRPr lang="cs-CZ" sz="6600" b="1" dirty="0">
              <a:solidFill>
                <a:srgbClr val="00B050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218617" y="1861512"/>
            <a:ext cx="5188746" cy="4248472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rgbClr val="00B050"/>
                </a:solidFill>
              </a:rPr>
              <a:t>-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 (postaru také rynek 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) 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označuje volný veřejný prostor nebo prostranství 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ve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 městě, ohraničený zejména přilehlými domy. Často mu dominuje významná stavba (kostel, 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radnice) v 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jejich centru je 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většinou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 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kašna či socha.</a:t>
            </a:r>
            <a:endParaRPr lang="cs-CZ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757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4464496" cy="1340768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2">
                    <a:lumMod val="75000"/>
                  </a:schemeClr>
                </a:solidFill>
              </a:rPr>
              <a:t>5 -Radnice</a:t>
            </a:r>
            <a:endParaRPr lang="cs-CZ" sz="6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495563" y="1943835"/>
            <a:ext cx="5400600" cy="4050450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Radnice je hlavní sídlo a reprezentativní budova 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Na 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radnici zasedají </a:t>
            </a:r>
            <a:r>
              <a:rPr lang="cs-CZ" sz="3200" b="1" i="1" u="sng" dirty="0">
                <a:solidFill>
                  <a:schemeClr val="accent6">
                    <a:lumMod val="50000"/>
                  </a:schemeClr>
                </a:solidFill>
              </a:rPr>
              <a:t>radní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, slovo pochází od slovesa </a:t>
            </a:r>
            <a:r>
              <a:rPr lang="cs-CZ" sz="3200" b="1" i="1" u="sng" dirty="0">
                <a:solidFill>
                  <a:schemeClr val="accent6">
                    <a:lumMod val="50000"/>
                  </a:schemeClr>
                </a:solidFill>
              </a:rPr>
              <a:t>radit se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cs-CZ" sz="3200" b="1" dirty="0">
                <a:solidFill>
                  <a:srgbClr val="FF6600"/>
                </a:solidFill>
              </a:rPr>
              <a:t>Členové Rady města jsou primátor,</a:t>
            </a:r>
          </a:p>
          <a:p>
            <a:pPr marL="0" indent="0">
              <a:buNone/>
            </a:pPr>
            <a:r>
              <a:rPr lang="cs-CZ" sz="3200" b="1" dirty="0">
                <a:solidFill>
                  <a:srgbClr val="FF6600"/>
                </a:solidFill>
              </a:rPr>
              <a:t>4 náměstkové </a:t>
            </a:r>
          </a:p>
          <a:p>
            <a:pPr marL="0" indent="0">
              <a:buNone/>
            </a:pPr>
            <a:r>
              <a:rPr lang="cs-CZ" sz="3200" b="1" dirty="0">
                <a:solidFill>
                  <a:srgbClr val="FF6600"/>
                </a:solidFill>
              </a:rPr>
              <a:t>a 6 členů z řad </a:t>
            </a:r>
          </a:p>
          <a:p>
            <a:pPr marL="0" indent="0">
              <a:buNone/>
            </a:pPr>
            <a:r>
              <a:rPr lang="cs-CZ" sz="3200" b="1" dirty="0">
                <a:solidFill>
                  <a:srgbClr val="FF6600"/>
                </a:solidFill>
              </a:rPr>
              <a:t>členů zastupitelstva. </a:t>
            </a:r>
          </a:p>
          <a:p>
            <a:pPr marL="0" indent="0">
              <a:buNone/>
            </a:pPr>
            <a:endParaRPr lang="cs-CZ" sz="32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7725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67944" y="274638"/>
            <a:ext cx="4618856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2">
                    <a:lumMod val="75000"/>
                  </a:schemeClr>
                </a:solidFill>
              </a:rPr>
              <a:t>6 - Zámek</a:t>
            </a:r>
            <a:endParaRPr lang="cs-CZ" sz="6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72027" y="1628800"/>
            <a:ext cx="5094457" cy="4392488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179512" y="476672"/>
            <a:ext cx="3672408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Zámek Fryštát představuje </a:t>
            </a:r>
            <a:r>
              <a:rPr lang="cs-CZ" b="1" dirty="0">
                <a:solidFill>
                  <a:srgbClr val="002060"/>
                </a:solidFill>
              </a:rPr>
              <a:t>jednu z nejhodnotnějších architektur </a:t>
            </a:r>
            <a:r>
              <a:rPr lang="cs-CZ" b="1" dirty="0" smtClean="0">
                <a:solidFill>
                  <a:srgbClr val="002060"/>
                </a:solidFill>
              </a:rPr>
              <a:t>města Karviná. Historie </a:t>
            </a:r>
            <a:r>
              <a:rPr lang="cs-CZ" b="1" dirty="0">
                <a:solidFill>
                  <a:srgbClr val="002060"/>
                </a:solidFill>
              </a:rPr>
              <a:t>zámku je spjata </a:t>
            </a:r>
            <a:r>
              <a:rPr lang="cs-CZ" b="1" dirty="0" smtClean="0">
                <a:solidFill>
                  <a:srgbClr val="002060"/>
                </a:solidFill>
              </a:rPr>
              <a:t>s</a:t>
            </a:r>
            <a:r>
              <a:rPr lang="cs-CZ" b="1" dirty="0">
                <a:solidFill>
                  <a:srgbClr val="002060"/>
                </a:solidFill>
              </a:rPr>
              <a:t> jeho zakladateli, kterými byla knížecí rodina těšínských Piastovců, a s jeho posledními majiteli, hraběcím </a:t>
            </a:r>
            <a:r>
              <a:rPr lang="cs-CZ" b="1" dirty="0" smtClean="0">
                <a:solidFill>
                  <a:srgbClr val="002060"/>
                </a:solidFill>
              </a:rPr>
              <a:t>rodem Larisch-Mönnichů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945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06888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</a:rPr>
              <a:t>7 - Pošta</a:t>
            </a:r>
            <a:endParaRPr lang="cs-CZ" sz="6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700808"/>
            <a:ext cx="5112569" cy="4608512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508104" y="260648"/>
            <a:ext cx="3456384" cy="61926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Pošta je označení pro službu, která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zajišťuje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 korespondenci,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rozesílání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zásilek, převodům peněz, vydávání 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známek. 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Jedná se o jednu z nejstarších služeb, které jsou na světě provozovány. Tvoří součást každodenního života lidí na celém světě. </a:t>
            </a:r>
          </a:p>
        </p:txBody>
      </p:sp>
    </p:spTree>
    <p:extLst>
      <p:ext uri="{BB962C8B-B14F-4D97-AF65-F5344CB8AC3E}">
        <p14:creationId xmlns:p14="http://schemas.microsoft.com/office/powerpoint/2010/main" xmlns="" val="1511385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754760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00B050"/>
                </a:solidFill>
              </a:rPr>
              <a:t>8 - Kostel</a:t>
            </a:r>
            <a:endParaRPr lang="cs-CZ" sz="6600" b="1" dirty="0">
              <a:solidFill>
                <a:srgbClr val="00B05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0" y="1772816"/>
            <a:ext cx="3888432" cy="4349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- též </a:t>
            </a:r>
            <a:r>
              <a:rPr lang="cs-CZ" sz="4000" b="1" dirty="0" smtClean="0"/>
              <a:t>chrám</a:t>
            </a:r>
            <a:r>
              <a:rPr lang="cs-CZ" sz="4000" dirty="0" smtClean="0"/>
              <a:t>,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je </a:t>
            </a:r>
            <a:r>
              <a:rPr lang="cs-CZ" sz="4000" b="1" dirty="0">
                <a:solidFill>
                  <a:srgbClr val="002060"/>
                </a:solidFill>
              </a:rPr>
              <a:t>sakrální stavba</a:t>
            </a:r>
            <a:r>
              <a:rPr lang="cs-CZ" sz="4000" b="1" dirty="0" smtClean="0">
                <a:solidFill>
                  <a:srgbClr val="002060"/>
                </a:solidFill>
              </a:rPr>
              <a:t>,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která slouží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křesťanům 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02060"/>
                </a:solidFill>
              </a:rPr>
              <a:t>k modlitbám</a:t>
            </a:r>
            <a:endParaRPr lang="cs-CZ" sz="40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409810" y="1014797"/>
            <a:ext cx="6417202" cy="4812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976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solidFill>
                  <a:schemeClr val="accent2">
                    <a:lumMod val="75000"/>
                  </a:schemeClr>
                </a:solidFill>
              </a:rPr>
              <a:t>9 - Dům kultury</a:t>
            </a:r>
            <a:endParaRPr lang="cs-CZ" sz="6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908721"/>
            <a:ext cx="6491064" cy="4608512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179512" y="5733256"/>
            <a:ext cx="8856984" cy="1008112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je </a:t>
            </a: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</a:rPr>
              <a:t>zařízení,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ve kterém je </a:t>
            </a: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</a:rPr>
              <a:t>divadlo, kino, knihovna, </a:t>
            </a:r>
            <a:endParaRPr lang="cs-CZ" sz="3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   galerie, kavárna, obřadní </a:t>
            </a: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</a:rPr>
              <a:t>síň,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učebny, sály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99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78896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5">
                    <a:lumMod val="50000"/>
                  </a:schemeClr>
                </a:solidFill>
              </a:rPr>
              <a:t>10 - Policie</a:t>
            </a:r>
            <a:endParaRPr lang="cs-CZ" sz="6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700808"/>
            <a:ext cx="5281741" cy="3960440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580112" y="548680"/>
            <a:ext cx="3106688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- je určená </a:t>
            </a: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k udržování pořádku uvnitř státu a jeho vnitřní </a:t>
            </a: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bezpečnosti, k </a:t>
            </a:r>
            <a:r>
              <a:rPr lang="cs-CZ" sz="3200" b="1" dirty="0">
                <a:solidFill>
                  <a:schemeClr val="accent5">
                    <a:lumMod val="50000"/>
                  </a:schemeClr>
                </a:solidFill>
              </a:rPr>
              <a:t>ochraně práv, majetku a bezpečnosti občanů a ke stíhání pachatelů trestné činnosti. </a:t>
            </a:r>
          </a:p>
        </p:txBody>
      </p:sp>
    </p:spTree>
    <p:extLst>
      <p:ext uri="{BB962C8B-B14F-4D97-AF65-F5344CB8AC3E}">
        <p14:creationId xmlns:p14="http://schemas.microsoft.com/office/powerpoint/2010/main" xmlns="" val="236517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4644008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bg2">
                    <a:lumMod val="25000"/>
                  </a:schemeClr>
                </a:solidFill>
              </a:rPr>
              <a:t>11 - Nádraží</a:t>
            </a:r>
            <a:endParaRPr lang="cs-CZ" sz="6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84784"/>
            <a:ext cx="4895422" cy="4392488"/>
          </a:xfrm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292080" y="764704"/>
            <a:ext cx="3394720" cy="583264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Je </a:t>
            </a:r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dopravna s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kolejovým rozvětvením, </a:t>
            </a:r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určená pro řízení sledu vlaků, odbavování cestujících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 nebo </a:t>
            </a:r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nákladu. Je vybavena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výpravní </a:t>
            </a:r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budovou s </a:t>
            </a:r>
            <a:r>
              <a:rPr lang="cs-CZ" b="1" dirty="0" smtClean="0">
                <a:solidFill>
                  <a:schemeClr val="bg2">
                    <a:lumMod val="25000"/>
                  </a:schemeClr>
                </a:solidFill>
              </a:rPr>
              <a:t>dopravní </a:t>
            </a:r>
            <a:r>
              <a:rPr lang="cs-CZ" b="1" dirty="0">
                <a:solidFill>
                  <a:schemeClr val="bg2">
                    <a:lumMod val="25000"/>
                  </a:schemeClr>
                </a:solidFill>
              </a:rPr>
              <a:t>kanceláří a odbavovacími prostory pro cestující.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870202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Mapka důležitých míst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403293" y="1772816"/>
            <a:ext cx="1993243" cy="43533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1 - nemocnice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2 – soud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3 - úřad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4 - náměstí 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5 - radnice 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6 - zámek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7- pošta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8 – kostel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9- dům kultury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10 - policie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accent4">
                    <a:lumMod val="50000"/>
                  </a:schemeClr>
                </a:solidFill>
              </a:rPr>
              <a:t>11 - nádraží</a:t>
            </a:r>
            <a:endParaRPr lang="cs-CZ" sz="1800" dirty="0"/>
          </a:p>
          <a:p>
            <a:endParaRPr lang="cs-CZ" dirty="0"/>
          </a:p>
        </p:txBody>
      </p:sp>
      <p:pic>
        <p:nvPicPr>
          <p:cNvPr id="5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482" y="908720"/>
            <a:ext cx="7304582" cy="532859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6421" y="6355286"/>
            <a:ext cx="85462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Otázka: Co se nachází ve dvou bílých budovách, které nejsou označeny žádným číslem?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1214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Materiál: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hlinkClick r:id="rId2"/>
              </a:rPr>
              <a:t>Vlastní fotodokumentace autora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cs.wikipedia.org/wiki/Nemocnice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cs.wikipedia.org/wiki/Soud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cs.wikipedia.org/wiki/Úřad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cs.wikipedia.org/wiki/Náměstí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cs.wikipedia.org/wiki/Radnice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cs.wikipedia.org/wiki/Zámek</a:t>
            </a:r>
            <a:endParaRPr lang="cs-CZ" dirty="0"/>
          </a:p>
          <a:p>
            <a:r>
              <a:rPr lang="cs-CZ" dirty="0" smtClean="0">
                <a:hlinkClick r:id="rId8"/>
              </a:rPr>
              <a:t>http</a:t>
            </a:r>
            <a:r>
              <a:rPr lang="cs-CZ" dirty="0">
                <a:hlinkClick r:id="rId8"/>
              </a:rPr>
              <a:t>://</a:t>
            </a:r>
            <a:r>
              <a:rPr lang="cs-CZ" dirty="0" smtClean="0">
                <a:hlinkClick r:id="rId8"/>
              </a:rPr>
              <a:t>cs.wikipedia.org/wiki/Pošta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cs.wikipedia.org/wiki/Kostel</a:t>
            </a:r>
            <a:endParaRPr lang="cs-CZ" dirty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cs.wikipedia.org/wiki/Důmkultury</a:t>
            </a:r>
            <a:endParaRPr lang="cs-CZ" dirty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cs.wikipedia.org/wiki/Policie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cs.wikipedia.org/wiki/Nádraží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3929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362</Words>
  <Application>Microsoft Office PowerPoint</Application>
  <PresentationFormat>Předvádění na obrazovce (4:3)</PresentationFormat>
  <Paragraphs>100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Důležitá místa </vt:lpstr>
      <vt:lpstr>1 - Nemocnice</vt:lpstr>
      <vt:lpstr>2 - Soud</vt:lpstr>
      <vt:lpstr>3 - Úřad</vt:lpstr>
      <vt:lpstr>4 - Náměstí</vt:lpstr>
      <vt:lpstr>5 -Radnice</vt:lpstr>
      <vt:lpstr>6 - Zámek</vt:lpstr>
      <vt:lpstr>7 - Pošta</vt:lpstr>
      <vt:lpstr>8 - Kostel</vt:lpstr>
      <vt:lpstr>9 - Dům kultury</vt:lpstr>
      <vt:lpstr>10 - Policie</vt:lpstr>
      <vt:lpstr>11 - Nádraží</vt:lpstr>
      <vt:lpstr>Mapka důležitých míst</vt:lpstr>
      <vt:lpstr>Materiál: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Důležitá místa v obci</dc:title>
  <dc:creator>pc</dc:creator>
  <cp:lastModifiedBy>Radek Cuper</cp:lastModifiedBy>
  <cp:revision>26</cp:revision>
  <dcterms:created xsi:type="dcterms:W3CDTF">2012-11-07T15:42:34Z</dcterms:created>
  <dcterms:modified xsi:type="dcterms:W3CDTF">2012-11-25T21:30:57Z</dcterms:modified>
</cp:coreProperties>
</file>