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79" r:id="rId4"/>
    <p:sldId id="278" r:id="rId5"/>
    <p:sldId id="280" r:id="rId6"/>
    <p:sldId id="281" r:id="rId7"/>
    <p:sldId id="282" r:id="rId8"/>
    <p:sldId id="284" r:id="rId9"/>
    <p:sldId id="285" r:id="rId10"/>
    <p:sldId id="286" r:id="rId11"/>
    <p:sldId id="287" r:id="rId12"/>
    <p:sldId id="28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PhDr. Hana Kindlová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VY_12_INOVACE_06_P_Kindlová_pletiva a tkáně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Pletiva a tkáně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270" custLinFactNeighborY="2240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270" custLinFactNeighborY="11262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PhDr. Hana Kindlová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6561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VY_12_INOVACE_06_P_Kindlová_pletiva a tkáně</a:t>
          </a:r>
          <a:endParaRPr lang="cs-CZ" sz="1600" kern="1200" dirty="0"/>
        </a:p>
      </dsp:txBody>
      <dsp:txXfrm>
        <a:off x="2289854" y="16561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520274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Pletiva a tkáně </a:t>
          </a:r>
          <a:endParaRPr lang="cs-CZ" sz="1600" kern="1200" dirty="0"/>
        </a:p>
      </dsp:txBody>
      <dsp:txXfrm>
        <a:off x="2289854" y="2520274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emf"/><Relationship Id="rId7" Type="http://schemas.openxmlformats.org/officeDocument/2006/relationships/image" Target="../media/image19.jpe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emf"/><Relationship Id="rId4" Type="http://schemas.openxmlformats.org/officeDocument/2006/relationships/image" Target="../media/image16.emf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image" Target="../media/image22.jpeg"/><Relationship Id="rId7" Type="http://schemas.openxmlformats.org/officeDocument/2006/relationships/image" Target="../media/image23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21.jpe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image" Target="../media/image21.jpeg"/><Relationship Id="rId7" Type="http://schemas.openxmlformats.org/officeDocument/2006/relationships/image" Target="../media/image2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12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22.jpeg"/><Relationship Id="rId7" Type="http://schemas.openxmlformats.org/officeDocument/2006/relationships/image" Target="../media/image23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21.jpe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21.jpeg"/><Relationship Id="rId7" Type="http://schemas.openxmlformats.org/officeDocument/2006/relationships/image" Target="../media/image2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12.jpe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2923579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26.11.2012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 a metodický pokyn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776864" cy="4392488"/>
          </a:xfrm>
        </p:spPr>
        <p:txBody>
          <a:bodyPr>
            <a:noAutofit/>
          </a:bodyPr>
          <a:lstStyle/>
          <a:p>
            <a:endParaRPr lang="cs-CZ" sz="2000" dirty="0" smtClean="0">
              <a:solidFill>
                <a:schemeClr val="accent5"/>
              </a:solidFill>
            </a:endParaRPr>
          </a:p>
          <a:p>
            <a:r>
              <a:rPr lang="cs-CZ" sz="2000" dirty="0" smtClean="0">
                <a:solidFill>
                  <a:schemeClr val="accent5"/>
                </a:solidFill>
              </a:rPr>
              <a:t>Materiál určen pro žáky 6. ročníku ZŠP.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Využitelný pro práci s interaktivní tabulí.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Ve výukové prezentaci, se žáci seznámí s pletivy a tkáněmi a dozvědí  se základní rozdíly mezi nimi.  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Práce na IT – úkol č.1 a 2. na upevnění znalostí .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Úkol č.3 - samostatná práce. Zde </a:t>
            </a:r>
            <a:r>
              <a:rPr lang="cs-CZ" sz="2000" dirty="0">
                <a:solidFill>
                  <a:schemeClr val="accent5"/>
                </a:solidFill>
              </a:rPr>
              <a:t>je kladen důraz na tiché čtení s </a:t>
            </a:r>
            <a:r>
              <a:rPr lang="cs-CZ" sz="2000" dirty="0" smtClean="0">
                <a:solidFill>
                  <a:schemeClr val="accent5"/>
                </a:solidFill>
              </a:rPr>
              <a:t>porozuměním. Součástí je též vytištěná verze.</a:t>
            </a:r>
          </a:p>
          <a:p>
            <a:r>
              <a:rPr lang="cs-CZ" sz="2000" dirty="0" smtClean="0">
                <a:solidFill>
                  <a:schemeClr val="accent5"/>
                </a:solidFill>
              </a:rPr>
              <a:t>U všech třech úkolů jsou hypertextové odkazy. Nachází se v pravém dolním rohu. Kliknutím na odkaz se dostanete ke správně vypracovanému úkolu, nebo se navrátíte zpět, kde jste skončili. 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/>
                </a:solidFill>
              </a:rPr>
              <a:t>PLETIVA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784887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Pletiva  jsou skupiny rostlinných buněk, které mají stejný tvar a vykonávají stejnou činnost.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Z pletiv rostlin se vytvořily orgány: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		</a:t>
            </a:r>
          </a:p>
          <a:p>
            <a:r>
              <a:rPr lang="cs-CZ" sz="2000" b="1" dirty="0">
                <a:solidFill>
                  <a:schemeClr val="accent2"/>
                </a:solidFill>
              </a:rPr>
              <a:t> </a:t>
            </a:r>
            <a:r>
              <a:rPr lang="cs-CZ" sz="2000" b="1" dirty="0" smtClean="0">
                <a:solidFill>
                  <a:schemeClr val="accent2"/>
                </a:solidFill>
              </a:rPr>
              <a:t>                                                               kořen</a:t>
            </a:r>
          </a:p>
          <a:p>
            <a:r>
              <a:rPr lang="cs-CZ" sz="2000" b="1" dirty="0">
                <a:solidFill>
                  <a:schemeClr val="accent2"/>
                </a:solidFill>
              </a:rPr>
              <a:t>	</a:t>
            </a:r>
            <a:r>
              <a:rPr lang="cs-CZ" sz="2000" b="1" dirty="0" smtClean="0">
                <a:solidFill>
                  <a:schemeClr val="accent2"/>
                </a:solidFill>
              </a:rPr>
              <a:t>				stonek	</a:t>
            </a:r>
          </a:p>
          <a:p>
            <a:r>
              <a:rPr lang="cs-CZ" sz="2000" b="1" dirty="0">
                <a:solidFill>
                  <a:schemeClr val="accent2"/>
                </a:solidFill>
              </a:rPr>
              <a:t>	</a:t>
            </a:r>
            <a:r>
              <a:rPr lang="cs-CZ" sz="2000" b="1" dirty="0" smtClean="0">
                <a:solidFill>
                  <a:schemeClr val="accent2"/>
                </a:solidFill>
              </a:rPr>
              <a:t>				list</a:t>
            </a:r>
          </a:p>
          <a:p>
            <a:r>
              <a:rPr lang="cs-CZ" sz="2000" b="1" dirty="0">
                <a:solidFill>
                  <a:schemeClr val="accent2"/>
                </a:solidFill>
              </a:rPr>
              <a:t>	</a:t>
            </a:r>
            <a:r>
              <a:rPr lang="cs-CZ" sz="2000" b="1" dirty="0" smtClean="0">
                <a:solidFill>
                  <a:schemeClr val="accent2"/>
                </a:solidFill>
              </a:rPr>
              <a:t>				květ</a:t>
            </a:r>
          </a:p>
          <a:p>
            <a:r>
              <a:rPr lang="cs-CZ" sz="2000" b="1" dirty="0">
                <a:solidFill>
                  <a:schemeClr val="accent2"/>
                </a:solidFill>
              </a:rPr>
              <a:t>	</a:t>
            </a:r>
            <a:r>
              <a:rPr lang="cs-CZ" sz="2000" b="1" dirty="0" smtClean="0">
                <a:solidFill>
                  <a:schemeClr val="accent2"/>
                </a:solidFill>
              </a:rPr>
              <a:t>				semeno</a:t>
            </a:r>
          </a:p>
          <a:p>
            <a:r>
              <a:rPr lang="cs-CZ" sz="2000" b="1" dirty="0">
                <a:solidFill>
                  <a:schemeClr val="accent2"/>
                </a:solidFill>
              </a:rPr>
              <a:t>	</a:t>
            </a:r>
            <a:r>
              <a:rPr lang="cs-CZ" sz="2000" b="1" dirty="0" smtClean="0">
                <a:solidFill>
                  <a:schemeClr val="accent2"/>
                </a:solidFill>
              </a:rPr>
              <a:t>				plod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21626"/>
            <a:ext cx="3636404" cy="2859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310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824" y="2429227"/>
            <a:ext cx="1673877" cy="208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9227"/>
            <a:ext cx="1673878" cy="2083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635" y="4378771"/>
            <a:ext cx="1687818" cy="2088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090" y="2708920"/>
            <a:ext cx="2239363" cy="1319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16888"/>
            <a:ext cx="2239363" cy="1394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97434" y="908720"/>
            <a:ext cx="24607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/>
                </a:solidFill>
              </a:rPr>
              <a:t>PLETIVA</a:t>
            </a:r>
          </a:p>
        </p:txBody>
      </p:sp>
      <p:pic>
        <p:nvPicPr>
          <p:cNvPr id="2058" name="Picture 10" descr="fotografie,kaktusy,kv&amp;ecaron;tinový,kv&amp;ecaron;tiny,kv&amp;ecaron;ty,p&amp;rcaron;íroda,rostliny,r&amp;uring;&amp;zcaron;ové kv&amp;ecaron;tiny,sukulent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65377"/>
            <a:ext cx="1140093" cy="1259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65377"/>
            <a:ext cx="1402016" cy="14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frické kopretiny,kv&amp;ecaron;ty,sv&amp;ecaron;tlé,fotolia,&amp;ccaron;erstvé,rostliny,stonky,spodní strany,dvoutvárk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873" y="5013176"/>
            <a:ext cx="1259781" cy="125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Zobrazit podrobnosti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96952"/>
            <a:ext cx="1246369" cy="124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Soubor:Leitbuendel zea may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18647"/>
            <a:ext cx="1402016" cy="109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114457" y="2114058"/>
            <a:ext cx="1402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Buňky vodivého pletiva kukuřice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14201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/>
                </a:solidFill>
              </a:rPr>
              <a:t>TKÁNĚ</a:t>
            </a:r>
            <a:endParaRPr lang="cs-CZ" sz="32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349479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Tkáně jsou skupiny živočišných buněk, které mají stejný tvar a vykonávají stejnou činnost.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Z tkání živočichů se vytvořily orgány:</a:t>
            </a:r>
          </a:p>
          <a:p>
            <a:r>
              <a:rPr lang="cs-CZ" b="1" dirty="0">
                <a:solidFill>
                  <a:schemeClr val="accent2"/>
                </a:solidFill>
              </a:rPr>
              <a:t>	</a:t>
            </a:r>
            <a:r>
              <a:rPr lang="cs-CZ" b="1" dirty="0" smtClean="0">
                <a:solidFill>
                  <a:schemeClr val="accent2"/>
                </a:solidFill>
              </a:rPr>
              <a:t>				srdce</a:t>
            </a:r>
          </a:p>
          <a:p>
            <a:r>
              <a:rPr lang="cs-CZ" b="1" dirty="0">
                <a:solidFill>
                  <a:schemeClr val="accent2"/>
                </a:solidFill>
              </a:rPr>
              <a:t>	</a:t>
            </a:r>
            <a:r>
              <a:rPr lang="cs-CZ" b="1" dirty="0" smtClean="0">
                <a:solidFill>
                  <a:schemeClr val="accent2"/>
                </a:solidFill>
              </a:rPr>
              <a:t>				plíce</a:t>
            </a:r>
          </a:p>
          <a:p>
            <a:r>
              <a:rPr lang="cs-CZ" b="1" dirty="0">
                <a:solidFill>
                  <a:schemeClr val="accent2"/>
                </a:solidFill>
              </a:rPr>
              <a:t>	</a:t>
            </a:r>
            <a:r>
              <a:rPr lang="cs-CZ" b="1" dirty="0" smtClean="0">
                <a:solidFill>
                  <a:schemeClr val="accent2"/>
                </a:solidFill>
              </a:rPr>
              <a:t>				žaludek </a:t>
            </a:r>
            <a:r>
              <a:rPr lang="cs-CZ" dirty="0" smtClean="0">
                <a:solidFill>
                  <a:schemeClr val="accent2"/>
                </a:solidFill>
              </a:rPr>
              <a:t>a další</a:t>
            </a:r>
          </a:p>
          <a:p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Orgány</a:t>
            </a:r>
            <a:r>
              <a:rPr lang="cs-CZ" dirty="0" smtClean="0">
                <a:solidFill>
                  <a:schemeClr val="accent2"/>
                </a:solidFill>
              </a:rPr>
              <a:t>, které vykonávají stejnou činnost, tvoří </a:t>
            </a:r>
            <a:r>
              <a:rPr lang="cs-CZ" b="1" dirty="0" smtClean="0">
                <a:solidFill>
                  <a:srgbClr val="0070C0"/>
                </a:solidFill>
              </a:rPr>
              <a:t>ORGÁNOVOU  SOUSTAVU.</a:t>
            </a:r>
          </a:p>
          <a:p>
            <a:endParaRPr lang="cs-CZ" b="1" u="sng" dirty="0" smtClean="0">
              <a:solidFill>
                <a:schemeClr val="accent2"/>
              </a:solidFill>
            </a:endParaRPr>
          </a:p>
          <a:p>
            <a:r>
              <a:rPr lang="cs-CZ" u="sng" dirty="0" smtClean="0">
                <a:solidFill>
                  <a:srgbClr val="0070C0"/>
                </a:solidFill>
              </a:rPr>
              <a:t>Například:</a:t>
            </a:r>
            <a:endParaRPr lang="cs-CZ" u="sng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Svalová soustava – </a:t>
            </a:r>
            <a:r>
              <a:rPr lang="cs-CZ" dirty="0" smtClean="0"/>
              <a:t>slouží k pohybu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Trávicí soustava – </a:t>
            </a:r>
            <a:r>
              <a:rPr lang="cs-CZ" dirty="0" smtClean="0"/>
              <a:t>přijímá a zpracovává potravu (slinné žlázy, žaludek, játra, žlučník, střeva aj.)</a:t>
            </a:r>
            <a:endParaRPr lang="cs-CZ" dirty="0" smtClean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Dýchací soustava – </a:t>
            </a:r>
            <a:r>
              <a:rPr lang="cs-CZ" dirty="0" smtClean="0"/>
              <a:t>umožňuje dýchání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56249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128" y="1599548"/>
            <a:ext cx="1840093" cy="231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99548"/>
            <a:ext cx="1872207" cy="231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26" y="1599549"/>
            <a:ext cx="1997189" cy="2423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99549"/>
            <a:ext cx="1939097" cy="2391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39449" y="908720"/>
            <a:ext cx="14318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>
                <a:solidFill>
                  <a:schemeClr val="accent2"/>
                </a:solidFill>
              </a:rPr>
              <a:t>TKÁNĚ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036" y="4437112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 descr="fotografie,medv&amp;ecaron;di,p&amp;rcaron;íroda,savci,zví&amp;rcaron;at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128" y="4437112"/>
            <a:ext cx="1840093" cy="161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biceps,fotografie,mu&amp;zcaron;i,osoby,ramena,ruce,síla,silný,svaly,zád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07" y="4365104"/>
            <a:ext cx="1850226" cy="199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biologie,bu&amp;ncaron;ky,iStockphoto,léka&amp;rcaron;ské,léka&amp;rcaron;ství,nervy,neurony,v&amp;ecaron;da,v&amp;ecaron;decké,v&amp;ecaron;d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108" y="4221088"/>
            <a:ext cx="1584176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171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otografie,medv&amp;ecaron;di,p&amp;rcaron;íroda,savci,zví&amp;rcaron;a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63" y="1556792"/>
            <a:ext cx="1872209" cy="173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Roztírání krému na ru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9" y="3677332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845143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2"/>
                </a:solidFill>
              </a:rPr>
              <a:t>1</a:t>
            </a:r>
            <a:r>
              <a:rPr lang="cs-CZ" sz="2800" b="1" dirty="0" smtClean="0">
                <a:solidFill>
                  <a:schemeClr val="accent2"/>
                </a:solidFill>
              </a:rPr>
              <a:t>. PŘIŘAĎ  SPRÁVNĚ  OBRÁZKY  KE  TKÁNÍM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9" y="5301208"/>
            <a:ext cx="1044117" cy="1044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0" descr="biologie,bu&amp;ncaron;ky,iStockphoto,léka&amp;rcaron;ské,léka&amp;rcaron;ství,nervy,neurony,v&amp;ecaron;da,v&amp;ecaron;decké,v&amp;ecaron;d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68760"/>
            <a:ext cx="1717200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biceps,fotografie,mu&amp;zcaron;i,osoby,ramena,ruce,síla,silný,svaly,zád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88391"/>
            <a:ext cx="1573184" cy="182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1556792"/>
            <a:ext cx="331236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itchFamily="34" charset="0"/>
              <a:buChar char="•"/>
            </a:pPr>
            <a:endParaRPr lang="cs-CZ" dirty="0" smtClean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SVALOVÁ</a:t>
            </a:r>
          </a:p>
          <a:p>
            <a:pPr algn="just"/>
            <a:endParaRPr lang="cs-CZ" sz="2800" dirty="0" smtClean="0">
              <a:solidFill>
                <a:srgbClr val="0070C0"/>
              </a:solidFill>
            </a:endParaRPr>
          </a:p>
          <a:p>
            <a:pPr algn="just"/>
            <a:endParaRPr lang="cs-CZ" sz="2800" dirty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NERVOVÁ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800" dirty="0" smtClean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cs-CZ" sz="2800" dirty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KRYCÍ</a:t>
            </a:r>
          </a:p>
          <a:p>
            <a:pPr algn="just"/>
            <a:endParaRPr lang="cs-CZ" sz="2800" dirty="0" smtClean="0">
              <a:solidFill>
                <a:srgbClr val="0070C0"/>
              </a:solidFill>
            </a:endParaRPr>
          </a:p>
          <a:p>
            <a:pPr algn="just"/>
            <a:endParaRPr lang="cs-CZ" sz="2800" dirty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POJIVOVÁ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rgbClr val="0070C0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 smtClean="0">
              <a:solidFill>
                <a:srgbClr val="0070C0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128" name="Picture 8" descr="ampulky,fotografie,krev,krevní vzorek,krevní vzorky,písmena,symboly,zdravotní pé&amp;ccaron;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68959"/>
            <a:ext cx="164519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76256" y="4012401"/>
            <a:ext cx="1645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Krev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616065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122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/>
                </a:solidFill>
              </a:rPr>
              <a:t> 2. PŘIŘAĎ  </a:t>
            </a:r>
            <a:r>
              <a:rPr lang="cs-CZ" sz="2800" b="1" dirty="0">
                <a:solidFill>
                  <a:schemeClr val="accent2"/>
                </a:solidFill>
              </a:rPr>
              <a:t>SPRÁVNĚ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69002" y="1412776"/>
            <a:ext cx="27363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>
              <a:solidFill>
                <a:srgbClr val="0070C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PLETIVO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TKÁŇ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6" name="Picture 14" descr="africké kopretiny,kv&amp;ecaron;ty,sv&amp;ecaron;tlé,fotolia,&amp;ccaron;erstvé,rostliny,stonky,spodní strany,dvoutvárk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1259781" cy="125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biologie,bu&amp;ncaron;ky,iStockphoto,léka&amp;rcaron;ské,léka&amp;rcaron;ství,nervy,neurony,v&amp;ecaron;da,v&amp;ecaron;decké,v&amp;ecaron;d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84" y="2899770"/>
            <a:ext cx="1584176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036" y="1772816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8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8957"/>
            <a:ext cx="1587483" cy="158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69961"/>
            <a:ext cx="1402016" cy="14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Roztírání krému na ruc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697" y="4771977"/>
            <a:ext cx="1505116" cy="140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339836" y="617177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9988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9700" y="67353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3. PODTRHNI   SPRÁVNÉ   VĚTY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8064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Skupiny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b="1" dirty="0" smtClean="0">
                <a:solidFill>
                  <a:schemeClr val="accent3"/>
                </a:solidFill>
              </a:rPr>
              <a:t>rostlinných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 smtClean="0"/>
              <a:t>buněk, které mají stejný tvar a vykonávají stejnou činnost, se nazývají tkáně.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Skupiny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b="1" dirty="0" smtClean="0">
                <a:solidFill>
                  <a:schemeClr val="accent3"/>
                </a:solidFill>
              </a:rPr>
              <a:t>živočišných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 smtClean="0"/>
              <a:t>buněk, které mají stejný tvar a vykonávají stejnou činnost, se nazývají tkáně.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Játra, žlučník, střeva a žaludek jsou orgány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b="1" dirty="0" smtClean="0">
                <a:solidFill>
                  <a:schemeClr val="accent3"/>
                </a:solidFill>
              </a:rPr>
              <a:t>živočišné </a:t>
            </a:r>
            <a:r>
              <a:rPr lang="cs-CZ" sz="2000" dirty="0" smtClean="0"/>
              <a:t>a tvoří orgánovou soustavu trávící.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Játra, žlučník</a:t>
            </a:r>
            <a:r>
              <a:rPr lang="cs-CZ" sz="2000" dirty="0"/>
              <a:t>, střeva a žaludek jsou orgány </a:t>
            </a:r>
            <a:r>
              <a:rPr lang="cs-CZ" sz="2000" b="1" dirty="0" smtClean="0">
                <a:solidFill>
                  <a:schemeClr val="accent3"/>
                </a:solidFill>
              </a:rPr>
              <a:t>rostlinné</a:t>
            </a:r>
            <a:r>
              <a:rPr lang="cs-CZ" sz="2000" dirty="0" smtClean="0"/>
              <a:t> </a:t>
            </a:r>
            <a:r>
              <a:rPr lang="cs-CZ" sz="2000" dirty="0"/>
              <a:t>a tvoří orgánovou soustavu trávící</a:t>
            </a:r>
            <a:r>
              <a:rPr lang="cs-CZ" sz="2000" dirty="0" smtClean="0"/>
              <a:t>.</a:t>
            </a:r>
            <a:endParaRPr lang="cs-CZ" dirty="0"/>
          </a:p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DOPLŇ</a:t>
            </a:r>
            <a:endParaRPr lang="cs-CZ" dirty="0" smtClean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 pletiv rostlin se vytvořily tyto orgány: </a:t>
            </a:r>
            <a:r>
              <a:rPr lang="cs-CZ" sz="2000" dirty="0" smtClean="0">
                <a:solidFill>
                  <a:schemeClr val="accent3"/>
                </a:solidFill>
              </a:rPr>
              <a:t>___________________________________________________________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solidFill>
                <a:schemeClr val="accent3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 tkání živočichů se vytvořily například tyto orgány:</a:t>
            </a:r>
            <a:r>
              <a:rPr lang="cs-CZ" sz="2000" dirty="0" smtClean="0">
                <a:solidFill>
                  <a:schemeClr val="accent3"/>
                </a:solidFill>
              </a:rPr>
              <a:t>____________________________________________________</a:t>
            </a:r>
            <a:endParaRPr lang="cs-CZ" dirty="0">
              <a:solidFill>
                <a:schemeClr val="accent3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86240" y="56600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380312" y="60932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3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2013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otografie,medv&amp;ecaron;di,p&amp;rcaron;íroda,savci,zví&amp;rcaron;a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69" y="1556792"/>
            <a:ext cx="1872209" cy="173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Roztírání krému na ru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9" y="3677332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845143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2"/>
                </a:solidFill>
              </a:rPr>
              <a:t>1</a:t>
            </a:r>
            <a:r>
              <a:rPr lang="cs-CZ" sz="2800" b="1" dirty="0" smtClean="0">
                <a:solidFill>
                  <a:schemeClr val="accent2"/>
                </a:solidFill>
              </a:rPr>
              <a:t>. KONTROLA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9" y="5301208"/>
            <a:ext cx="1044117" cy="1044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0" descr="biologie,bu&amp;ncaron;ky,iStockphoto,léka&amp;rcaron;ské,léka&amp;rcaron;ství,nervy,neurony,v&amp;ecaron;da,v&amp;ecaron;decké,v&amp;ecaron;d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68760"/>
            <a:ext cx="1717200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biceps,fotografie,mu&amp;zcaron;i,osoby,ramena,ruce,síla,silný,svaly,zád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88391"/>
            <a:ext cx="1573184" cy="182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1556792"/>
            <a:ext cx="331236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itchFamily="34" charset="0"/>
              <a:buChar char="•"/>
            </a:pPr>
            <a:endParaRPr lang="cs-CZ" dirty="0" smtClean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SVALOVÁ</a:t>
            </a:r>
          </a:p>
          <a:p>
            <a:pPr algn="just"/>
            <a:endParaRPr lang="cs-CZ" sz="2800" dirty="0" smtClean="0">
              <a:solidFill>
                <a:srgbClr val="0070C0"/>
              </a:solidFill>
            </a:endParaRPr>
          </a:p>
          <a:p>
            <a:pPr algn="just"/>
            <a:endParaRPr lang="cs-CZ" sz="2800" dirty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NERVOVÁ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800" dirty="0" smtClean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cs-CZ" sz="2800" dirty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KRYCÍ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800" dirty="0" smtClean="0">
              <a:solidFill>
                <a:srgbClr val="0070C0"/>
              </a:solidFill>
            </a:endParaRPr>
          </a:p>
          <a:p>
            <a:pPr algn="just"/>
            <a:endParaRPr lang="cs-CZ" sz="2800" dirty="0">
              <a:solidFill>
                <a:srgbClr val="0070C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70C0"/>
                </a:solidFill>
              </a:rPr>
              <a:t>POJIVOVÁ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rgbClr val="0070C0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 smtClean="0">
              <a:solidFill>
                <a:srgbClr val="0070C0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128" name="Picture 8" descr="ampulky,fotografie,krev,krevní vzorek,krevní vzorky,písmena,symboly,zdravotní pé&amp;ccaron;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68959"/>
            <a:ext cx="164519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76256" y="4012401"/>
            <a:ext cx="1645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Krev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616065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zpět</a:t>
            </a:r>
            <a:endParaRPr lang="cs-CZ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123728" y="2424173"/>
            <a:ext cx="1368152" cy="22289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875416" y="4289400"/>
            <a:ext cx="1616464" cy="3637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491880" y="1844824"/>
            <a:ext cx="3312368" cy="151216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491880" y="2060848"/>
            <a:ext cx="3456384" cy="284062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5128" idx="1"/>
          </p:cNvCxnSpPr>
          <p:nvPr/>
        </p:nvCxnSpPr>
        <p:spPr>
          <a:xfrm flipH="1">
            <a:off x="3491880" y="3789039"/>
            <a:ext cx="3384376" cy="2160241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3"/>
          </p:cNvCxnSpPr>
          <p:nvPr/>
        </p:nvCxnSpPr>
        <p:spPr>
          <a:xfrm>
            <a:off x="1875416" y="5823267"/>
            <a:ext cx="1616464" cy="126013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08385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/>
                </a:solidFill>
              </a:rPr>
              <a:t> 2. KONTROLA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9002" y="1412776"/>
            <a:ext cx="27363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>
              <a:solidFill>
                <a:srgbClr val="0070C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PLETIVO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TKÁŇ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6" name="Picture 14" descr="africké kopretiny,kv&amp;ecaron;ty,sv&amp;ecaron;tlé,fotolia,&amp;ccaron;erstvé,rostliny,stonky,spodní strany,dvoutvárk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1259781" cy="125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biologie,bu&amp;ncaron;ky,iStockphoto,léka&amp;rcaron;ské,léka&amp;rcaron;ství,nervy,neurony,v&amp;ecaron;da,v&amp;ecaron;decké,v&amp;ecaron;d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84" y="2899770"/>
            <a:ext cx="1584176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036" y="1772816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8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8957"/>
            <a:ext cx="1587483" cy="1587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69961"/>
            <a:ext cx="1402016" cy="14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Roztírání krému na ruc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180" y="4859793"/>
            <a:ext cx="1505116" cy="140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380312" y="6171774"/>
            <a:ext cx="1259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zpět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763688" y="2258690"/>
            <a:ext cx="1944216" cy="90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148064" y="2348880"/>
            <a:ext cx="223224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195736" y="2492896"/>
            <a:ext cx="2016224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7" idx="3"/>
          </p:cNvCxnSpPr>
          <p:nvPr/>
        </p:nvCxnSpPr>
        <p:spPr>
          <a:xfrm>
            <a:off x="2343060" y="3835874"/>
            <a:ext cx="1364844" cy="110529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8" idx="1"/>
          </p:cNvCxnSpPr>
          <p:nvPr/>
        </p:nvCxnSpPr>
        <p:spPr>
          <a:xfrm flipH="1">
            <a:off x="3707904" y="2492896"/>
            <a:ext cx="3225132" cy="244827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3707904" y="4941168"/>
            <a:ext cx="3281276" cy="1324435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7593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9700" y="67353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3. PODTRHNI   SPRÁVNÉ   VĚTY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806489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Skupiny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b="1" dirty="0" smtClean="0">
                <a:solidFill>
                  <a:schemeClr val="accent3"/>
                </a:solidFill>
              </a:rPr>
              <a:t>rostlinných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 smtClean="0"/>
              <a:t>buněk, které mají stejný tvar a vykonávají stejnou činnost, se nazývají tkáně.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 smtClean="0">
                <a:solidFill>
                  <a:srgbClr val="92D050"/>
                </a:solidFill>
              </a:rPr>
              <a:t>Skupiny </a:t>
            </a:r>
            <a:r>
              <a:rPr lang="cs-CZ" sz="2000" b="1" u="sng" dirty="0" smtClean="0">
                <a:solidFill>
                  <a:srgbClr val="92D050"/>
                </a:solidFill>
              </a:rPr>
              <a:t>živočišných</a:t>
            </a:r>
            <a:r>
              <a:rPr lang="cs-CZ" sz="2000" u="sng" dirty="0" smtClean="0">
                <a:solidFill>
                  <a:srgbClr val="92D050"/>
                </a:solidFill>
              </a:rPr>
              <a:t> buněk, které mají stejný tvar a vykonávají stejnou činnost, se nazývají tkáně.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 smtClean="0">
                <a:solidFill>
                  <a:srgbClr val="92D050"/>
                </a:solidFill>
              </a:rPr>
              <a:t>Játra, žlučník, střeva a žaludek jsou orgány </a:t>
            </a:r>
            <a:r>
              <a:rPr lang="cs-CZ" sz="2000" b="1" u="sng" dirty="0" smtClean="0">
                <a:solidFill>
                  <a:srgbClr val="92D050"/>
                </a:solidFill>
              </a:rPr>
              <a:t>živočišné </a:t>
            </a:r>
            <a:r>
              <a:rPr lang="cs-CZ" sz="2000" u="sng" dirty="0" smtClean="0">
                <a:solidFill>
                  <a:srgbClr val="92D050"/>
                </a:solidFill>
              </a:rPr>
              <a:t>a tvoří orgánovou soustavu trávící.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Játra, žlučník</a:t>
            </a:r>
            <a:r>
              <a:rPr lang="cs-CZ" sz="2000" dirty="0"/>
              <a:t>, střeva a žaludek jsou orgány </a:t>
            </a:r>
            <a:r>
              <a:rPr lang="cs-CZ" sz="2000" b="1" dirty="0" smtClean="0">
                <a:solidFill>
                  <a:schemeClr val="accent3"/>
                </a:solidFill>
              </a:rPr>
              <a:t>rostlinné</a:t>
            </a:r>
            <a:r>
              <a:rPr lang="cs-CZ" sz="2000" dirty="0" smtClean="0">
                <a:solidFill>
                  <a:schemeClr val="accent3"/>
                </a:solidFill>
              </a:rPr>
              <a:t> </a:t>
            </a:r>
            <a:r>
              <a:rPr lang="cs-CZ" sz="2000" dirty="0"/>
              <a:t>a tvoří orgánovou soustavu trávící</a:t>
            </a:r>
            <a:r>
              <a:rPr lang="cs-CZ" sz="2000" dirty="0" smtClean="0"/>
              <a:t>.</a:t>
            </a:r>
            <a:endParaRPr lang="cs-CZ" dirty="0"/>
          </a:p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DOPLŇ</a:t>
            </a:r>
            <a:endParaRPr lang="cs-CZ" dirty="0" smtClean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 pletiv rostlin se vytvořily tyto orgány:</a:t>
            </a:r>
          </a:p>
          <a:p>
            <a:pPr algn="ctr"/>
            <a:r>
              <a:rPr lang="cs-CZ" sz="2000" b="1" u="sng" dirty="0">
                <a:solidFill>
                  <a:srgbClr val="92D050"/>
                </a:solidFill>
              </a:rPr>
              <a:t>k</a:t>
            </a:r>
            <a:r>
              <a:rPr lang="cs-CZ" sz="2000" b="1" u="sng" dirty="0" smtClean="0">
                <a:solidFill>
                  <a:srgbClr val="92D050"/>
                </a:solidFill>
              </a:rPr>
              <a:t>ořen, stonek, list, květ, semeno, plod. </a:t>
            </a:r>
          </a:p>
          <a:p>
            <a:pPr algn="ctr"/>
            <a:endParaRPr lang="cs-CZ" sz="2000" b="1" u="sng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 tkání živočichů se vytvořily například tyto orgány:</a:t>
            </a:r>
          </a:p>
          <a:p>
            <a:pPr algn="ctr"/>
            <a:r>
              <a:rPr lang="cs-CZ" sz="2000" b="1" u="sng" dirty="0" smtClean="0">
                <a:solidFill>
                  <a:srgbClr val="92D050"/>
                </a:solidFill>
              </a:rPr>
              <a:t>Játra, srdce, plíce, žaludek, střeva, slinivka, žlučník, ledviny..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84368" y="569029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24328" y="61653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3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36750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6777317" cy="4275837"/>
          </a:xfrm>
        </p:spPr>
        <p:txBody>
          <a:bodyPr>
            <a:normAutofit fontScale="85000" lnSpcReduction="20000"/>
          </a:bodyPr>
          <a:lstStyle/>
          <a:p>
            <a:pPr indent="-342900"/>
            <a:r>
              <a:rPr lang="cs-CZ" dirty="0" smtClean="0"/>
              <a:t>Vlastní práce.</a:t>
            </a:r>
          </a:p>
          <a:p>
            <a:pPr indent="-342900"/>
            <a:r>
              <a:rPr lang="cs-CZ" dirty="0" smtClean="0">
                <a:hlinkClick r:id="rId2"/>
              </a:rPr>
              <a:t>www.datakabinet.cz</a:t>
            </a:r>
            <a:endParaRPr lang="cs-CZ" dirty="0"/>
          </a:p>
          <a:p>
            <a:pPr indent="-342900"/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pPr indent="-342900"/>
            <a:r>
              <a:rPr lang="cs-CZ" dirty="0" smtClean="0"/>
              <a:t>BAMADING</a:t>
            </a:r>
            <a:r>
              <a:rPr lang="cs-CZ" dirty="0"/>
              <a:t>. </a:t>
            </a:r>
            <a:r>
              <a:rPr lang="cs-CZ" i="1" dirty="0" err="1"/>
              <a:t>Soubor:Leitbuendel</a:t>
            </a:r>
            <a:r>
              <a:rPr lang="cs-CZ" i="1" dirty="0"/>
              <a:t> </a:t>
            </a:r>
            <a:r>
              <a:rPr lang="cs-CZ" i="1" dirty="0" err="1"/>
              <a:t>zea</a:t>
            </a:r>
            <a:r>
              <a:rPr lang="cs-CZ" i="1" dirty="0"/>
              <a:t> mays.jpg</a:t>
            </a:r>
            <a:r>
              <a:rPr lang="cs-CZ" dirty="0"/>
              <a:t> [online]. [cit. 26.11.2012].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Commons.Uživatel</a:t>
            </a:r>
            <a:r>
              <a:rPr lang="cs-CZ" dirty="0"/>
              <a:t> </a:t>
            </a:r>
            <a:r>
              <a:rPr lang="cs-CZ" dirty="0" err="1"/>
              <a:t>Bamading</a:t>
            </a:r>
            <a:r>
              <a:rPr lang="cs-CZ" dirty="0"/>
              <a:t> z projektu w v jazyce de, autor tohoto díla, jej uvolnil jako volné dílo, a to celosvětově. Není-li to podle zákona možné: </a:t>
            </a:r>
            <a:r>
              <a:rPr lang="cs-CZ" dirty="0" err="1"/>
              <a:t>Bamading</a:t>
            </a:r>
            <a:r>
              <a:rPr lang="cs-CZ" dirty="0"/>
              <a:t> poskytuje komukoli právo užívat jej za libovolným účelem, a to bezpodmínečně s výjimkou podmínek vyžadovaných příslušnou právní úpravou dané země. na WWW: http://cs.wikipedia.org/wiki/Soubor:Leitbuendel_zea_mays.jpg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698</TotalTime>
  <Words>538</Words>
  <Application>Microsoft Office PowerPoint</Application>
  <PresentationFormat>Předvádění na obrazovce (4:3)</PresentationFormat>
  <Paragraphs>132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Anotace a 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88</cp:revision>
  <dcterms:created xsi:type="dcterms:W3CDTF">2011-08-21T15:31:45Z</dcterms:created>
  <dcterms:modified xsi:type="dcterms:W3CDTF">2012-11-26T21:30:51Z</dcterms:modified>
</cp:coreProperties>
</file>