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57" r:id="rId3"/>
    <p:sldId id="269" r:id="rId4"/>
    <p:sldId id="267" r:id="rId5"/>
    <p:sldId id="268" r:id="rId6"/>
    <p:sldId id="271" r:id="rId7"/>
    <p:sldId id="272" r:id="rId8"/>
    <p:sldId id="273" r:id="rId9"/>
    <p:sldId id="274" r:id="rId10"/>
    <p:sldId id="282" r:id="rId11"/>
    <p:sldId id="284" r:id="rId12"/>
    <p:sldId id="286" r:id="rId13"/>
    <p:sldId id="288" r:id="rId14"/>
    <p:sldId id="290" r:id="rId15"/>
    <p:sldId id="281" r:id="rId16"/>
    <p:sldId id="283" r:id="rId17"/>
    <p:sldId id="285" r:id="rId18"/>
    <p:sldId id="287" r:id="rId19"/>
    <p:sldId id="289" r:id="rId20"/>
    <p:sldId id="291" r:id="rId21"/>
    <p:sldId id="266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PhDr. Hana Kindlová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VY_12_INOVACE_07_P_Kindlová_bakterie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Bakterie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smtClean="0"/>
            <a:t>Číslo </a:t>
          </a:r>
          <a:r>
            <a:rPr lang="cs-CZ" sz="1600" dirty="0"/>
            <a:t>projektu</a:t>
          </a:r>
          <a:r>
            <a:rPr lang="cs-CZ" sz="1600" smtClean="0"/>
            <a:t>: </a:t>
          </a:r>
          <a:r>
            <a:rPr lang="cs-CZ" sz="1600" smtClean="0"/>
            <a:t>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270" custLinFactNeighborY="224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270" custLinFactNeighborY="11262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PhDr. Hana Kindlová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6561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VY_12_INOVACE_07_P_Kindlová_bakterie</a:t>
          </a:r>
          <a:endParaRPr lang="cs-CZ" sz="1600" kern="1200" dirty="0"/>
        </a:p>
      </dsp:txBody>
      <dsp:txXfrm>
        <a:off x="2289854" y="16561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520274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Bakterie</a:t>
          </a:r>
          <a:endParaRPr lang="cs-CZ" sz="1600" kern="1200" dirty="0"/>
        </a:p>
      </dsp:txBody>
      <dsp:txXfrm>
        <a:off x="2289854" y="2520274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Číslo </a:t>
          </a:r>
          <a:r>
            <a:rPr lang="cs-CZ" sz="1600" kern="1200" dirty="0"/>
            <a:t>projektu</a:t>
          </a:r>
          <a:r>
            <a:rPr lang="cs-CZ" sz="1600" kern="1200" smtClean="0"/>
            <a:t>: </a:t>
          </a:r>
          <a:r>
            <a:rPr lang="cs-CZ" sz="1600" kern="1200" smtClean="0"/>
            <a:t>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10.xml"/><Relationship Id="rId7" Type="http://schemas.openxmlformats.org/officeDocument/2006/relationships/slide" Target="slide14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746173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26.11.2012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 a metodický pokyn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4392488"/>
          </a:xfrm>
        </p:spPr>
        <p:txBody>
          <a:bodyPr>
            <a:noAutofit/>
          </a:bodyPr>
          <a:lstStyle/>
          <a:p>
            <a:endParaRPr lang="cs-CZ" sz="2000" dirty="0" smtClean="0">
              <a:solidFill>
                <a:schemeClr val="accent5"/>
              </a:solidFill>
            </a:endParaRPr>
          </a:p>
          <a:p>
            <a:pPr algn="just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Materiál určen pro žáky 6. ročníku ZŠP.</a:t>
            </a:r>
          </a:p>
          <a:p>
            <a:pPr algn="just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Využitelný pro práci s interaktivní tabulí.</a:t>
            </a:r>
          </a:p>
          <a:p>
            <a:pPr algn="just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Žáci se pomocí výukové prezentace seznámí s bakteriemi.</a:t>
            </a:r>
          </a:p>
          <a:p>
            <a:pPr algn="just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V závěru hodiny žáci upevní své znalosti kvízem, ve kterém je vždy jedna správná odpověď.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Součástí kvízu jsou hypertextové odkazy. Kliknutím na číslo se objeví otázka a odpovědi, správnou odpověď si zkontrolujete kliknutím do pravého dolního rohu na „kontrola“ a zpět ke kvízu kliknutím na „zpět“.</a:t>
            </a:r>
          </a:p>
          <a:p>
            <a:pPr algn="just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Zde je kladen důraz na čtení s porozuměním. U slabších žáků jsou kvízové otázky vytištěny, pro snazší orientaci v textu.</a:t>
            </a:r>
          </a:p>
          <a:p>
            <a:pPr algn="just"/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Kvíz lze využít jako opakovací test i  v dalších vyučovacích hodinách.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83671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Bakterie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483043"/>
            <a:ext cx="8856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Malé organismy viditelné jen pomocí mikroskopu.</a:t>
            </a:r>
          </a:p>
          <a:p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Jsou to jednobuněčné organismy – jejich tělo je tvořeno jen jednou buňkou.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Jsou jednodušší a menší než buňky rostlin a živočichů.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Rozmnožují se dělením.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Dokáží přežívat v nepříznivých podmínkách.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Žijí téměř všude.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99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Bacterial morphology diagram cs (2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18173"/>
            <a:ext cx="5677669" cy="524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836712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Buňky  bakterií  mají  různé  tvary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2067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856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Bakterie   mohou  být  prospěšné</a:t>
            </a:r>
            <a:endParaRPr lang="cs-CZ" sz="2800" dirty="0"/>
          </a:p>
        </p:txBody>
      </p:sp>
      <p:pic>
        <p:nvPicPr>
          <p:cNvPr id="2050" name="Picture 2" descr="http://upload.wikimedia.org/wikipedia/commons/thumb/6/6c/Bacteroides_biacutis_01.jpg/220px-Bacteroides_biacutis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2829" y="3803747"/>
            <a:ext cx="4175853" cy="26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9299" y="1503948"/>
            <a:ext cx="855719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Půdní bakterie rozkládají odumřelá těla rostlin a živočichů. Tím vznikají minerální látky.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Některé  žijí  uvnitř  těl některých  živočichů  (v žaludku krávy - pomáhají trávit trávu).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Jiné ve střevech člověka (pomáhají přeměnit potravu ve stolici).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38508" y="6462628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Bacteroides</a:t>
            </a:r>
            <a:r>
              <a:rPr lang="cs-CZ" dirty="0" smtClean="0"/>
              <a:t> – nejčastější střevní bakterie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02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07" y="620688"/>
            <a:ext cx="89289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Některé  bakterie využíváme k   výrobě  různých  výrobků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6274" y="1509445"/>
            <a:ext cx="89006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Bakterie mléčného kvašení se využívají k výrobě: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kyselého mléka, jogurtů, tvarohů, sýrů.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Bakterie octového kvašení se využívají k výrobě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octa.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ůzné léky a vitaminy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se vyrábějí za pomoci jiných bakterií.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6" name="Picture 4" descr="fotografie,jídla,klínky,kuchy&amp;ncaron;ská prkénka,mlé&amp;ccaron;né produkty,mlé&amp;ccaron;né výrobky,no&amp;zcaron;e,sý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76216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88840"/>
            <a:ext cx="2195736" cy="229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33056"/>
            <a:ext cx="2571188" cy="257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92104"/>
            <a:ext cx="2925472" cy="2925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4352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692696"/>
            <a:ext cx="8928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Jiné  bakterie  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mohou 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škodit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40768"/>
            <a:ext cx="87849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Rychle se množí  a způsobují onemocnění.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dýchací soustavě vyvolávají záněty: 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zánět průdušek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				zápal plic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				angína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trávicí soustavě způsobují těžká průjmová onemocnění: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salmonelóza.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Bakterie přenášená klíšťaty způsobuje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boreliózu.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996" y="1669457"/>
            <a:ext cx="2095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977" y="3645024"/>
            <a:ext cx="2304877" cy="1866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16638" y="27809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angína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13686" y="50131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borelióza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653136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b="1" dirty="0" smtClean="0">
                <a:solidFill>
                  <a:schemeClr val="accent1"/>
                </a:solidFill>
              </a:rPr>
              <a:t>JAK   SE  NÁKAZE BAKTERIEMI  BRÁNIT?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511320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/>
                </a:solidFill>
              </a:rPr>
              <a:t>Správnou hygienou (mytí rukou , ovoce a zeleniny).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/>
                </a:solidFill>
              </a:rPr>
              <a:t>Očkováním (např. proti tetanu).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/>
                </a:solidFill>
              </a:rPr>
              <a:t>Pravidelným otužováním.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/>
                </a:solidFill>
              </a:rPr>
              <a:t>Onemocnění léčíme antibiotiky.</a:t>
            </a:r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520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1379" y="76470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KVÍZ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41085"/>
              </p:ext>
            </p:extLst>
          </p:nvPr>
        </p:nvGraphicFramePr>
        <p:xfrm>
          <a:off x="755576" y="1397000"/>
          <a:ext cx="7704855" cy="49843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2492164">
                <a:tc>
                  <a:txBody>
                    <a:bodyPr/>
                    <a:lstStyle/>
                    <a:p>
                      <a:pPr algn="ctr"/>
                      <a:endParaRPr lang="cs-CZ" sz="6000" dirty="0" smtClean="0"/>
                    </a:p>
                    <a:p>
                      <a:pPr algn="ctr"/>
                      <a:r>
                        <a:rPr lang="cs-CZ" sz="6000" dirty="0" smtClean="0">
                          <a:latin typeface="Arial Rounded MT Bold" pitchFamily="34" charset="0"/>
                          <a:hlinkClick r:id="rId2" action="ppaction://hlinksldjump"/>
                        </a:rPr>
                        <a:t>1.</a:t>
                      </a:r>
                      <a:endParaRPr lang="cs-CZ" sz="6000" dirty="0">
                        <a:latin typeface="Arial Rounded MT Bold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endParaRPr lang="cs-CZ" sz="6000" dirty="0" smtClean="0">
                        <a:latin typeface="+mn-lt"/>
                        <a:hlinkClick r:id="rId3" action="ppaction://hlinksldjump"/>
                      </a:endParaRPr>
                    </a:p>
                    <a:p>
                      <a:pPr algn="ctr"/>
                      <a:r>
                        <a:rPr lang="cs-CZ" sz="6000" dirty="0" smtClean="0">
                          <a:latin typeface="Arial Rounded MT Bold" pitchFamily="34" charset="0"/>
                          <a:hlinkClick r:id="rId3" action="ppaction://hlinksldjump"/>
                        </a:rPr>
                        <a:t>2.</a:t>
                      </a:r>
                      <a:endParaRPr lang="cs-CZ" sz="6000" dirty="0">
                        <a:latin typeface="Arial Rounded MT Bold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 smtClean="0"/>
                    </a:p>
                    <a:p>
                      <a:pPr algn="ctr"/>
                      <a:r>
                        <a:rPr lang="cs-CZ" sz="6000" dirty="0" smtClean="0">
                          <a:latin typeface="Arial Rounded MT Bold" pitchFamily="34" charset="0"/>
                          <a:hlinkClick r:id="rId4" action="ppaction://hlinksldjump"/>
                        </a:rPr>
                        <a:t>3.</a:t>
                      </a:r>
                      <a:endParaRPr lang="cs-CZ" sz="6000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  <a:tr h="2492164">
                <a:tc>
                  <a:txBody>
                    <a:bodyPr/>
                    <a:lstStyle/>
                    <a:p>
                      <a:pPr algn="ctr"/>
                      <a:endParaRPr lang="cs-CZ" sz="6000" dirty="0" smtClean="0"/>
                    </a:p>
                    <a:p>
                      <a:pPr algn="ctr"/>
                      <a:r>
                        <a:rPr lang="cs-CZ" sz="6000" dirty="0" smtClean="0">
                          <a:latin typeface="Arial Rounded MT Bold" pitchFamily="34" charset="0"/>
                          <a:hlinkClick r:id="rId5" action="ppaction://hlinksldjump"/>
                        </a:rPr>
                        <a:t>4.</a:t>
                      </a:r>
                      <a:endParaRPr lang="cs-CZ" sz="6000" dirty="0">
                        <a:latin typeface="Arial Rounded MT Bold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 smtClean="0">
                        <a:hlinkClick r:id="rId6" action="ppaction://hlinksldjump"/>
                      </a:endParaRPr>
                    </a:p>
                    <a:p>
                      <a:pPr algn="ctr"/>
                      <a:r>
                        <a:rPr lang="cs-CZ" sz="6000" dirty="0" smtClean="0">
                          <a:latin typeface="Arial Rounded MT Bold" pitchFamily="34" charset="0"/>
                          <a:hlinkClick r:id="rId6" action="ppaction://hlinksldjump"/>
                        </a:rPr>
                        <a:t>5.</a:t>
                      </a:r>
                      <a:endParaRPr lang="cs-CZ" sz="6000" dirty="0">
                        <a:latin typeface="Arial Rounded MT Bold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000" dirty="0" smtClean="0"/>
                    </a:p>
                    <a:p>
                      <a:pPr algn="ctr"/>
                      <a:r>
                        <a:rPr lang="cs-CZ" sz="6000" dirty="0" smtClean="0">
                          <a:latin typeface="Arial Rounded MT Bold" pitchFamily="34" charset="0"/>
                          <a:hlinkClick r:id="rId7" action="ppaction://hlinksldjump"/>
                        </a:rPr>
                        <a:t>6.</a:t>
                      </a:r>
                      <a:endParaRPr lang="cs-CZ" sz="6000" dirty="0">
                        <a:latin typeface="Arial Rounded MT Bold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236296" y="65253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8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146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1. BAKTERIE  JSOU: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Velké organismy, viditelné pouhým okem.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Malé organismy, viditelné pouze pomocí mikroskopu.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Organismy viditelné dalekohledem.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34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3"/>
                </a:solidFill>
              </a:rPr>
              <a:t>2</a:t>
            </a:r>
            <a:r>
              <a:rPr lang="cs-CZ" sz="2800" b="1" dirty="0" smtClean="0">
                <a:solidFill>
                  <a:schemeClr val="accent3"/>
                </a:solidFill>
              </a:rPr>
              <a:t>. BAKTERIE  SE ROZMNOŽUJÍ 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Tříděním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Pohlavním stykem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Dělením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32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3. BAKTERIE: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Žijí téměř všude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Žijí jen v půdě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Žijí jen uvnitř těl jiných organismů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00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3"/>
                </a:solidFill>
              </a:rPr>
              <a:t>4</a:t>
            </a:r>
            <a:r>
              <a:rPr lang="cs-CZ" sz="2800" b="1" dirty="0" smtClean="0">
                <a:solidFill>
                  <a:schemeClr val="accent3"/>
                </a:solidFill>
              </a:rPr>
              <a:t>. PŮDNÍ BAKTERIE: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Rozkládají zbytky potravy v našich střevech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Rozkládají odumřelá těla živočichů a rostlin a tím vznikají minerální látky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Rozkládají živá těla rostlin a živočichů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84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5. Některé bakterie se využívají k výrobě: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Kyselého mléka, jogurtů, tvarohu a sýrů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Dortů 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Salámů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565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3"/>
                </a:solidFill>
              </a:rPr>
              <a:t>6</a:t>
            </a:r>
            <a:r>
              <a:rPr lang="cs-CZ" sz="2800" b="1" dirty="0" smtClean="0">
                <a:solidFill>
                  <a:schemeClr val="accent3"/>
                </a:solidFill>
              </a:rPr>
              <a:t>. Onemocnění způsobená bakteriemi léčíme: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Vitaminy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Teplým čajem s citrónem 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Antibiotiky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778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1. BAKTERIE  JSOU: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Velké organismy, viditelné pouhým okem.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FF0000"/>
                </a:solidFill>
              </a:rPr>
              <a:t>Malé organismy, viditelné pouze pomocí mikroskopu.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Organismy viditelné dalekohledem.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40352" y="634326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90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3"/>
                </a:solidFill>
              </a:rPr>
              <a:t>2</a:t>
            </a:r>
            <a:r>
              <a:rPr lang="cs-CZ" sz="2800" b="1" dirty="0" smtClean="0">
                <a:solidFill>
                  <a:schemeClr val="accent3"/>
                </a:solidFill>
              </a:rPr>
              <a:t>. BAKTERIE  SE ROZMNOŽUJÍ 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Tříděním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Pohlavním stykem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) Dělením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47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3. BAKTERIE: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FF0000"/>
                </a:solidFill>
              </a:rPr>
              <a:t>Žijí téměř všude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Žijí jen v půdě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Žijí jen uvnitř těl jiných organismů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29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3"/>
                </a:solidFill>
              </a:rPr>
              <a:t>4</a:t>
            </a:r>
            <a:r>
              <a:rPr lang="cs-CZ" sz="2800" b="1" dirty="0" smtClean="0">
                <a:solidFill>
                  <a:schemeClr val="accent3"/>
                </a:solidFill>
              </a:rPr>
              <a:t>. PŮDNÍ BAKTERIE: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Rozkládají zbytky potravy v našich střevech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FF0000"/>
                </a:solidFill>
              </a:rPr>
              <a:t>Rozkládají odumřelá těla živočichů a rostlin a tím vznikají minerální látky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Rozkládají živá těla rostlin a živočichů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83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5. Některé bakterie se využívají k výrobě: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FF0000"/>
                </a:solidFill>
              </a:rPr>
              <a:t>Kyselého mléka, jogurtů, tvarohu a sýrů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Dortů 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0070C0"/>
                </a:solidFill>
              </a:rPr>
              <a:t>C</a:t>
            </a:r>
            <a:r>
              <a:rPr lang="cs-CZ" sz="2800" dirty="0" smtClean="0">
                <a:solidFill>
                  <a:srgbClr val="0070C0"/>
                </a:solidFill>
              </a:rPr>
              <a:t>) Salámů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35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3"/>
                </a:solidFill>
              </a:rPr>
              <a:t>6</a:t>
            </a:r>
            <a:r>
              <a:rPr lang="cs-CZ" sz="2800" b="1" dirty="0" smtClean="0">
                <a:solidFill>
                  <a:schemeClr val="accent3"/>
                </a:solidFill>
              </a:rPr>
              <a:t>. Onemocnění způsobená bakteriemi léčíme: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Vitaminy</a:t>
            </a:r>
          </a:p>
          <a:p>
            <a:pPr marL="514350" indent="-514350">
              <a:buAutoNum type="alphaUcParenR"/>
            </a:pPr>
            <a:endParaRPr lang="cs-CZ" sz="2800" dirty="0">
              <a:solidFill>
                <a:srgbClr val="0070C0"/>
              </a:solidFill>
            </a:endParaRPr>
          </a:p>
          <a:p>
            <a:pPr marL="514350" indent="-514350">
              <a:buAutoNum type="alphaUcParenR"/>
            </a:pPr>
            <a:r>
              <a:rPr lang="cs-CZ" sz="2800" dirty="0" smtClean="0">
                <a:solidFill>
                  <a:srgbClr val="0070C0"/>
                </a:solidFill>
              </a:rPr>
              <a:t>Teplým čajem s citrónem </a:t>
            </a:r>
          </a:p>
          <a:p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) Antibiotiky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91540" y="57332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91540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3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08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472608"/>
          </a:xfrm>
        </p:spPr>
        <p:txBody>
          <a:bodyPr>
            <a:noAutofit/>
          </a:bodyPr>
          <a:lstStyle/>
          <a:p>
            <a:pPr indent="-342900"/>
            <a:r>
              <a:rPr lang="cs-CZ" sz="1600" dirty="0" smtClean="0"/>
              <a:t>Vlastní </a:t>
            </a:r>
            <a:r>
              <a:rPr lang="cs-CZ" sz="1600" dirty="0" smtClean="0"/>
              <a:t>práce</a:t>
            </a:r>
            <a:endParaRPr lang="cs-CZ" sz="1600" dirty="0"/>
          </a:p>
          <a:p>
            <a:pPr indent="-342900"/>
            <a:r>
              <a:rPr lang="cs-CZ" sz="1600" dirty="0" smtClean="0">
                <a:hlinkClick r:id="rId2"/>
              </a:rPr>
              <a:t>www.office.microsoft.com</a:t>
            </a:r>
            <a:endParaRPr lang="cs-CZ" sz="1600" dirty="0" smtClean="0"/>
          </a:p>
          <a:p>
            <a:pPr indent="-342900"/>
            <a:r>
              <a:rPr lang="cs-CZ" sz="1600" dirty="0"/>
              <a:t>VILLARREAL, Mariana </a:t>
            </a:r>
            <a:r>
              <a:rPr lang="cs-CZ" sz="1600" dirty="0" err="1"/>
              <a:t>Ruiz</a:t>
            </a:r>
            <a:r>
              <a:rPr lang="cs-CZ" sz="1600" dirty="0"/>
              <a:t>. </a:t>
            </a:r>
            <a:r>
              <a:rPr lang="cs-CZ" sz="1600" i="1" dirty="0" err="1"/>
              <a:t>English</a:t>
            </a:r>
            <a:r>
              <a:rPr lang="cs-CZ" sz="1600" i="1" dirty="0"/>
              <a:t>: basic </a:t>
            </a:r>
            <a:r>
              <a:rPr lang="cs-CZ" sz="1600" i="1" dirty="0" err="1"/>
              <a:t>morphological</a:t>
            </a:r>
            <a:r>
              <a:rPr lang="cs-CZ" sz="1600" i="1" dirty="0"/>
              <a:t> </a:t>
            </a:r>
            <a:r>
              <a:rPr lang="cs-CZ" sz="1600" i="1" dirty="0" err="1"/>
              <a:t>diferences</a:t>
            </a:r>
            <a:r>
              <a:rPr lang="cs-CZ" sz="1600" i="1" dirty="0"/>
              <a:t> </a:t>
            </a:r>
            <a:r>
              <a:rPr lang="cs-CZ" sz="1600" i="1" dirty="0" err="1"/>
              <a:t>between</a:t>
            </a:r>
            <a:r>
              <a:rPr lang="cs-CZ" sz="1600" i="1" dirty="0"/>
              <a:t> </a:t>
            </a:r>
            <a:r>
              <a:rPr lang="cs-CZ" sz="1600" i="1" dirty="0" err="1"/>
              <a:t>bacteria</a:t>
            </a:r>
            <a:r>
              <a:rPr lang="cs-CZ" sz="1600" i="1" dirty="0"/>
              <a:t>. Česky: základní tvary bakterií.</a:t>
            </a:r>
            <a:r>
              <a:rPr lang="cs-CZ" sz="1600" dirty="0"/>
              <a:t> [online]. [cit. 26.11.2012]. Dostupný pod licencí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. </a:t>
            </a:r>
            <a:r>
              <a:rPr lang="cs-CZ" sz="1600" dirty="0" err="1" smtClean="0"/>
              <a:t>LadyofHats</a:t>
            </a:r>
            <a:r>
              <a:rPr lang="cs-CZ" sz="1600" dirty="0" smtClean="0"/>
              <a:t> (Mariana </a:t>
            </a:r>
            <a:r>
              <a:rPr lang="cs-CZ" sz="1600" dirty="0" err="1" smtClean="0"/>
              <a:t>Ruiz</a:t>
            </a:r>
            <a:r>
              <a:rPr lang="cs-CZ" sz="1600" dirty="0" smtClean="0"/>
              <a:t> </a:t>
            </a:r>
            <a:r>
              <a:rPr lang="cs-CZ" sz="1600" dirty="0" err="1" smtClean="0"/>
              <a:t>Villarreal</a:t>
            </a:r>
            <a:r>
              <a:rPr lang="cs-CZ" sz="1600" dirty="0" smtClean="0"/>
              <a:t>), </a:t>
            </a:r>
            <a:r>
              <a:rPr lang="cs-CZ" sz="1600" dirty="0"/>
              <a:t>autor tohoto díla, jej uvolnil jako volné dílo, a to celosvětově. V některých zemích to není podle zákona možné; v takovém případě: </a:t>
            </a:r>
            <a:r>
              <a:rPr lang="cs-CZ" sz="1600" dirty="0" err="1"/>
              <a:t>LadyofHats</a:t>
            </a:r>
            <a:r>
              <a:rPr lang="cs-CZ" sz="1600" dirty="0"/>
              <a:t> poskytuje komukoli právo užívat toto dílo za libovolným účelem, a to bezpodmínečně s výjimkou podmínek vyžadovaných </a:t>
            </a:r>
            <a:r>
              <a:rPr lang="cs-CZ" sz="1600" dirty="0" err="1" smtClean="0"/>
              <a:t>zákonem.WWW:http</a:t>
            </a:r>
            <a:r>
              <a:rPr lang="cs-CZ" sz="1600" dirty="0"/>
              <a:t>://cs.wikipedia.org/w/</a:t>
            </a:r>
            <a:r>
              <a:rPr lang="cs-CZ" sz="1600" dirty="0" err="1"/>
              <a:t>index.php?title</a:t>
            </a:r>
            <a:r>
              <a:rPr lang="cs-CZ" sz="1600" dirty="0"/>
              <a:t>=</a:t>
            </a:r>
            <a:r>
              <a:rPr lang="cs-CZ" sz="1600" dirty="0" err="1"/>
              <a:t>Soubor:Bacterial_morphology_diagram_cs.svg&amp;page</a:t>
            </a:r>
            <a:r>
              <a:rPr lang="cs-CZ" sz="1600" dirty="0"/>
              <a:t>=1 </a:t>
            </a:r>
            <a:endParaRPr lang="cs-CZ" sz="1600" dirty="0" smtClean="0"/>
          </a:p>
          <a:p>
            <a:pPr indent="-342900"/>
            <a:r>
              <a:rPr lang="cs-CZ" sz="1600" dirty="0"/>
              <a:t>TOLO, </a:t>
            </a:r>
            <a:r>
              <a:rPr lang="cs-CZ" sz="1600" dirty="0" smtClean="0"/>
              <a:t>Marco. </a:t>
            </a:r>
            <a:r>
              <a:rPr lang="cs-CZ" sz="1600" i="1" dirty="0" err="1"/>
              <a:t>Soubor:Bacteroides</a:t>
            </a:r>
            <a:r>
              <a:rPr lang="cs-CZ" sz="1600" i="1" dirty="0"/>
              <a:t> </a:t>
            </a:r>
            <a:r>
              <a:rPr lang="cs-CZ" sz="1600" i="1" dirty="0" err="1"/>
              <a:t>biacutis</a:t>
            </a:r>
            <a:r>
              <a:rPr lang="cs-CZ" sz="1600" i="1" dirty="0"/>
              <a:t> 01.jpg</a:t>
            </a:r>
            <a:r>
              <a:rPr lang="cs-CZ" sz="1600" dirty="0"/>
              <a:t> [online]. [cit. 26.11.2012]. Dostupný pod licencí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Commons.Toto</a:t>
            </a:r>
            <a:r>
              <a:rPr lang="cs-CZ" sz="1600" dirty="0"/>
              <a:t> dílo je ve Spojených státech volným dílem, protože jde o dílo úřadů americké federální vlády podle ustanovení Hlavy 17, Kapitoly 1, Sekce 105 amerického právního řádu. Viz Autorské právo. Upozornění: uvedené se vztahuje pouze na díla úřadů federální vlády, nikoliv na úřady jednotlivých států, okresů, či nižších územně správních </a:t>
            </a:r>
            <a:r>
              <a:rPr lang="cs-CZ" sz="1600" dirty="0" err="1"/>
              <a:t>jednotek.Tento</a:t>
            </a:r>
            <a:r>
              <a:rPr lang="cs-CZ" sz="1600" dirty="0"/>
              <a:t> obrázek je dílem zaměstnance </a:t>
            </a:r>
            <a:r>
              <a:rPr lang="cs-CZ" sz="1600" dirty="0" err="1"/>
              <a:t>Centers</a:t>
            </a:r>
            <a:r>
              <a:rPr lang="cs-CZ" sz="1600" dirty="0"/>
              <a:t> </a:t>
            </a:r>
            <a:r>
              <a:rPr lang="cs-CZ" sz="1600" dirty="0" err="1"/>
              <a:t>for</a:t>
            </a:r>
            <a:r>
              <a:rPr lang="cs-CZ" sz="1600" dirty="0"/>
              <a:t> </a:t>
            </a:r>
            <a:r>
              <a:rPr lang="cs-CZ" sz="1600" dirty="0" err="1"/>
              <a:t>Disease</a:t>
            </a:r>
            <a:r>
              <a:rPr lang="cs-CZ" sz="1600" dirty="0"/>
              <a:t> </a:t>
            </a:r>
            <a:r>
              <a:rPr lang="cs-CZ" sz="1600" dirty="0" err="1"/>
              <a:t>Control</a:t>
            </a:r>
            <a:r>
              <a:rPr lang="cs-CZ" sz="1600" dirty="0"/>
              <a:t> and </a:t>
            </a:r>
            <a:r>
              <a:rPr lang="cs-CZ" sz="1600" dirty="0" err="1"/>
              <a:t>Prevention</a:t>
            </a:r>
            <a:r>
              <a:rPr lang="cs-CZ" sz="1600" dirty="0"/>
              <a:t>, který je součástí United </a:t>
            </a:r>
            <a:r>
              <a:rPr lang="cs-CZ" sz="1600" dirty="0" err="1"/>
              <a:t>States</a:t>
            </a:r>
            <a:r>
              <a:rPr lang="cs-CZ" sz="1600" dirty="0"/>
              <a:t> Department </a:t>
            </a:r>
            <a:r>
              <a:rPr lang="cs-CZ" sz="1600" dirty="0" err="1"/>
              <a:t>of</a:t>
            </a:r>
            <a:r>
              <a:rPr lang="cs-CZ" sz="1600" dirty="0"/>
              <a:t> </a:t>
            </a:r>
            <a:r>
              <a:rPr lang="cs-CZ" sz="1600" dirty="0" err="1"/>
              <a:t>Health</a:t>
            </a:r>
            <a:r>
              <a:rPr lang="cs-CZ" sz="1600" dirty="0"/>
              <a:t> and </a:t>
            </a:r>
            <a:r>
              <a:rPr lang="cs-CZ" sz="1600" dirty="0" err="1"/>
              <a:t>Human</a:t>
            </a:r>
            <a:r>
              <a:rPr lang="cs-CZ" sz="1600" dirty="0"/>
              <a:t> </a:t>
            </a:r>
            <a:r>
              <a:rPr lang="cs-CZ" sz="1600" dirty="0" err="1"/>
              <a:t>Services</a:t>
            </a:r>
            <a:r>
              <a:rPr lang="cs-CZ" sz="1600" dirty="0"/>
              <a:t>, pořízeným nebo vytvořeným v rámci jeho pracovní náplně. Jako dílo federální vlády USA je tento obrázek volným dílem. na WWW: http://cs.wikipedia.org/wiki/Soubor:Bacteroides_biacutis_01.jpg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Použité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3043"/>
            <a:ext cx="90364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BLADON, Michael. </a:t>
            </a:r>
            <a:r>
              <a:rPr lang="cs-CZ" i="1" dirty="0" err="1"/>
              <a:t>Soubor:Tonsillitis.jpg</a:t>
            </a:r>
            <a:r>
              <a:rPr lang="cs-CZ" dirty="0"/>
              <a:t> [online]. [cit. 26.11.2012].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Commons.Uživatel</a:t>
            </a:r>
            <a:r>
              <a:rPr lang="cs-CZ" dirty="0"/>
              <a:t> </a:t>
            </a:r>
            <a:r>
              <a:rPr lang="cs-CZ" dirty="0" err="1"/>
              <a:t>Michaelbladon</a:t>
            </a:r>
            <a:r>
              <a:rPr lang="cs-CZ" dirty="0"/>
              <a:t> z projektu </a:t>
            </a:r>
            <a:r>
              <a:rPr lang="cs-CZ" dirty="0" err="1"/>
              <a:t>wikipedia</a:t>
            </a:r>
            <a:r>
              <a:rPr lang="cs-CZ" dirty="0"/>
              <a:t>, autor tohoto díla, jej uvolnil jako volné dílo, a to celosvětově. Není-li to podle zákona možné: </a:t>
            </a:r>
            <a:r>
              <a:rPr lang="cs-CZ" dirty="0" err="1"/>
              <a:t>Michaelbladon</a:t>
            </a:r>
            <a:r>
              <a:rPr lang="cs-CZ" dirty="0"/>
              <a:t> poskytuje komukoli právo užívat jej za libovolným účelem, a to bezpodmínečně s výjimkou podmínek vyžadovaných příslušnou právní úpravou dané země. na WWW: http://cs.wikipedia.org/wiki/Soubor:Tonsillitis.jpg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JAHN, </a:t>
            </a:r>
            <a:r>
              <a:rPr lang="cs-CZ" dirty="0" err="1"/>
              <a:t>Jost</a:t>
            </a:r>
            <a:r>
              <a:rPr lang="cs-CZ" dirty="0"/>
              <a:t>. </a:t>
            </a:r>
            <a:r>
              <a:rPr lang="cs-CZ" i="1" dirty="0" err="1"/>
              <a:t>English</a:t>
            </a:r>
            <a:r>
              <a:rPr lang="cs-CZ" i="1" dirty="0"/>
              <a:t>: </a:t>
            </a:r>
            <a:r>
              <a:rPr lang="cs-CZ" i="1" dirty="0" err="1"/>
              <a:t>Erythema</a:t>
            </a:r>
            <a:r>
              <a:rPr lang="cs-CZ" i="1" dirty="0"/>
              <a:t> </a:t>
            </a:r>
            <a:r>
              <a:rPr lang="cs-CZ" i="1" dirty="0" err="1"/>
              <a:t>motilans</a:t>
            </a:r>
            <a:r>
              <a:rPr lang="cs-CZ" i="1" dirty="0"/>
              <a:t> </a:t>
            </a:r>
            <a:r>
              <a:rPr lang="cs-CZ" i="1" dirty="0" err="1"/>
              <a:t>at</a:t>
            </a:r>
            <a:r>
              <a:rPr lang="cs-CZ" i="1" dirty="0"/>
              <a:t> </a:t>
            </a:r>
            <a:r>
              <a:rPr lang="cs-CZ" i="1" dirty="0" err="1"/>
              <a:t>lower</a:t>
            </a:r>
            <a:r>
              <a:rPr lang="cs-CZ" i="1" dirty="0"/>
              <a:t> leg </a:t>
            </a:r>
            <a:r>
              <a:rPr lang="cs-CZ" i="1" dirty="0" err="1"/>
              <a:t>of</a:t>
            </a:r>
            <a:r>
              <a:rPr lang="cs-CZ" i="1" dirty="0"/>
              <a:t> a man Česky: </a:t>
            </a:r>
            <a:r>
              <a:rPr lang="cs-CZ" i="1" dirty="0" err="1"/>
              <a:t>Erythema</a:t>
            </a:r>
            <a:r>
              <a:rPr lang="cs-CZ" i="1" dirty="0"/>
              <a:t> </a:t>
            </a:r>
            <a:r>
              <a:rPr lang="cs-CZ" i="1" dirty="0" err="1"/>
              <a:t>migrans</a:t>
            </a:r>
            <a:r>
              <a:rPr lang="cs-CZ" i="1" dirty="0"/>
              <a:t> – zarudlá kůže</a:t>
            </a:r>
            <a:r>
              <a:rPr lang="cs-CZ" dirty="0"/>
              <a:t> [online]. [cit. 26.11.2012].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http://cs.wikipedia.org/wiki/Soubor:Erythema-motilans.jpg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89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897</TotalTime>
  <Words>959</Words>
  <Application>Microsoft Office PowerPoint</Application>
  <PresentationFormat>Předvádění na obrazovce (4:3)</PresentationFormat>
  <Paragraphs>192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Urbanistický</vt:lpstr>
      <vt:lpstr>Prezentace aplikace PowerPoint</vt:lpstr>
      <vt:lpstr>Anotace a 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107</cp:revision>
  <dcterms:created xsi:type="dcterms:W3CDTF">2011-08-21T15:31:45Z</dcterms:created>
  <dcterms:modified xsi:type="dcterms:W3CDTF">2012-11-27T00:53:22Z</dcterms:modified>
</cp:coreProperties>
</file>