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3" r:id="rId2"/>
    <p:sldId id="272" r:id="rId3"/>
    <p:sldId id="271" r:id="rId4"/>
    <p:sldId id="273" r:id="rId5"/>
    <p:sldId id="278" r:id="rId6"/>
    <p:sldId id="274" r:id="rId7"/>
    <p:sldId id="275" r:id="rId8"/>
    <p:sldId id="276" r:id="rId9"/>
    <p:sldId id="279" r:id="rId10"/>
    <p:sldId id="282" r:id="rId11"/>
    <p:sldId id="281" r:id="rId12"/>
    <p:sldId id="28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45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Podpora výuky v technických oborech 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S0Š Net Office, spol. s </a:t>
          </a:r>
          <a:r>
            <a:rPr lang="cs-CZ" sz="2000" dirty="0" err="1" smtClean="0"/>
            <a:t>r.o</a:t>
          </a:r>
          <a:r>
            <a:rPr lang="cs-CZ" sz="2000" dirty="0" smtClean="0"/>
            <a:t>, Orlová Lutyně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Petr Poledník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Počítačové systémy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CZ.1.07/1.5.00/34.0458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A0F4338-4F37-42A8-8722-444C44B570E9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DB1CD93-FF42-4E0B-9D26-263678E6E85C}" type="presOf" srcId="{B651F6E3-6281-48DB-9319-2AEAFDAE7572}" destId="{6BB5E863-4638-4E1D-BFDE-399D028AC4ED}" srcOrd="1" destOrd="0" presId="urn:microsoft.com/office/officeart/2005/8/layout/target3"/>
    <dgm:cxn modelId="{6FED7A69-6415-4E23-AE4D-1F33B7B831A2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643A02C7-C99D-4D0F-B05F-B347C7DB9C79}" type="presOf" srcId="{D8197B8C-B260-4A16-BDF4-0947B075E274}" destId="{25B08C86-7E15-44DC-BE7F-FFB55DD49D12}" srcOrd="0" destOrd="0" presId="urn:microsoft.com/office/officeart/2005/8/layout/target3"/>
    <dgm:cxn modelId="{FDF648A6-1F14-486D-9719-C903499DE283}" type="presOf" srcId="{757F3AB3-0718-4624-B441-E567A8F0AB56}" destId="{333A1088-737F-45CB-B68E-254E46348037}" srcOrd="0" destOrd="0" presId="urn:microsoft.com/office/officeart/2005/8/layout/target3"/>
    <dgm:cxn modelId="{BB65D3C6-9C62-46F1-8F30-1DB5A9A847BF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EC79180A-587E-485E-9661-E0497C64F017}" type="presOf" srcId="{4C35D32F-0EAB-4CD7-82EE-45574DC2A586}" destId="{8BEBB6EC-1DAA-4CAC-8A25-BC0FCBD5DBD5}" srcOrd="0" destOrd="0" presId="urn:microsoft.com/office/officeart/2005/8/layout/target3"/>
    <dgm:cxn modelId="{DA6A066B-344E-4E09-B6F5-68DAFEAF940B}" type="presOf" srcId="{D1B46980-6531-4606-95E6-44980827E919}" destId="{2BE915AB-18AA-4053-B92C-3BFC9ED204BB}" srcOrd="1" destOrd="0" presId="urn:microsoft.com/office/officeart/2005/8/layout/target3"/>
    <dgm:cxn modelId="{6D66B6FB-165A-4288-87AB-21ED33BF276D}" type="presOf" srcId="{D1D4F407-5343-4D3F-B5B9-D407B03CAEB4}" destId="{AED2198E-93D5-4001-81B4-73124B309672}" srcOrd="1" destOrd="0" presId="urn:microsoft.com/office/officeart/2005/8/layout/target3"/>
    <dgm:cxn modelId="{3C8A7AF3-C8D0-4DCF-8487-79D9AD1D3546}" type="presOf" srcId="{4C35D32F-0EAB-4CD7-82EE-45574DC2A586}" destId="{890E4F0B-2866-4A3F-A3C7-2A14B1797930}" srcOrd="1" destOrd="0" presId="urn:microsoft.com/office/officeart/2005/8/layout/target3"/>
    <dgm:cxn modelId="{64264355-D17A-4D63-9847-F92C5E0E5CDA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52D9E29-9AEB-4124-B972-C12CD3604B9F}" type="presParOf" srcId="{333A1088-737F-45CB-B68E-254E46348037}" destId="{F5ABB229-8D3B-4694-996A-96F23CF14429}" srcOrd="0" destOrd="0" presId="urn:microsoft.com/office/officeart/2005/8/layout/target3"/>
    <dgm:cxn modelId="{58DE8460-EC27-4CC8-88C9-FA7E3908AFF8}" type="presParOf" srcId="{333A1088-737F-45CB-B68E-254E46348037}" destId="{F41139FD-01EE-4571-8B17-4FB00FC51163}" srcOrd="1" destOrd="0" presId="urn:microsoft.com/office/officeart/2005/8/layout/target3"/>
    <dgm:cxn modelId="{72936327-76BB-4241-842E-81A3437EC503}" type="presParOf" srcId="{333A1088-737F-45CB-B68E-254E46348037}" destId="{D005CE8C-CC26-4C3E-AC11-E15060ECD759}" srcOrd="2" destOrd="0" presId="urn:microsoft.com/office/officeart/2005/8/layout/target3"/>
    <dgm:cxn modelId="{EB226E14-30F6-4A69-9781-4615830E32DB}" type="presParOf" srcId="{333A1088-737F-45CB-B68E-254E46348037}" destId="{2C702D82-9B77-49B7-9568-BB8EB47C3372}" srcOrd="3" destOrd="0" presId="urn:microsoft.com/office/officeart/2005/8/layout/target3"/>
    <dgm:cxn modelId="{FFDD9675-D0F0-4369-9596-F13C35A93DBD}" type="presParOf" srcId="{333A1088-737F-45CB-B68E-254E46348037}" destId="{A52A0455-90FF-4808-ABD0-F02540D31D5A}" srcOrd="4" destOrd="0" presId="urn:microsoft.com/office/officeart/2005/8/layout/target3"/>
    <dgm:cxn modelId="{0DBCA2EA-9917-43C2-A3A7-7DC1AC33217C}" type="presParOf" srcId="{333A1088-737F-45CB-B68E-254E46348037}" destId="{6140AFEC-043D-4C43-A2F9-D0F5331DF3A3}" srcOrd="5" destOrd="0" presId="urn:microsoft.com/office/officeart/2005/8/layout/target3"/>
    <dgm:cxn modelId="{5D5A3734-569D-4E10-8403-9A3FC6178EFD}" type="presParOf" srcId="{333A1088-737F-45CB-B68E-254E46348037}" destId="{9358AC05-5D7D-4327-9F80-1AD486AEA664}" srcOrd="6" destOrd="0" presId="urn:microsoft.com/office/officeart/2005/8/layout/target3"/>
    <dgm:cxn modelId="{ED7476AB-A403-41F2-BF27-384762C0D92F}" type="presParOf" srcId="{333A1088-737F-45CB-B68E-254E46348037}" destId="{313FC574-E1CD-4FB4-B054-0B805CE0447D}" srcOrd="7" destOrd="0" presId="urn:microsoft.com/office/officeart/2005/8/layout/target3"/>
    <dgm:cxn modelId="{976D1873-81F5-4EDF-91F2-346A1A869627}" type="presParOf" srcId="{333A1088-737F-45CB-B68E-254E46348037}" destId="{619D679B-A015-4ECF-8348-D1034C574F40}" srcOrd="8" destOrd="0" presId="urn:microsoft.com/office/officeart/2005/8/layout/target3"/>
    <dgm:cxn modelId="{AB4A9F34-414A-4B44-9F0B-3193A64DB8D9}" type="presParOf" srcId="{333A1088-737F-45CB-B68E-254E46348037}" destId="{322283A8-4A27-4CDA-BAE3-F381106A9174}" srcOrd="9" destOrd="0" presId="urn:microsoft.com/office/officeart/2005/8/layout/target3"/>
    <dgm:cxn modelId="{03C9C584-39C8-4C41-9CA4-B442FFC00BF7}" type="presParOf" srcId="{333A1088-737F-45CB-B68E-254E46348037}" destId="{FFC9F71D-1B4F-4AD9-A4A6-86ADEFC8AF5C}" srcOrd="10" destOrd="0" presId="urn:microsoft.com/office/officeart/2005/8/layout/target3"/>
    <dgm:cxn modelId="{E764DD15-63B1-4351-B9B0-69789601F19C}" type="presParOf" srcId="{333A1088-737F-45CB-B68E-254E46348037}" destId="{25B08C86-7E15-44DC-BE7F-FFB55DD49D12}" srcOrd="11" destOrd="0" presId="urn:microsoft.com/office/officeart/2005/8/layout/target3"/>
    <dgm:cxn modelId="{4BB373C1-DCEF-4CD7-9BE0-0B062DCEC392}" type="presParOf" srcId="{333A1088-737F-45CB-B68E-254E46348037}" destId="{76644BE8-9D7C-4C09-B250-3D10AF48CBB7}" srcOrd="12" destOrd="0" presId="urn:microsoft.com/office/officeart/2005/8/layout/target3"/>
    <dgm:cxn modelId="{27092C2B-DE2E-41A9-B5C4-D0FE9E634E67}" type="presParOf" srcId="{333A1088-737F-45CB-B68E-254E46348037}" destId="{EE85B701-7295-41C0-BA7A-34D3756A2AE6}" srcOrd="13" destOrd="0" presId="urn:microsoft.com/office/officeart/2005/8/layout/target3"/>
    <dgm:cxn modelId="{2840E4A1-780B-4E5B-A83B-95316B99C4EC}" type="presParOf" srcId="{333A1088-737F-45CB-B68E-254E46348037}" destId="{8BEBB6EC-1DAA-4CAC-8A25-BC0FCBD5DBD5}" srcOrd="14" destOrd="0" presId="urn:microsoft.com/office/officeart/2005/8/layout/target3"/>
    <dgm:cxn modelId="{4EF593C9-CBA6-4307-908C-498CFF704069}" type="presParOf" srcId="{333A1088-737F-45CB-B68E-254E46348037}" destId="{AED2198E-93D5-4001-81B4-73124B309672}" srcOrd="15" destOrd="0" presId="urn:microsoft.com/office/officeart/2005/8/layout/target3"/>
    <dgm:cxn modelId="{16D1B654-E6B7-46D2-935B-CB9F75E96E3E}" type="presParOf" srcId="{333A1088-737F-45CB-B68E-254E46348037}" destId="{2BE915AB-18AA-4053-B92C-3BFC9ED204BB}" srcOrd="16" destOrd="0" presId="urn:microsoft.com/office/officeart/2005/8/layout/target3"/>
    <dgm:cxn modelId="{8E39C5E6-6E6E-4594-A672-76188E8F4525}" type="presParOf" srcId="{333A1088-737F-45CB-B68E-254E46348037}" destId="{6BB5E863-4638-4E1D-BFDE-399D028AC4ED}" srcOrd="17" destOrd="0" presId="urn:microsoft.com/office/officeart/2005/8/layout/target3"/>
    <dgm:cxn modelId="{578AD4AB-2812-4F6B-8C41-8F4F2D643373}" type="presParOf" srcId="{333A1088-737F-45CB-B68E-254E46348037}" destId="{5A5FFA88-C948-4069-8E93-59FA12366E83}" srcOrd="18" destOrd="0" presId="urn:microsoft.com/office/officeart/2005/8/layout/target3"/>
    <dgm:cxn modelId="{E835852B-9103-44CD-97D8-AAA605BCDA94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02005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S0Š Net Office, spol. s </a:t>
          </a:r>
          <a:r>
            <a:rPr lang="cs-CZ" sz="2000" kern="1200" dirty="0" err="1" smtClean="0"/>
            <a:t>r.o</a:t>
          </a:r>
          <a:r>
            <a:rPr lang="cs-CZ" sz="2000" kern="1200" dirty="0" smtClean="0"/>
            <a:t>, Orlová Lutyně</a:t>
          </a:r>
          <a:endParaRPr lang="cs-CZ" sz="2000" kern="1200" dirty="0"/>
        </a:p>
      </dsp:txBody>
      <dsp:txXfrm>
        <a:off x="1402005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Petr Poledník</a:t>
          </a:r>
          <a:endParaRPr lang="cs-CZ" sz="14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Podpora výuky v technických oborech </a:t>
          </a:r>
          <a:endParaRPr lang="cs-CZ" sz="14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Počítačové systémy</a:t>
          </a:r>
          <a:endParaRPr lang="cs-CZ" sz="14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CZ.1.07/1.5.00/34.0458</a:t>
          </a:r>
          <a:endParaRPr lang="cs-CZ" sz="20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204B66-89DA-4FFC-A1CD-AED5563EDBF9}" type="datetimeFigureOut">
              <a:rPr lang="cs-CZ" smtClean="0"/>
              <a:pPr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DBD64A-E32E-4FB4-B362-A558C8143E8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71524222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5013176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34600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Síťová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IP – Internet Protocol</a:t>
            </a:r>
          </a:p>
          <a:p>
            <a:pPr>
              <a:buNone/>
            </a:pPr>
            <a:r>
              <a:rPr lang="cs-CZ" dirty="0" smtClean="0"/>
              <a:t>Univerzální přenosový protokol – nespolehlivý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ARP – Address Resolution Protocol</a:t>
            </a:r>
          </a:p>
          <a:p>
            <a:pPr>
              <a:buNone/>
            </a:pPr>
            <a:r>
              <a:rPr lang="cs-CZ" dirty="0" smtClean="0"/>
              <a:t>K IP adrese zajišťuje MAC adresu (ARP tabulka)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ICMP – Internet Control Message Protocol</a:t>
            </a:r>
          </a:p>
          <a:p>
            <a:pPr>
              <a:buNone/>
            </a:pPr>
            <a:r>
              <a:rPr lang="cs-CZ" dirty="0" smtClean="0"/>
              <a:t>Zasílná chybových zpráv a aplikace PING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Transportní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TCP – Transmission Control Protocol</a:t>
            </a:r>
          </a:p>
          <a:p>
            <a:pPr>
              <a:buNone/>
            </a:pPr>
            <a:r>
              <a:rPr lang="cs-CZ" dirty="0" smtClean="0"/>
              <a:t>Vytváří spojení mezi aplikacemi, které spolehlivě a ve spravném pořadí doručuje data. Složitý a nevhodný pro některé aplikace.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UDP – User Datagram Protocol</a:t>
            </a:r>
          </a:p>
          <a:p>
            <a:pPr>
              <a:buNone/>
            </a:pPr>
            <a:r>
              <a:rPr lang="cs-CZ" dirty="0" smtClean="0"/>
              <a:t>Nezaručuje doručování datagramů. Je jednoduchý a rychlý. Vhodný pro systémové a náročné aplikace.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DNS – Domain Name System </a:t>
            </a:r>
          </a:p>
          <a:p>
            <a:pPr>
              <a:buNone/>
            </a:pPr>
            <a:r>
              <a:rPr lang="cs-CZ" dirty="0" smtClean="0"/>
              <a:t>(Port TCP/UDP 53)</a:t>
            </a:r>
          </a:p>
          <a:p>
            <a:pPr>
              <a:buNone/>
            </a:pPr>
            <a:r>
              <a:rPr lang="cs-CZ" dirty="0" smtClean="0"/>
              <a:t>Systémový protokol sloužící k překladu doménových jmen na IP adresy.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DHCP – Dynamic Host Configuration Protokol</a:t>
            </a:r>
          </a:p>
          <a:p>
            <a:pPr>
              <a:buNone/>
            </a:pPr>
            <a:r>
              <a:rPr lang="cs-CZ" dirty="0" smtClean="0"/>
              <a:t>(Port UDP 67 server, UDP 68 klient)</a:t>
            </a:r>
          </a:p>
          <a:p>
            <a:pPr>
              <a:buNone/>
            </a:pPr>
            <a:r>
              <a:rPr lang="cs-CZ" dirty="0" smtClean="0"/>
              <a:t>Systémový protokol pro přidělování IP adresy a dalších parametrů IP protokolu.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SNMP – Simple Network Managment Protocol</a:t>
            </a:r>
          </a:p>
          <a:p>
            <a:pPr>
              <a:buNone/>
            </a:pPr>
            <a:r>
              <a:rPr lang="cs-CZ" dirty="0" smtClean="0"/>
              <a:t>(Port UDP 161 klient, UDP 162 server)</a:t>
            </a:r>
          </a:p>
          <a:p>
            <a:pPr>
              <a:buNone/>
            </a:pPr>
            <a:r>
              <a:rPr lang="cs-CZ" dirty="0" smtClean="0"/>
              <a:t>Systémový protokol pro sběr a vyhodnocování dat pro potřeby správy sítě. Server se doptavá klienta a ten odesílá hodnoty. Třetí verze obsahuje šifrování  a autentizaci pomocí jména a hesla.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FTP – File Transfer Protocol </a:t>
            </a:r>
          </a:p>
          <a:p>
            <a:pPr>
              <a:buNone/>
            </a:pPr>
            <a:r>
              <a:rPr lang="cs-CZ" dirty="0" smtClean="0"/>
              <a:t>(Port TCP 20 přenos dat, TCP 21 řízení přístupu)</a:t>
            </a:r>
          </a:p>
          <a:p>
            <a:pPr>
              <a:buNone/>
            </a:pPr>
            <a:r>
              <a:rPr lang="cs-CZ" dirty="0" smtClean="0"/>
              <a:t>Nezabezpečený přenos souborů mezi stanicemi, formou klient-server, nezávislý na OS.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NFS – Network File System</a:t>
            </a:r>
          </a:p>
          <a:p>
            <a:pPr>
              <a:buNone/>
            </a:pPr>
            <a:r>
              <a:rPr lang="cs-CZ" dirty="0" smtClean="0"/>
              <a:t>(Port TCP/UDP 2049)</a:t>
            </a:r>
          </a:p>
          <a:p>
            <a:pPr>
              <a:buNone/>
            </a:pPr>
            <a:r>
              <a:rPr lang="cs-CZ" dirty="0" smtClean="0"/>
              <a:t>Vzdálený přístup k souborům (diskům) přes síť, využívaný hlavně OS Linux.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SMB – Server Mesage Block</a:t>
            </a:r>
          </a:p>
          <a:p>
            <a:pPr>
              <a:buNone/>
            </a:pPr>
            <a:r>
              <a:rPr lang="cs-CZ" dirty="0" smtClean="0"/>
              <a:t>(Port TCP 445)</a:t>
            </a:r>
          </a:p>
          <a:p>
            <a:pPr>
              <a:buNone/>
            </a:pPr>
            <a:r>
              <a:rPr lang="cs-CZ" dirty="0" smtClean="0"/>
              <a:t>Sdílený přístup k souborů, tiskárnám, portům. Využívaný hlavně OS Windows. </a:t>
            </a:r>
          </a:p>
          <a:p>
            <a:pPr>
              <a:buNone/>
            </a:pPr>
            <a:r>
              <a:rPr lang="cs-CZ" b="1" dirty="0" smtClean="0"/>
              <a:t>Samba – svobodná verze protokolu SMB</a:t>
            </a:r>
          </a:p>
          <a:p>
            <a:pPr>
              <a:buNone/>
            </a:pPr>
            <a:r>
              <a:rPr lang="cs-CZ" dirty="0" smtClean="0"/>
              <a:t>Obsahuje větší množství protokolů (NetBIOS) a služeb. Umožňuje sdílení prostředku mezi OS Windows a Linux.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HTTP – Hypertext Transfer Protokol</a:t>
            </a:r>
          </a:p>
          <a:p>
            <a:pPr>
              <a:buNone/>
            </a:pPr>
            <a:r>
              <a:rPr lang="cs-CZ" dirty="0" smtClean="0"/>
              <a:t>(Port TCP 80)</a:t>
            </a:r>
          </a:p>
          <a:p>
            <a:pPr>
              <a:buNone/>
            </a:pPr>
            <a:r>
              <a:rPr lang="cs-CZ" dirty="0" smtClean="0"/>
              <a:t>Nezabezpečený protokol pro přenos hypertextových dokumentů (webové stránky).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HTTPS - Hypertext Transfer Protokol Secure</a:t>
            </a:r>
          </a:p>
          <a:p>
            <a:pPr>
              <a:buNone/>
            </a:pPr>
            <a:r>
              <a:rPr lang="cs-CZ" dirty="0" smtClean="0"/>
              <a:t>(Port TCP 443)</a:t>
            </a:r>
          </a:p>
          <a:p>
            <a:pPr>
              <a:buNone/>
            </a:pPr>
            <a:r>
              <a:rPr lang="cs-CZ" dirty="0" smtClean="0"/>
              <a:t>Zabezpečená verze protokolu HTTP. Data jsou šifrována pomocí SSL protokolu.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/>
          <a:lstStyle/>
          <a:p>
            <a:pPr>
              <a:buNone/>
            </a:pPr>
            <a:r>
              <a:rPr lang="cs-CZ" b="1" dirty="0" smtClean="0"/>
              <a:t>Telnet – Telecommunication Network</a:t>
            </a:r>
          </a:p>
          <a:p>
            <a:pPr>
              <a:buNone/>
            </a:pPr>
            <a:r>
              <a:rPr lang="cs-CZ" dirty="0" smtClean="0"/>
              <a:t>(Port TCP/UDP 23)</a:t>
            </a:r>
          </a:p>
          <a:p>
            <a:pPr>
              <a:buNone/>
            </a:pPr>
            <a:r>
              <a:rPr lang="cs-CZ" dirty="0" smtClean="0"/>
              <a:t>Vzdálený nezabezpečený přístup ke konzoly počítače. Dnes nepoužívaný.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SSH – Secure Shell</a:t>
            </a:r>
          </a:p>
          <a:p>
            <a:pPr>
              <a:buNone/>
            </a:pPr>
            <a:r>
              <a:rPr lang="cs-CZ" dirty="0" smtClean="0"/>
              <a:t>(Port TCP 22)</a:t>
            </a:r>
          </a:p>
          <a:p>
            <a:pPr>
              <a:buNone/>
            </a:pPr>
            <a:r>
              <a:rPr lang="cs-CZ" dirty="0" smtClean="0"/>
              <a:t>Zabezpečený vzdálený přístup na konzoly počítače. Obsahuje autentizaci i šifrování.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RDP – Remote Desktop Protocol</a:t>
            </a:r>
          </a:p>
          <a:p>
            <a:pPr>
              <a:buNone/>
            </a:pPr>
            <a:r>
              <a:rPr lang="cs-CZ" dirty="0" smtClean="0"/>
              <a:t>(Port TCP 3389)</a:t>
            </a:r>
          </a:p>
          <a:p>
            <a:pPr>
              <a:buNone/>
            </a:pPr>
            <a:r>
              <a:rPr lang="cs-CZ" dirty="0" smtClean="0"/>
              <a:t>Vzdálený přístup k desktopovému (grafickému) prostředí. Používaný i u virtualizace.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RTP – Realtime  Transport Protocol</a:t>
            </a:r>
          </a:p>
          <a:p>
            <a:pPr>
              <a:buNone/>
            </a:pPr>
            <a:r>
              <a:rPr lang="cs-CZ" dirty="0" smtClean="0"/>
              <a:t>(Port UDP neregistorován)</a:t>
            </a:r>
          </a:p>
          <a:p>
            <a:pPr>
              <a:buNone/>
            </a:pPr>
            <a:r>
              <a:rPr lang="cs-CZ" dirty="0" smtClean="0"/>
              <a:t>Přenos videa a zvuku. VoIP, videokonference...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Aplikační vrstva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229600" cy="5328592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SMTP – Simple Mail Transfer Protocol </a:t>
            </a:r>
          </a:p>
          <a:p>
            <a:pPr>
              <a:buNone/>
            </a:pPr>
            <a:r>
              <a:rPr lang="cs-CZ" dirty="0" smtClean="0"/>
              <a:t>(Port TCP25)</a:t>
            </a:r>
          </a:p>
          <a:p>
            <a:pPr>
              <a:buNone/>
            </a:pPr>
            <a:r>
              <a:rPr lang="cs-CZ" dirty="0" smtClean="0"/>
              <a:t>Odesílání emailu do schránky příjemce.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POP3 – Post Office Protocol</a:t>
            </a:r>
          </a:p>
          <a:p>
            <a:pPr>
              <a:buNone/>
            </a:pPr>
            <a:r>
              <a:rPr lang="cs-CZ" dirty="0" smtClean="0"/>
              <a:t>(Port TCP 110)</a:t>
            </a:r>
          </a:p>
          <a:p>
            <a:pPr>
              <a:buNone/>
            </a:pPr>
            <a:r>
              <a:rPr lang="cs-CZ" dirty="0" smtClean="0"/>
              <a:t>Stahování emailů ze serveru ke klientovi.</a:t>
            </a:r>
          </a:p>
          <a:p>
            <a:pPr>
              <a:buNone/>
            </a:pPr>
            <a:endParaRPr lang="cs-CZ" sz="1000" dirty="0" smtClean="0"/>
          </a:p>
          <a:p>
            <a:pPr>
              <a:buNone/>
            </a:pPr>
            <a:r>
              <a:rPr lang="cs-CZ" b="1" dirty="0" smtClean="0"/>
              <a:t>IMAP – Internet Message Access Protocol </a:t>
            </a:r>
          </a:p>
          <a:p>
            <a:pPr>
              <a:buNone/>
            </a:pPr>
            <a:r>
              <a:rPr lang="cs-CZ" dirty="0" smtClean="0"/>
              <a:t>(Port TCP 143)</a:t>
            </a:r>
          </a:p>
          <a:p>
            <a:pPr>
              <a:buNone/>
            </a:pPr>
            <a:r>
              <a:rPr lang="cs-CZ" dirty="0" smtClean="0"/>
              <a:t>Vzdálený přístup k emailové schránce.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548680"/>
            <a:ext cx="626469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Zdroje informací:</a:t>
            </a:r>
          </a:p>
          <a:p>
            <a:endParaRPr lang="cs-CZ" sz="2400" dirty="0"/>
          </a:p>
          <a:p>
            <a:r>
              <a:rPr lang="en-US" sz="2400" dirty="0" smtClean="0"/>
              <a:t>[1]</a:t>
            </a:r>
            <a:r>
              <a:rPr lang="cs-CZ" sz="2400" dirty="0" smtClean="0"/>
              <a:t> </a:t>
            </a:r>
            <a:r>
              <a:rPr lang="cs-CZ" sz="2400" dirty="0"/>
              <a:t>www.wikipedia.cz</a:t>
            </a:r>
          </a:p>
          <a:p>
            <a:pPr>
              <a:buNone/>
            </a:pPr>
            <a:r>
              <a:rPr lang="en-US" sz="2400" dirty="0" smtClean="0"/>
              <a:t>[2]</a:t>
            </a:r>
            <a:r>
              <a:rPr lang="cs-CZ" sz="2400" dirty="0"/>
              <a:t> </a:t>
            </a:r>
            <a:r>
              <a:rPr lang="cs-CZ" sz="2400" dirty="0" smtClean="0"/>
              <a:t>www.</a:t>
            </a:r>
            <a:r>
              <a:rPr lang="cs-CZ" sz="2400" dirty="0" smtClean="0"/>
              <a:t>samuraj-cz.com</a:t>
            </a:r>
            <a:endParaRPr lang="cs-CZ" sz="2400" dirty="0"/>
          </a:p>
          <a:p>
            <a:pPr>
              <a:buNone/>
            </a:pPr>
            <a:r>
              <a:rPr lang="en-US" sz="2400" dirty="0" smtClean="0"/>
              <a:t>[</a:t>
            </a:r>
            <a:r>
              <a:rPr lang="cs-CZ" sz="2400" dirty="0"/>
              <a:t>3</a:t>
            </a:r>
            <a:r>
              <a:rPr lang="en-US" sz="2400" dirty="0" smtClean="0"/>
              <a:t>]</a:t>
            </a:r>
            <a:r>
              <a:rPr lang="cs-CZ" sz="2400" dirty="0"/>
              <a:t> </a:t>
            </a:r>
            <a:r>
              <a:rPr lang="cs-CZ" sz="2400" dirty="0" smtClean="0"/>
              <a:t>www.earchiv.cz</a:t>
            </a:r>
          </a:p>
          <a:p>
            <a:pPr>
              <a:buNone/>
            </a:pPr>
            <a:endParaRPr lang="cs-CZ" sz="2400" dirty="0"/>
          </a:p>
          <a:p>
            <a:endParaRPr lang="en-US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96108" y="2775353"/>
            <a:ext cx="62646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Citace: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60598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533</Words>
  <Application>Microsoft Office PowerPoint</Application>
  <PresentationFormat>Předvádění na obrazovce (4:3)</PresentationFormat>
  <Paragraphs>91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Síťová vrstva</vt:lpstr>
      <vt:lpstr>Transportní vrstva</vt:lpstr>
      <vt:lpstr>Aplikační vrstva</vt:lpstr>
      <vt:lpstr>Aplikační vrstva</vt:lpstr>
      <vt:lpstr>Aplikační vrstva</vt:lpstr>
      <vt:lpstr>Aplikační vrstva</vt:lpstr>
      <vt:lpstr>Aplikační vrstva</vt:lpstr>
      <vt:lpstr>Aplikační vrstva</vt:lpstr>
      <vt:lpstr>Aplikační vrstva</vt:lpstr>
      <vt:lpstr>Aplikační vrstva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olga</dc:creator>
  <cp:lastModifiedBy>SOS</cp:lastModifiedBy>
  <cp:revision>32</cp:revision>
  <dcterms:created xsi:type="dcterms:W3CDTF">2012-09-16T12:33:35Z</dcterms:created>
  <dcterms:modified xsi:type="dcterms:W3CDTF">2012-11-27T08:35:51Z</dcterms:modified>
</cp:coreProperties>
</file>