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3" r:id="rId1"/>
  </p:sldMasterIdLst>
  <p:notesMasterIdLst>
    <p:notesMasterId r:id="rId8"/>
  </p:notesMasterIdLst>
  <p:handoutMasterIdLst>
    <p:handoutMasterId r:id="rId9"/>
  </p:handout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Times New Roman" pitchFamily="18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2787"/>
    <p:restoredTop sz="90929"/>
  </p:normalViewPr>
  <p:slideViewPr>
    <p:cSldViewPr>
      <p:cViewPr varScale="1">
        <p:scale>
          <a:sx n="78" d="100"/>
          <a:sy n="78" d="100"/>
        </p:scale>
        <p:origin x="-96" y="-45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>
      <p:cViewPr varScale="1">
        <p:scale>
          <a:sx n="58" d="100"/>
          <a:sy n="58" d="100"/>
        </p:scale>
        <p:origin x="-1812" y="-7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B1BCDDC-F022-410F-A5CD-0ECD5E1CA347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C080350-0E88-4883-A468-C87E0A33D48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903573-5D4F-4DAE-B09B-171D1702893F}" type="datetimeFigureOut">
              <a:rPr lang="cs-CZ" smtClean="0"/>
              <a:t>9.5.2012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5895BB6-46BA-43D5-8DFC-22B9E4EBD6D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B5895BB6-46BA-43D5-8DFC-22B9E4EBD6D0}" type="slidenum">
              <a:rPr lang="cs-CZ" smtClean="0"/>
              <a:t>1</a:t>
            </a:fld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5895BB6-46BA-43D5-8DFC-22B9E4EBD6D0}" type="slidenum">
              <a:rPr lang="cs-CZ" smtClean="0"/>
              <a:t>3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ChangeArrowheads="1"/>
          </p:cNvSpPr>
          <p:nvPr/>
        </p:nvSpPr>
        <p:spPr bwMode="auto">
          <a:xfrm>
            <a:off x="0" y="0"/>
            <a:ext cx="4572000" cy="6858000"/>
          </a:xfrm>
          <a:prstGeom prst="rect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8195" name="AutoShape 3"/>
          <p:cNvSpPr>
            <a:spLocks noChangeArrowheads="1"/>
          </p:cNvSpPr>
          <p:nvPr/>
        </p:nvSpPr>
        <p:spPr bwMode="auto">
          <a:xfrm>
            <a:off x="685800" y="990600"/>
            <a:ext cx="5181600" cy="19050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8197" name="Rectangle 5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927350"/>
            <a:ext cx="3657600" cy="1822450"/>
          </a:xfrm>
        </p:spPr>
        <p:txBody>
          <a:bodyPr anchor="b"/>
          <a:lstStyle>
            <a:lvl1pPr marL="0" indent="0">
              <a:buFont typeface="Wingdings" pitchFamily="2" charset="2"/>
              <a:buNone/>
              <a:defRPr>
                <a:solidFill>
                  <a:schemeClr val="tx2"/>
                </a:solidFill>
              </a:defRPr>
            </a:lvl1pPr>
          </a:lstStyle>
          <a:p>
            <a:r>
              <a:rPr lang="cs-CZ"/>
              <a:t>Klepnutím lze upravit styl předlohy podnadpisů.</a:t>
            </a:r>
          </a:p>
        </p:txBody>
      </p:sp>
      <p:grpSp>
        <p:nvGrpSpPr>
          <p:cNvPr id="8210" name="Group 18"/>
          <p:cNvGrpSpPr>
            <a:grpSpLocks/>
          </p:cNvGrpSpPr>
          <p:nvPr/>
        </p:nvGrpSpPr>
        <p:grpSpPr bwMode="auto">
          <a:xfrm>
            <a:off x="3632200" y="4889500"/>
            <a:ext cx="4876800" cy="319088"/>
            <a:chOff x="2288" y="3080"/>
            <a:chExt cx="3072" cy="201"/>
          </a:xfrm>
        </p:grpSpPr>
        <p:sp>
          <p:nvSpPr>
            <p:cNvPr id="8204" name="AutoShape 12"/>
            <p:cNvSpPr>
              <a:spLocks noChangeArrowheads="1"/>
            </p:cNvSpPr>
            <p:nvPr/>
          </p:nvSpPr>
          <p:spPr bwMode="auto">
            <a:xfrm flipH="1">
              <a:off x="2288" y="3080"/>
              <a:ext cx="2914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8205" name="AutoShape 13"/>
            <p:cNvSpPr>
              <a:spLocks noChangeArrowheads="1"/>
            </p:cNvSpPr>
            <p:nvPr/>
          </p:nvSpPr>
          <p:spPr bwMode="auto">
            <a:xfrm>
              <a:off x="5196" y="3080"/>
              <a:ext cx="164" cy="201"/>
            </a:xfrm>
            <a:prstGeom prst="flowChartDelay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8206" name="Rectangle 14"/>
          <p:cNvSpPr>
            <a:spLocks noGrp="1" noChangeArrowheads="1"/>
          </p:cNvSpPr>
          <p:nvPr>
            <p:ph type="dt" sz="quarter" idx="2"/>
          </p:nvPr>
        </p:nvSpPr>
        <p:spPr>
          <a:xfrm>
            <a:off x="2667000" y="6553200"/>
            <a:ext cx="1905000" cy="304800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endParaRPr lang="cs-CZ"/>
          </a:p>
        </p:txBody>
      </p:sp>
      <p:sp>
        <p:nvSpPr>
          <p:cNvPr id="8207" name="Rectangle 15"/>
          <p:cNvSpPr>
            <a:spLocks noGrp="1" noChangeArrowheads="1"/>
          </p:cNvSpPr>
          <p:nvPr>
            <p:ph type="ftr" sz="quarter" idx="3"/>
          </p:nvPr>
        </p:nvSpPr>
        <p:spPr>
          <a:xfrm>
            <a:off x="5195888" y="6553200"/>
            <a:ext cx="3279775" cy="304800"/>
          </a:xfrm>
        </p:spPr>
        <p:txBody>
          <a:bodyPr/>
          <a:lstStyle>
            <a:lvl1pPr algn="r"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8209" name="Rectangle 17"/>
          <p:cNvSpPr>
            <a:spLocks noGrp="1" noChangeArrowheads="1"/>
          </p:cNvSpPr>
          <p:nvPr>
            <p:ph type="sldNum" sz="quarter" idx="4"/>
          </p:nvPr>
        </p:nvSpPr>
        <p:spPr>
          <a:xfrm>
            <a:off x="9525" y="6359525"/>
            <a:ext cx="587375" cy="488950"/>
          </a:xfrm>
        </p:spPr>
        <p:txBody>
          <a:bodyPr anchorCtr="0"/>
          <a:lstStyle>
            <a:lvl1pPr>
              <a:defRPr/>
            </a:lvl1pPr>
          </a:lstStyle>
          <a:p>
            <a:fld id="{AD5C0FAD-4D90-4DAD-9831-07FD67807E3A}" type="slidenum">
              <a:rPr lang="cs-CZ"/>
              <a:pPr/>
              <a:t>‹#›</a:t>
            </a:fld>
            <a:endParaRPr lang="cs-CZ"/>
          </a:p>
        </p:txBody>
      </p:sp>
      <p:sp>
        <p:nvSpPr>
          <p:cNvPr id="8211" name="Rectangle 19"/>
          <p:cNvSpPr>
            <a:spLocks noGrp="1" noChangeArrowheads="1"/>
          </p:cNvSpPr>
          <p:nvPr>
            <p:ph type="ctrTitle" sz="quarter"/>
          </p:nvPr>
        </p:nvSpPr>
        <p:spPr>
          <a:xfrm>
            <a:off x="936625" y="1425575"/>
            <a:ext cx="7772400" cy="1143000"/>
          </a:xfrm>
        </p:spPr>
        <p:txBody>
          <a:bodyPr anchor="ctr"/>
          <a:lstStyle>
            <a:lvl1pPr algn="ctr">
              <a:defRPr>
                <a:solidFill>
                  <a:schemeClr val="tx1"/>
                </a:solidFill>
              </a:defRPr>
            </a:lvl1pPr>
          </a:lstStyle>
          <a:p>
            <a:r>
              <a:rPr lang="cs-CZ"/>
              <a:t>Klepnutím lze upravit styl předlohy nadpisů.</a:t>
            </a: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FDFADC-C93C-406B-9849-E37203C1EB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080EBC9-A283-49B8-92FB-A30489BFC03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914400" y="2362200"/>
            <a:ext cx="39243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991100" y="2362200"/>
            <a:ext cx="3924300" cy="3733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7141EB5-AC01-4F63-AC07-2B8744598B86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539F57B-2DB1-4808-BC2F-A9C4A51C92B7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7F77FA7-D479-416D-91F1-382BF7FB7B39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C902017-D2B4-478B-B62A-8BED8E6BDB5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5ACD1CE-2949-4A56-AA1B-3333F382D582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F8AD69D-AEAC-4D73-8DC0-B27770A39C20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4AC1C72-CBC8-4547-94B6-C2D1C77FC1B3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915150" y="762000"/>
            <a:ext cx="2000250" cy="5334000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762000"/>
            <a:ext cx="5848350" cy="5334000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1C78610-DE0B-4358-9952-1A6ADD97F84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clipArtAndTx" preserve="1">
  <p:cSld name="Nadpis, klipart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762000"/>
            <a:ext cx="8001000" cy="11430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klipart 2"/>
          <p:cNvSpPr>
            <a:spLocks noGrp="1"/>
          </p:cNvSpPr>
          <p:nvPr>
            <p:ph type="clipArt" sz="half" idx="1"/>
          </p:nvPr>
        </p:nvSpPr>
        <p:spPr>
          <a:xfrm>
            <a:off x="914400" y="2362200"/>
            <a:ext cx="3924300" cy="3733800"/>
          </a:xfrm>
        </p:spPr>
        <p:txBody>
          <a:bodyPr/>
          <a:lstStyle/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991100" y="2362200"/>
            <a:ext cx="3924300" cy="37338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7010400" y="6553200"/>
            <a:ext cx="1905000" cy="3048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936875" y="6529388"/>
            <a:ext cx="2895600" cy="3048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4138" y="6343650"/>
            <a:ext cx="587375" cy="488950"/>
          </a:xfrm>
        </p:spPr>
        <p:txBody>
          <a:bodyPr/>
          <a:lstStyle>
            <a:lvl1pPr>
              <a:defRPr/>
            </a:lvl1pPr>
          </a:lstStyle>
          <a:p>
            <a:fld id="{F4585A11-0B66-4864-B4AE-B4393A65B0DF}" type="slidenum">
              <a:rPr lang="cs-CZ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46" name="Group 22"/>
          <p:cNvGrpSpPr>
            <a:grpSpLocks/>
          </p:cNvGrpSpPr>
          <p:nvPr/>
        </p:nvGrpSpPr>
        <p:grpSpPr bwMode="auto">
          <a:xfrm>
            <a:off x="0" y="0"/>
            <a:ext cx="3200400" cy="6858000"/>
            <a:chOff x="0" y="0"/>
            <a:chExt cx="2016" cy="4320"/>
          </a:xfrm>
        </p:grpSpPr>
        <p:sp>
          <p:nvSpPr>
            <p:cNvPr id="1027" name="Rectangle 3"/>
            <p:cNvSpPr>
              <a:spLocks noChangeArrowheads="1"/>
            </p:cNvSpPr>
            <p:nvPr/>
          </p:nvSpPr>
          <p:spPr bwMode="auto">
            <a:xfrm>
              <a:off x="0" y="0"/>
              <a:ext cx="480" cy="4320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28" name="Rectangle 4"/>
            <p:cNvSpPr>
              <a:spLocks noChangeArrowheads="1"/>
            </p:cNvSpPr>
            <p:nvPr/>
          </p:nvSpPr>
          <p:spPr bwMode="auto">
            <a:xfrm>
              <a:off x="432" y="0"/>
              <a:ext cx="1584" cy="672"/>
            </a:xfrm>
            <a:prstGeom prst="rect">
              <a:avLst/>
            </a:prstGeom>
            <a:solidFill>
              <a:schemeClr val="accent1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  <p:sp>
        <p:nvSpPr>
          <p:cNvPr id="1029" name="AutoShape 5"/>
          <p:cNvSpPr>
            <a:spLocks noChangeArrowheads="1"/>
          </p:cNvSpPr>
          <p:nvPr/>
        </p:nvSpPr>
        <p:spPr bwMode="auto">
          <a:xfrm>
            <a:off x="762000" y="762000"/>
            <a:ext cx="5105400" cy="609600"/>
          </a:xfrm>
          <a:prstGeom prst="roundRect">
            <a:avLst>
              <a:gd name="adj" fmla="val 50000"/>
            </a:avLst>
          </a:prstGeom>
          <a:solidFill>
            <a:schemeClr val="bg1"/>
          </a:soli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pPr algn="ctr"/>
            <a:endParaRPr kumimoji="1" lang="cs-CZ"/>
          </a:p>
        </p:txBody>
      </p:sp>
      <p:sp>
        <p:nvSpPr>
          <p:cNvPr id="1031" name="Rectangle 7"/>
          <p:cNvSpPr>
            <a:spLocks noGrp="1" noChangeArrowheads="1"/>
          </p:cNvSpPr>
          <p:nvPr>
            <p:ph type="title"/>
          </p:nvPr>
        </p:nvSpPr>
        <p:spPr bwMode="auto">
          <a:xfrm>
            <a:off x="914400" y="762000"/>
            <a:ext cx="80010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32" name="Rectangle 8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2362200"/>
            <a:ext cx="8001000" cy="3733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7010400" y="6553200"/>
            <a:ext cx="19050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r">
              <a:defRPr sz="1400"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1038" name="Rectangle 1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936875" y="6529388"/>
            <a:ext cx="289560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  <a:spAutoFit/>
          </a:bodyPr>
          <a:lstStyle>
            <a:lvl1pPr algn="ctr">
              <a:defRPr sz="1400">
                <a:latin typeface="+mn-lt"/>
              </a:defRPr>
            </a:lvl1pPr>
          </a:lstStyle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1039" name="Rectangle 1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84138" y="6343650"/>
            <a:ext cx="587375" cy="488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1" compatLnSpc="1">
            <a:prstTxWarp prst="textNoShape">
              <a:avLst/>
            </a:prstTxWarp>
            <a:spAutoFit/>
          </a:bodyPr>
          <a:lstStyle>
            <a:lvl1pPr>
              <a:defRPr sz="2600" b="1">
                <a:solidFill>
                  <a:schemeClr val="bg1"/>
                </a:solidFill>
                <a:latin typeface="+mn-lt"/>
              </a:defRPr>
            </a:lvl1pPr>
          </a:lstStyle>
          <a:p>
            <a:fld id="{163C5A1D-C3F0-4167-B60D-9D69FB982162}" type="slidenum">
              <a:rPr lang="cs-CZ"/>
              <a:pPr/>
              <a:t>‹#›</a:t>
            </a:fld>
            <a:endParaRPr lang="cs-CZ"/>
          </a:p>
        </p:txBody>
      </p:sp>
      <p:grpSp>
        <p:nvGrpSpPr>
          <p:cNvPr id="1045" name="Group 21"/>
          <p:cNvGrpSpPr>
            <a:grpSpLocks/>
          </p:cNvGrpSpPr>
          <p:nvPr/>
        </p:nvGrpSpPr>
        <p:grpSpPr bwMode="auto">
          <a:xfrm>
            <a:off x="228600" y="1981200"/>
            <a:ext cx="7391400" cy="319088"/>
            <a:chOff x="144" y="1248"/>
            <a:chExt cx="4656" cy="201"/>
          </a:xfrm>
        </p:grpSpPr>
        <p:sp>
          <p:nvSpPr>
            <p:cNvPr id="1036" name="AutoShape 12"/>
            <p:cNvSpPr>
              <a:spLocks noChangeArrowheads="1"/>
            </p:cNvSpPr>
            <p:nvPr/>
          </p:nvSpPr>
          <p:spPr bwMode="auto">
            <a:xfrm>
              <a:off x="384" y="1248"/>
              <a:ext cx="4416" cy="200"/>
            </a:xfrm>
            <a:prstGeom prst="roundRect">
              <a:avLst>
                <a:gd name="adj" fmla="val 0"/>
              </a:avLst>
            </a:prstGeom>
            <a:solidFill>
              <a:schemeClr val="bg2"/>
            </a:solidFill>
            <a:ln w="9525">
              <a:noFill/>
              <a:round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  <p:sp>
          <p:nvSpPr>
            <p:cNvPr id="1044" name="AutoShape 20"/>
            <p:cNvSpPr>
              <a:spLocks noChangeArrowheads="1"/>
            </p:cNvSpPr>
            <p:nvPr/>
          </p:nvSpPr>
          <p:spPr bwMode="auto">
            <a:xfrm flipH="1">
              <a:off x="144" y="1248"/>
              <a:ext cx="248" cy="201"/>
            </a:xfrm>
            <a:prstGeom prst="flowChartDelay">
              <a:avLst/>
            </a:prstGeom>
            <a:solidFill>
              <a:schemeClr val="bg2"/>
            </a:solidFill>
            <a:ln w="9525">
              <a:noFill/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endParaRPr lang="cs-CZ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  <p:sldLayoutId id="2147483655" r:id="rId2"/>
    <p:sldLayoutId id="2147483656" r:id="rId3"/>
    <p:sldLayoutId id="2147483657" r:id="rId4"/>
    <p:sldLayoutId id="2147483658" r:id="rId5"/>
    <p:sldLayoutId id="2147483659" r:id="rId6"/>
    <p:sldLayoutId id="2147483660" r:id="rId7"/>
    <p:sldLayoutId id="2147483661" r:id="rId8"/>
    <p:sldLayoutId id="2147483662" r:id="rId9"/>
    <p:sldLayoutId id="2147483663" r:id="rId10"/>
    <p:sldLayoutId id="2147483664" r:id="rId11"/>
    <p:sldLayoutId id="2147483665" r:id="rId12"/>
  </p:sldLayoutIdLst>
  <p:hf sldNum="0" hdr="0" dt="0"/>
  <p:txStyles>
    <p:titleStyle>
      <a:lvl1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+mj-lt"/>
          <a:ea typeface="+mj-ea"/>
          <a:cs typeface="+mj-cs"/>
        </a:defRPr>
      </a:lvl1pPr>
      <a:lvl2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2pPr>
      <a:lvl3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3pPr>
      <a:lvl4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4pPr>
      <a:lvl5pPr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5pPr>
      <a:lvl6pPr marL="4572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6pPr>
      <a:lvl7pPr marL="9144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7pPr>
      <a:lvl8pPr marL="13716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8pPr>
      <a:lvl9pPr marL="1828800" algn="l" rtl="0" fontAlgn="base">
        <a:lnSpc>
          <a:spcPct val="90000"/>
        </a:lnSpc>
        <a:spcBef>
          <a:spcPct val="0"/>
        </a:spcBef>
        <a:spcAft>
          <a:spcPct val="0"/>
        </a:spcAft>
        <a:defRPr sz="3600" b="1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8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Char char="–"/>
        <a:defRPr sz="24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75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Char char="–"/>
        <a:defRPr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65000"/>
        <a:buFont typeface="Wingdings" pitchFamily="2" charset="2"/>
        <a:buChar char="l"/>
        <a:defRPr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://www.sklenicky-obchod.cz/cs/detail/156-Rucne-foukany-dzbanek-zdobeny-rucnim-brusem-" TargetMode="External"/><Relationship Id="rId7" Type="http://schemas.openxmlformats.org/officeDocument/2006/relationships/hyperlink" Target="http://mikrovlnne-trouby.hledejceny.cz/" TargetMode="External"/><Relationship Id="rId2" Type="http://schemas.openxmlformats.org/officeDocument/2006/relationships/hyperlink" Target="http://www.travelifemagazine.com/2011/05/parma-ham-and-balikabayan-boxes.html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www.guardian.co.uk/lifeandstyle/wordofmouth/2008/jun/25/whatsinyourtapwater" TargetMode="External"/><Relationship Id="rId5" Type="http://schemas.openxmlformats.org/officeDocument/2006/relationships/hyperlink" Target="http://technopoda.com/2010/09/24/sparkling-saves-the-day/" TargetMode="External"/><Relationship Id="rId4" Type="http://schemas.openxmlformats.org/officeDocument/2006/relationships/hyperlink" Target="http://www.osawaterworks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>
                <a:latin typeface="Times New Roman" pitchFamily="18" charset="0"/>
              </a:rPr>
              <a:t>Vyjádření návrhu a nabídky</a:t>
            </a:r>
          </a:p>
        </p:txBody>
      </p:sp>
      <p:sp>
        <p:nvSpPr>
          <p:cNvPr id="41987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4673600" y="2667000"/>
            <a:ext cx="4470400" cy="2082800"/>
          </a:xfrm>
        </p:spPr>
        <p:txBody>
          <a:bodyPr/>
          <a:lstStyle/>
          <a:p>
            <a:r>
              <a:rPr lang="cs-CZ" b="1">
                <a:latin typeface="Times New Roman" pitchFamily="18" charset="0"/>
              </a:rPr>
              <a:t>Expressing suggestion and offer</a:t>
            </a:r>
          </a:p>
          <a:p>
            <a:r>
              <a:rPr lang="cs-CZ"/>
              <a:t>  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2627784" y="6381328"/>
            <a:ext cx="4680520" cy="304800"/>
          </a:xfrm>
        </p:spPr>
        <p:txBody>
          <a:bodyPr/>
          <a:lstStyle/>
          <a:p>
            <a:pPr algn="ctr"/>
            <a:r>
              <a:rPr lang="cs-CZ" dirty="0" smtClean="0"/>
              <a:t>Financováno z </a:t>
            </a:r>
            <a:r>
              <a:rPr lang="cs-CZ" dirty="0" err="1" smtClean="0"/>
              <a:t>ESF</a:t>
            </a:r>
            <a:r>
              <a:rPr lang="cs-CZ" dirty="0" smtClean="0"/>
              <a:t> a státního rozpočtu ČR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– 1 - 5</a:t>
            </a:r>
            <a:endParaRPr lang="cs-CZ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>
                <a:latin typeface="Times New Roman" pitchFamily="18" charset="0"/>
              </a:rPr>
              <a:t>Complete:</a:t>
            </a:r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1. We can/could go to the castle.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2. Why don´t we go to the exhibition ?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3. Shall we go to the sweet shop?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4. Let´s go to the party !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5. What about going to the school ?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6. How about going to the theatre ? </a:t>
            </a:r>
          </a:p>
          <a:p>
            <a:pPr algn="just">
              <a:lnSpc>
                <a:spcPct val="90000"/>
              </a:lnSpc>
            </a:pPr>
            <a:r>
              <a:rPr lang="cs-CZ" sz="2000">
                <a:latin typeface="Times New Roman" pitchFamily="18" charset="0"/>
              </a:rPr>
              <a:t>7. Would you like to go to the cinema ? </a:t>
            </a:r>
          </a:p>
          <a:p>
            <a:pPr algn="just">
              <a:lnSpc>
                <a:spcPct val="90000"/>
              </a:lnSpc>
              <a:buFont typeface="Wingdings" pitchFamily="2" charset="2"/>
              <a:buNone/>
            </a:pPr>
            <a:endParaRPr lang="cs-CZ" sz="20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000">
              <a:latin typeface="Times New Roman" pitchFamily="18" charset="0"/>
            </a:endParaRPr>
          </a:p>
        </p:txBody>
      </p:sp>
      <p:sp>
        <p:nvSpPr>
          <p:cNvPr id="43012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Šel bys do kina?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Co takhle jít do divadla?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Pojďme na párty!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Proč bychom nemohli jít na výstavu?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Můžeme – Mohli bychom – jít na  hrad.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Můžeme jít do cukrárny?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Co takhle jít do školy?</a:t>
            </a: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– 1 - 5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latin typeface="Times New Roman" pitchFamily="18" charset="0"/>
              </a:rPr>
              <a:t>Would you like...? Budete si přát...? </a:t>
            </a:r>
          </a:p>
        </p:txBody>
      </p:sp>
      <p:sp>
        <p:nvSpPr>
          <p:cNvPr id="44036" name="Rectangle 4"/>
          <p:cNvSpPr>
            <a:spLocks noGrp="1" noChangeArrowheads="1"/>
          </p:cNvSpPr>
          <p:nvPr>
            <p:ph type="body" sz="half" idx="2"/>
          </p:nvPr>
        </p:nvSpPr>
        <p:spPr>
          <a:xfrm>
            <a:off x="762000" y="2286000"/>
            <a:ext cx="3352800" cy="3733800"/>
          </a:xfrm>
        </p:spPr>
        <p:txBody>
          <a:bodyPr/>
          <a:lstStyle/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any coffee or dessert?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mushrooms?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the children portion?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soup?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a steak?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something to drink?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vegetarian dishes?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Parma ham?</a:t>
            </a:r>
          </a:p>
          <a:p>
            <a:pPr>
              <a:lnSpc>
                <a:spcPct val="90000"/>
              </a:lnSpc>
            </a:pPr>
            <a:r>
              <a:rPr lang="cs-CZ" sz="2400">
                <a:latin typeface="Times New Roman" pitchFamily="18" charset="0"/>
              </a:rPr>
              <a:t>today´s special?</a:t>
            </a: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  <a:p>
            <a:pPr>
              <a:lnSpc>
                <a:spcPct val="90000"/>
              </a:lnSpc>
            </a:pPr>
            <a:endParaRPr lang="cs-CZ" sz="2400">
              <a:latin typeface="Times New Roman" pitchFamily="18" charset="0"/>
            </a:endParaRPr>
          </a:p>
        </p:txBody>
      </p:sp>
      <p:sp>
        <p:nvSpPr>
          <p:cNvPr id="44039" name="Text Box 7"/>
          <p:cNvSpPr txBox="1">
            <a:spLocks noChangeArrowheads="1"/>
          </p:cNvSpPr>
          <p:nvPr/>
        </p:nvSpPr>
        <p:spPr bwMode="auto">
          <a:xfrm>
            <a:off x="4267200" y="2438400"/>
            <a:ext cx="4191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endParaRPr lang="cs-CZ"/>
          </a:p>
        </p:txBody>
      </p:sp>
      <p:sp>
        <p:nvSpPr>
          <p:cNvPr id="44040" name="Text Box 8"/>
          <p:cNvSpPr txBox="1">
            <a:spLocks noChangeArrowheads="1"/>
          </p:cNvSpPr>
          <p:nvPr/>
        </p:nvSpPr>
        <p:spPr bwMode="auto">
          <a:xfrm>
            <a:off x="4038600" y="2209800"/>
            <a:ext cx="3733800" cy="3668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 dnešní specialitu?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steak?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parmskou šunku?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houby?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vegetariánská jídla?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polévku?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dětskou porci?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kávu nebo dezert?</a:t>
            </a:r>
          </a:p>
          <a:p>
            <a:pPr>
              <a:spcBef>
                <a:spcPct val="50000"/>
              </a:spcBef>
              <a:buFontTx/>
              <a:buChar char="•"/>
            </a:pPr>
            <a:r>
              <a:rPr lang="cs-CZ" sz="1800"/>
              <a:t>něco k pití?</a:t>
            </a: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2936874" y="6529388"/>
            <a:ext cx="4227413" cy="304800"/>
          </a:xfrm>
        </p:spPr>
        <p:txBody>
          <a:bodyPr/>
          <a:lstStyle/>
          <a:p>
            <a:r>
              <a:rPr lang="cs-CZ" dirty="0" smtClean="0"/>
              <a:t>Financováno z </a:t>
            </a:r>
            <a:r>
              <a:rPr lang="cs-CZ" dirty="0" err="1" smtClean="0"/>
              <a:t>ESF</a:t>
            </a:r>
            <a:r>
              <a:rPr lang="cs-CZ" dirty="0" smtClean="0"/>
              <a:t> a státního rozpočtu ČR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– 1 - 5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latin typeface="Times New Roman" pitchFamily="18" charset="0"/>
              </a:rPr>
              <a:t>Could we have...? Můžeme si objednat...?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type="body" sz="half" idx="1"/>
          </p:nvPr>
        </p:nvSpPr>
        <p:spPr/>
        <p:txBody>
          <a:bodyPr/>
          <a:lstStyle/>
          <a:p>
            <a:r>
              <a:rPr lang="cs-CZ" sz="2400">
                <a:latin typeface="Times New Roman" pitchFamily="18" charset="0"/>
              </a:rPr>
              <a:t>another bottle of wine?</a:t>
            </a:r>
          </a:p>
          <a:p>
            <a:r>
              <a:rPr lang="cs-CZ" sz="2400">
                <a:latin typeface="Times New Roman" pitchFamily="18" charset="0"/>
              </a:rPr>
              <a:t>some more bread?</a:t>
            </a:r>
          </a:p>
          <a:p>
            <a:r>
              <a:rPr lang="cs-CZ" sz="2400">
                <a:latin typeface="Times New Roman" pitchFamily="18" charset="0"/>
              </a:rPr>
              <a:t>some more milk?</a:t>
            </a:r>
          </a:p>
          <a:p>
            <a:r>
              <a:rPr lang="cs-CZ" sz="2400">
                <a:latin typeface="Times New Roman" pitchFamily="18" charset="0"/>
              </a:rPr>
              <a:t>a jug of tap water?</a:t>
            </a:r>
          </a:p>
          <a:p>
            <a:r>
              <a:rPr lang="cs-CZ" sz="2400">
                <a:latin typeface="Times New Roman" pitchFamily="18" charset="0"/>
              </a:rPr>
              <a:t>some water still or sparkling? </a:t>
            </a:r>
          </a:p>
          <a:p>
            <a:r>
              <a:rPr lang="cs-CZ" sz="2400">
                <a:latin typeface="Times New Roman" pitchFamily="18" charset="0"/>
              </a:rPr>
              <a:t>a hamburger?</a:t>
            </a:r>
          </a:p>
          <a:p>
            <a:r>
              <a:rPr lang="cs-CZ" sz="2400">
                <a:latin typeface="Times New Roman" pitchFamily="18" charset="0"/>
              </a:rPr>
              <a:t>roast pork?</a:t>
            </a:r>
          </a:p>
        </p:txBody>
      </p:sp>
      <p:sp>
        <p:nvSpPr>
          <p:cNvPr id="45060" name="Rectangle 4"/>
          <p:cNvSpPr>
            <a:spLocks noGrp="1" noChangeArrowheads="1"/>
          </p:cNvSpPr>
          <p:nvPr>
            <p:ph type="body" sz="half" idx="2"/>
          </p:nvPr>
        </p:nvSpPr>
        <p:spPr/>
        <p:txBody>
          <a:bodyPr/>
          <a:lstStyle/>
          <a:p>
            <a:r>
              <a:rPr lang="cs-CZ" sz="2400">
                <a:latin typeface="Times New Roman" pitchFamily="18" charset="0"/>
              </a:rPr>
              <a:t>ještě jednu láhev vína?</a:t>
            </a:r>
          </a:p>
          <a:p>
            <a:r>
              <a:rPr lang="cs-CZ" sz="2400">
                <a:latin typeface="Times New Roman" pitchFamily="18" charset="0"/>
              </a:rPr>
              <a:t>více chleba?</a:t>
            </a:r>
          </a:p>
          <a:p>
            <a:r>
              <a:rPr lang="cs-CZ" sz="2400">
                <a:latin typeface="Times New Roman" pitchFamily="18" charset="0"/>
              </a:rPr>
              <a:t>džbánek vody z vodovodu?</a:t>
            </a:r>
          </a:p>
          <a:p>
            <a:r>
              <a:rPr lang="cs-CZ" sz="2400">
                <a:latin typeface="Times New Roman" pitchFamily="18" charset="0"/>
              </a:rPr>
              <a:t>vodu perlivou či neperlivou?</a:t>
            </a:r>
          </a:p>
          <a:p>
            <a:r>
              <a:rPr lang="cs-CZ" sz="2400">
                <a:latin typeface="Times New Roman" pitchFamily="18" charset="0"/>
              </a:rPr>
              <a:t>hamburger?</a:t>
            </a:r>
          </a:p>
          <a:p>
            <a:r>
              <a:rPr lang="cs-CZ" sz="2400">
                <a:latin typeface="Times New Roman" pitchFamily="18" charset="0"/>
              </a:rPr>
              <a:t>vepřovou pečeni?</a:t>
            </a:r>
          </a:p>
          <a:p>
            <a:r>
              <a:rPr lang="cs-CZ" sz="2400">
                <a:latin typeface="Times New Roman" pitchFamily="18" charset="0"/>
              </a:rPr>
              <a:t>více mléka?</a:t>
            </a:r>
          </a:p>
          <a:p>
            <a:endParaRPr lang="cs-CZ" sz="2400">
              <a:latin typeface="Times New Roman" pitchFamily="18" charset="0"/>
            </a:endParaRPr>
          </a:p>
        </p:txBody>
      </p:sp>
      <p:sp>
        <p:nvSpPr>
          <p:cNvPr id="7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– 1 - 5</a:t>
            </a:r>
            <a:endParaRPr lang="cs-CZ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cs-CZ">
                <a:latin typeface="Times New Roman" pitchFamily="18" charset="0"/>
              </a:rPr>
              <a:t>Name these pictures:</a:t>
            </a:r>
          </a:p>
        </p:txBody>
      </p:sp>
      <p:pic>
        <p:nvPicPr>
          <p:cNvPr id="48131" name="Picture 3"/>
          <p:cNvPicPr>
            <a:picLocks noChangeArrowheads="1"/>
          </p:cNvPicPr>
          <p:nvPr>
            <p:ph type="body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3048000" y="2362200"/>
            <a:ext cx="1079500" cy="503238"/>
          </a:xfrm>
        </p:spPr>
      </p:pic>
      <p:pic>
        <p:nvPicPr>
          <p:cNvPr id="481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2000" y="2286000"/>
            <a:ext cx="1079500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33" name="Text Box 5"/>
          <p:cNvSpPr txBox="1">
            <a:spLocks noChangeArrowheads="1"/>
          </p:cNvSpPr>
          <p:nvPr/>
        </p:nvSpPr>
        <p:spPr bwMode="auto">
          <a:xfrm>
            <a:off x="2438400" y="2514600"/>
            <a:ext cx="1143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+</a:t>
            </a:r>
          </a:p>
        </p:txBody>
      </p:sp>
      <p:sp>
        <p:nvSpPr>
          <p:cNvPr id="48134" name="Text Box 6"/>
          <p:cNvSpPr txBox="1">
            <a:spLocks noChangeArrowheads="1"/>
          </p:cNvSpPr>
          <p:nvPr/>
        </p:nvSpPr>
        <p:spPr bwMode="auto">
          <a:xfrm>
            <a:off x="4495800" y="25146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=</a:t>
            </a:r>
          </a:p>
        </p:txBody>
      </p:sp>
      <p:pic>
        <p:nvPicPr>
          <p:cNvPr id="48135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62000" y="3200400"/>
            <a:ext cx="1079500" cy="809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36" name="Text Box 8"/>
          <p:cNvSpPr txBox="1">
            <a:spLocks noChangeArrowheads="1"/>
          </p:cNvSpPr>
          <p:nvPr/>
        </p:nvSpPr>
        <p:spPr bwMode="auto">
          <a:xfrm>
            <a:off x="2438400" y="3276600"/>
            <a:ext cx="1143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+</a:t>
            </a:r>
          </a:p>
        </p:txBody>
      </p:sp>
      <p:pic>
        <p:nvPicPr>
          <p:cNvPr id="48137" name="Picture 9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48000" y="3124200"/>
            <a:ext cx="1079500" cy="863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38" name="Text Box 10"/>
          <p:cNvSpPr txBox="1">
            <a:spLocks noChangeArrowheads="1"/>
          </p:cNvSpPr>
          <p:nvPr/>
        </p:nvSpPr>
        <p:spPr bwMode="auto">
          <a:xfrm>
            <a:off x="4495800" y="33528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=</a:t>
            </a:r>
          </a:p>
        </p:txBody>
      </p:sp>
      <p:pic>
        <p:nvPicPr>
          <p:cNvPr id="48139" name="Picture 11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838200" y="4191000"/>
            <a:ext cx="1079500" cy="1262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40" name="Text Box 12"/>
          <p:cNvSpPr txBox="1">
            <a:spLocks noChangeArrowheads="1"/>
          </p:cNvSpPr>
          <p:nvPr/>
        </p:nvSpPr>
        <p:spPr bwMode="auto">
          <a:xfrm>
            <a:off x="2438400" y="4343400"/>
            <a:ext cx="1143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+</a:t>
            </a:r>
          </a:p>
        </p:txBody>
      </p:sp>
      <p:pic>
        <p:nvPicPr>
          <p:cNvPr id="48141" name="Picture 13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48000" y="4419600"/>
            <a:ext cx="1079500" cy="735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42" name="Text Box 14"/>
          <p:cNvSpPr txBox="1">
            <a:spLocks noChangeArrowheads="1"/>
          </p:cNvSpPr>
          <p:nvPr/>
        </p:nvSpPr>
        <p:spPr bwMode="auto">
          <a:xfrm>
            <a:off x="4495800" y="44196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=</a:t>
            </a:r>
          </a:p>
        </p:txBody>
      </p:sp>
      <p:pic>
        <p:nvPicPr>
          <p:cNvPr id="48143" name="Picture 15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838200" y="5791200"/>
            <a:ext cx="1079500" cy="776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44" name="Text Box 16"/>
          <p:cNvSpPr txBox="1">
            <a:spLocks noChangeArrowheads="1"/>
          </p:cNvSpPr>
          <p:nvPr/>
        </p:nvSpPr>
        <p:spPr bwMode="auto">
          <a:xfrm>
            <a:off x="2362200" y="5562600"/>
            <a:ext cx="1143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+</a:t>
            </a:r>
          </a:p>
        </p:txBody>
      </p:sp>
      <p:pic>
        <p:nvPicPr>
          <p:cNvPr id="48145" name="Picture 1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200400" y="548640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48146" name="Text Box 18"/>
          <p:cNvSpPr txBox="1">
            <a:spLocks noChangeArrowheads="1"/>
          </p:cNvSpPr>
          <p:nvPr/>
        </p:nvSpPr>
        <p:spPr bwMode="auto">
          <a:xfrm>
            <a:off x="4648200" y="5486400"/>
            <a:ext cx="990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b="1"/>
              <a:t>=</a:t>
            </a:r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22" name="TextovéPole 21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 – 1 - 5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1400">
                <a:latin typeface="Times New Roman" pitchFamily="18" charset="0"/>
              </a:rPr>
              <a:t>Zdroj: </a:t>
            </a:r>
            <a:r>
              <a:rPr lang="cs-CZ" sz="1400">
                <a:latin typeface="Times New Roman" pitchFamily="18" charset="0"/>
                <a:hlinkClick r:id="rId2"/>
              </a:rPr>
              <a:t>http://www.travelifemagazine.com/2011/05/parma-ham-and-balikabayan-boxes.html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  <a:hlinkClick r:id="rId3"/>
              </a:rPr>
              <a:t>http://www.sklenicky-obchod.cz/cs/detail/156-Rucne-foukany-dzbanek-zdobeny-rucnim-brusem-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>%22Spirala%22.html</a:t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  <a:hlinkClick r:id="rId4"/>
              </a:rPr>
              <a:t>http://www.osawaterworks.com/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  <a:hlinkClick r:id="rId5"/>
              </a:rPr>
              <a:t>http://technopoda.com/2010/09/24/sparkling-saves-the-day/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  <a:hlinkClick r:id="rId6"/>
              </a:rPr>
              <a:t>http://www.guardian.co.uk/lifeandstyle/wordofmouth/2008/jun/25/whatsinyourtapwater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  <a:hlinkClick r:id="rId7"/>
              </a:rPr>
              <a:t>http://mikrovlnne-trouby.hledejceny.cz/</a:t>
            </a: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/>
            </a:r>
            <a:br>
              <a:rPr lang="cs-CZ" sz="1400">
                <a:latin typeface="Times New Roman" pitchFamily="18" charset="0"/>
              </a:rPr>
            </a:br>
            <a:r>
              <a:rPr lang="cs-CZ" sz="1400">
                <a:latin typeface="Times New Roman" pitchFamily="18" charset="0"/>
              </a:rPr>
              <a:t>http://www.premis.estranky.cz/fotoalbum/Premis/prase.gif.html</a:t>
            </a: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r>
              <a:rPr lang="cs-CZ" smtClean="0"/>
              <a:t>Financováno z ESF a státního rozpočtu ČR</a:t>
            </a:r>
            <a:endParaRPr lang="cs-CZ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188640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ICT2</a:t>
            </a:r>
            <a:r>
              <a:rPr lang="cs-CZ" dirty="0" smtClean="0"/>
              <a:t>  – 1 - 5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Kapsule">
  <a:themeElements>
    <a:clrScheme name="Kapsule 2">
      <a:dk1>
        <a:srgbClr val="003366"/>
      </a:dk1>
      <a:lt1>
        <a:srgbClr val="FFFFFF"/>
      </a:lt1>
      <a:dk2>
        <a:srgbClr val="006666"/>
      </a:dk2>
      <a:lt2>
        <a:srgbClr val="003366"/>
      </a:lt2>
      <a:accent1>
        <a:srgbClr val="99CC99"/>
      </a:accent1>
      <a:accent2>
        <a:srgbClr val="33CCCC"/>
      </a:accent2>
      <a:accent3>
        <a:srgbClr val="FFFFFF"/>
      </a:accent3>
      <a:accent4>
        <a:srgbClr val="002A56"/>
      </a:accent4>
      <a:accent5>
        <a:srgbClr val="CAE2CA"/>
      </a:accent5>
      <a:accent6>
        <a:srgbClr val="2DB9B9"/>
      </a:accent6>
      <a:hlink>
        <a:srgbClr val="666699"/>
      </a:hlink>
      <a:folHlink>
        <a:srgbClr val="CC99FF"/>
      </a:folHlink>
    </a:clrScheme>
    <a:fontScheme name="Kapsule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miter lim="800000"/>
          <a:headEnd type="none" w="med" len="med"/>
          <a:tailEnd type="none" w="med" len="med"/>
        </a:ln>
        <a:effectLst/>
      </a:spPr>
      <a:bodyPr vert="horz" wrap="non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2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Times New Roman" pitchFamily="18" charset="0"/>
          </a:defRPr>
        </a:defPPr>
      </a:lstStyle>
    </a:lnDef>
  </a:objectDefaults>
  <a:extraClrSchemeLst>
    <a:extraClrScheme>
      <a:clrScheme name="Kapsule 1">
        <a:dk1>
          <a:srgbClr val="000066"/>
        </a:dk1>
        <a:lt1>
          <a:srgbClr val="FFFFEB"/>
        </a:lt1>
        <a:dk2>
          <a:srgbClr val="336699"/>
        </a:dk2>
        <a:lt2>
          <a:srgbClr val="FFFFEB"/>
        </a:lt2>
        <a:accent1>
          <a:srgbClr val="666699"/>
        </a:accent1>
        <a:accent2>
          <a:srgbClr val="99CCFF"/>
        </a:accent2>
        <a:accent3>
          <a:srgbClr val="ADB8CA"/>
        </a:accent3>
        <a:accent4>
          <a:srgbClr val="DADAC9"/>
        </a:accent4>
        <a:accent5>
          <a:srgbClr val="B8B8CA"/>
        </a:accent5>
        <a:accent6>
          <a:srgbClr val="8AB9E7"/>
        </a:accent6>
        <a:hlink>
          <a:srgbClr val="CCCCFF"/>
        </a:hlink>
        <a:folHlink>
          <a:srgbClr val="C68D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Kapsule 2">
        <a:dk1>
          <a:srgbClr val="003366"/>
        </a:dk1>
        <a:lt1>
          <a:srgbClr val="FFFFFF"/>
        </a:lt1>
        <a:dk2>
          <a:srgbClr val="006666"/>
        </a:dk2>
        <a:lt2>
          <a:srgbClr val="003366"/>
        </a:lt2>
        <a:accent1>
          <a:srgbClr val="99CC99"/>
        </a:accent1>
        <a:accent2>
          <a:srgbClr val="33CCCC"/>
        </a:accent2>
        <a:accent3>
          <a:srgbClr val="FFFFFF"/>
        </a:accent3>
        <a:accent4>
          <a:srgbClr val="002A56"/>
        </a:accent4>
        <a:accent5>
          <a:srgbClr val="CAE2CA"/>
        </a:accent5>
        <a:accent6>
          <a:srgbClr val="2DB9B9"/>
        </a:accent6>
        <a:hlink>
          <a:srgbClr val="666699"/>
        </a:hlink>
        <a:folHlink>
          <a:srgbClr val="CC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ule 3">
        <a:dk1>
          <a:srgbClr val="000000"/>
        </a:dk1>
        <a:lt1>
          <a:srgbClr val="FFFFFF"/>
        </a:lt1>
        <a:dk2>
          <a:srgbClr val="000000"/>
        </a:dk2>
        <a:lt2>
          <a:srgbClr val="5F5F5F"/>
        </a:lt2>
        <a:accent1>
          <a:srgbClr val="C0C0C0"/>
        </a:accent1>
        <a:accent2>
          <a:srgbClr val="808080"/>
        </a:accent2>
        <a:accent3>
          <a:srgbClr val="FFFFFF"/>
        </a:accent3>
        <a:accent4>
          <a:srgbClr val="000000"/>
        </a:accent4>
        <a:accent5>
          <a:srgbClr val="DCDCDC"/>
        </a:accent5>
        <a:accent6>
          <a:srgbClr val="737373"/>
        </a:accent6>
        <a:hlink>
          <a:srgbClr val="5F5F5F"/>
        </a:hlink>
        <a:folHlink>
          <a:srgbClr val="96969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Kapsule 4">
        <a:dk1>
          <a:srgbClr val="000000"/>
        </a:dk1>
        <a:lt1>
          <a:srgbClr val="FFFFFF"/>
        </a:lt1>
        <a:dk2>
          <a:srgbClr val="9900CC"/>
        </a:dk2>
        <a:lt2>
          <a:srgbClr val="0033CC"/>
        </a:lt2>
        <a:accent1>
          <a:srgbClr val="FFCC66"/>
        </a:accent1>
        <a:accent2>
          <a:srgbClr val="33CC33"/>
        </a:accent2>
        <a:accent3>
          <a:srgbClr val="FFFFFF"/>
        </a:accent3>
        <a:accent4>
          <a:srgbClr val="000000"/>
        </a:accent4>
        <a:accent5>
          <a:srgbClr val="FFE2B8"/>
        </a:accent5>
        <a:accent6>
          <a:srgbClr val="2DB92D"/>
        </a:accent6>
        <a:hlink>
          <a:srgbClr val="9900CC"/>
        </a:hlink>
        <a:folHlink>
          <a:srgbClr val="9900CC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C:\WinXP\Programs\Microsoft Office\Templates\Presentation Designs\Kapsule.pot</Template>
  <TotalTime>55</TotalTime>
  <Words>338</Words>
  <Application>Microsoft Office PowerPoint</Application>
  <PresentationFormat>Předvádění na obrazovce (4:3)</PresentationFormat>
  <Paragraphs>79</Paragraphs>
  <Slides>6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10" baseType="lpstr">
      <vt:lpstr>Arial</vt:lpstr>
      <vt:lpstr>Wingdings</vt:lpstr>
      <vt:lpstr>Times New Roman</vt:lpstr>
      <vt:lpstr>Kapsule</vt:lpstr>
      <vt:lpstr>Vyjádření návrhu a nabídky</vt:lpstr>
      <vt:lpstr>Complete:</vt:lpstr>
      <vt:lpstr>Would you like...? Budete si přát...? </vt:lpstr>
      <vt:lpstr>Could we have...? Můžeme si objednat...?</vt:lpstr>
      <vt:lpstr>Name these pictures:</vt:lpstr>
      <vt:lpstr>Zdroj: http://www.travelifemagazine.com/2011/05/parma-ham-and-balikabayan-boxes.html  http://www.sklenicky-obchod.cz/cs/detail/156-Rucne-foukany-dzbanek-zdobeny-rucnim-brusem- %22Spirala%22.html http://www.osawaterworks.com/  http://technopoda.com/2010/09/24/sparkling-saves-the-day/  http://www.guardian.co.uk/lifeandstyle/wordofmouth/2008/jun/25/whatsinyourtapwater  http://mikrovlnne-trouby.hledejceny.cz/  http://www.premis.estranky.cz/fotoalbum/Premis/prase.gif.html</vt:lpstr>
    </vt:vector>
  </TitlesOfParts>
  <Company>BABA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Vyjádření návrhu a nabídky</dc:title>
  <dc:creator>Bambule</dc:creator>
  <cp:lastModifiedBy>Sborovna1</cp:lastModifiedBy>
  <cp:revision>4</cp:revision>
  <cp:lastPrinted>1601-01-01T00:00:00Z</cp:lastPrinted>
  <dcterms:created xsi:type="dcterms:W3CDTF">2012-05-08T19:34:51Z</dcterms:created>
  <dcterms:modified xsi:type="dcterms:W3CDTF">2012-05-09T08:19:51Z</dcterms:modified>
</cp:coreProperties>
</file>