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1" r:id="rId3"/>
    <p:sldId id="258" r:id="rId4"/>
    <p:sldId id="260" r:id="rId5"/>
    <p:sldId id="262" r:id="rId6"/>
    <p:sldId id="263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D8F324-D952-4CD7-98DC-5794E9153E9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3A7F4C-CA67-4A8F-8D42-EC3331959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32D60B-4727-4306-84FA-0CBF96E5035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58F67D-2BA2-4765-9E22-54E76FFE4D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46FAD0-51B2-44CB-80E9-FAEAFF4CB26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7ABF23-02A5-47F3-AB07-8210F0C9C9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71AED-B32A-4199-AB17-FEF90E738415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88477-C074-4CFF-8D69-5FDAA62357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F65CA7-465A-49C2-B2E5-44A24728DFF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7180E1-1F22-45FD-9364-83DE143A0C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2E3C11-5C7F-430A-9336-F19F5F46557D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2891D0-3080-4378-B315-3377247737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EF496E-FC8F-4CDD-AC70-28EE87388446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A66B3-387E-41B5-B1AA-F29792D456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BEC6E1-63ED-44CF-AEC3-8A944203C063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F3B325-E4C3-4D32-904B-0AC23B18AD0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DB5F76-BB74-4011-8293-3C64F61D56B0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A4C52-BC3E-4231-B696-2F80291098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04AAB3-9E73-4428-84B5-6E544C24F424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88F9E3-F5D8-41F4-B1BF-C93E1CD919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704699-DB29-44F0-8AA3-997B8F17ABE6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FA8503-41E2-4747-936A-AC2FA31248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30000">
              <a:srgbClr val="D49E6C"/>
            </a:gs>
            <a:gs pos="70000">
              <a:schemeClr val="accent6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ED313FB-B6E7-46F6-8DCD-58D2667BB101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2F55006-159E-48C3-BFDA-99FC2F3BF1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Režim počítačové učebny</a:t>
            </a:r>
            <a:endParaRPr lang="cs-CZ" sz="2400" b="1">
              <a:solidFill>
                <a:srgbClr val="1F497D"/>
              </a:solidFill>
              <a:latin typeface="Calibri" pitchFamily="34" charset="0"/>
            </a:endParaRP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Autor: Iveta Paster</a:t>
            </a:r>
            <a:r>
              <a:rPr lang="cs-CZ" sz="2000">
                <a:cs typeface="Arial" charset="0"/>
              </a:rPr>
              <a:t>ňá</a:t>
            </a:r>
            <a:r>
              <a:rPr lang="cs-CZ" sz="2000">
                <a:cs typeface="Times New Roman" pitchFamily="18" charset="0"/>
              </a:rPr>
              <a:t>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10.9.2012,  5.t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edmět: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VY_32_inovace_02_ICT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a typeface="Calibri"/>
                <a:cs typeface="Times New Roman"/>
              </a:rPr>
              <a:t>V počítačové učebně je žák povinen</a:t>
            </a: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179388" y="1196975"/>
            <a:ext cx="8964612" cy="5545138"/>
          </a:xfrm>
        </p:spPr>
        <p:txBody>
          <a:bodyPr/>
          <a:lstStyle/>
          <a:p>
            <a:pPr eaLnBrk="1" hangingPunct="1">
              <a:lnSpc>
                <a:spcPct val="115000"/>
              </a:lnSpc>
              <a:buFont typeface="Calibri" pitchFamily="34" charset="0"/>
              <a:buChar char="-"/>
            </a:pPr>
            <a:r>
              <a:rPr lang="cs-CZ" sz="3600" smtClean="0">
                <a:ea typeface="Calibri" pitchFamily="34" charset="0"/>
                <a:cs typeface="Times New Roman" pitchFamily="18" charset="0"/>
              </a:rPr>
              <a:t>při příchodu k počítači </a:t>
            </a:r>
            <a:r>
              <a:rPr lang="cs-CZ" sz="3600" b="1" smtClean="0">
                <a:ea typeface="Calibri" pitchFamily="34" charset="0"/>
                <a:cs typeface="Times New Roman" pitchFamily="18" charset="0"/>
              </a:rPr>
              <a:t>zkontrolovat</a:t>
            </a:r>
            <a:r>
              <a:rPr lang="cs-CZ" sz="3600" smtClean="0">
                <a:ea typeface="Calibri" pitchFamily="34" charset="0"/>
                <a:cs typeface="Times New Roman" pitchFamily="18" charset="0"/>
              </a:rPr>
              <a:t> jeho </a:t>
            </a:r>
            <a:r>
              <a:rPr lang="cs-CZ" sz="3600" b="1" smtClean="0">
                <a:ea typeface="Calibri" pitchFamily="34" charset="0"/>
                <a:cs typeface="Times New Roman" pitchFamily="18" charset="0"/>
              </a:rPr>
              <a:t>stav</a:t>
            </a:r>
            <a:r>
              <a:rPr lang="cs-CZ" sz="3600" smtClean="0">
                <a:ea typeface="Calibri" pitchFamily="34" charset="0"/>
                <a:cs typeface="Times New Roman" pitchFamily="18" charset="0"/>
              </a:rPr>
              <a:t>, případné závady nahlásit učiteli</a:t>
            </a:r>
          </a:p>
          <a:p>
            <a:pPr eaLnBrk="1" hangingPunct="1">
              <a:lnSpc>
                <a:spcPct val="115000"/>
              </a:lnSpc>
              <a:buFont typeface="Calibri" pitchFamily="34" charset="0"/>
              <a:buChar char="-"/>
            </a:pPr>
            <a:r>
              <a:rPr lang="cs-CZ" sz="3600" b="1" smtClean="0">
                <a:ea typeface="Calibri" pitchFamily="34" charset="0"/>
                <a:cs typeface="Times New Roman" pitchFamily="18" charset="0"/>
              </a:rPr>
              <a:t>nebrat si k počítači </a:t>
            </a:r>
            <a:r>
              <a:rPr lang="cs-CZ" sz="3600" b="1" smtClean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aktovky</a:t>
            </a:r>
            <a:r>
              <a:rPr lang="cs-CZ" sz="3600" smtClean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3600" smtClean="0">
                <a:ea typeface="Calibri" pitchFamily="34" charset="0"/>
                <a:cs typeface="Times New Roman" pitchFamily="18" charset="0"/>
              </a:rPr>
              <a:t>nebo tašky</a:t>
            </a:r>
          </a:p>
          <a:p>
            <a:pPr eaLnBrk="1" hangingPunct="1">
              <a:lnSpc>
                <a:spcPct val="115000"/>
              </a:lnSpc>
              <a:buFont typeface="Calibri" pitchFamily="34" charset="0"/>
              <a:buChar char="-"/>
            </a:pPr>
            <a:r>
              <a:rPr lang="cs-CZ" sz="3600" b="1" smtClean="0">
                <a:ea typeface="Calibri" pitchFamily="34" charset="0"/>
                <a:cs typeface="Times New Roman" pitchFamily="18" charset="0"/>
              </a:rPr>
              <a:t>dodržovat zákaz</a:t>
            </a:r>
            <a:r>
              <a:rPr lang="cs-CZ" sz="3600" smtClean="0">
                <a:ea typeface="Calibri" pitchFamily="34" charset="0"/>
                <a:cs typeface="Times New Roman" pitchFamily="18" charset="0"/>
              </a:rPr>
              <a:t> nošení </a:t>
            </a:r>
            <a:r>
              <a:rPr lang="cs-CZ" sz="3600" b="1" smtClean="0">
                <a:ea typeface="Calibri" pitchFamily="34" charset="0"/>
                <a:cs typeface="Times New Roman" pitchFamily="18" charset="0"/>
              </a:rPr>
              <a:t>jídla</a:t>
            </a:r>
            <a:r>
              <a:rPr lang="cs-CZ" sz="3600" smtClean="0">
                <a:ea typeface="Calibri" pitchFamily="34" charset="0"/>
                <a:cs typeface="Times New Roman" pitchFamily="18" charset="0"/>
              </a:rPr>
              <a:t> a </a:t>
            </a:r>
            <a:r>
              <a:rPr lang="cs-CZ" sz="3600" b="1" smtClean="0">
                <a:ea typeface="Calibri" pitchFamily="34" charset="0"/>
                <a:cs typeface="Times New Roman" pitchFamily="18" charset="0"/>
              </a:rPr>
              <a:t>pití</a:t>
            </a:r>
            <a:r>
              <a:rPr lang="cs-CZ" sz="3600" smtClean="0">
                <a:ea typeface="Calibri" pitchFamily="34" charset="0"/>
                <a:cs typeface="Times New Roman" pitchFamily="18" charset="0"/>
              </a:rPr>
              <a:t> k PC</a:t>
            </a:r>
          </a:p>
          <a:p>
            <a:pPr eaLnBrk="1" hangingPunct="1">
              <a:lnSpc>
                <a:spcPct val="115000"/>
              </a:lnSpc>
              <a:buFont typeface="Calibri" pitchFamily="34" charset="0"/>
              <a:buChar char="-"/>
            </a:pPr>
            <a:r>
              <a:rPr lang="cs-CZ" sz="3600" b="1" smtClean="0">
                <a:ea typeface="Calibri" pitchFamily="34" charset="0"/>
                <a:cs typeface="Times New Roman" pitchFamily="18" charset="0"/>
              </a:rPr>
              <a:t>dodržovat zákaz</a:t>
            </a:r>
            <a:r>
              <a:rPr lang="cs-CZ" sz="3600" smtClean="0">
                <a:ea typeface="Calibri" pitchFamily="34" charset="0"/>
                <a:cs typeface="Times New Roman" pitchFamily="18" charset="0"/>
              </a:rPr>
              <a:t> používání </a:t>
            </a:r>
            <a:r>
              <a:rPr lang="cs-CZ" sz="3600" b="1" smtClean="0">
                <a:ea typeface="Calibri" pitchFamily="34" charset="0"/>
                <a:cs typeface="Times New Roman" pitchFamily="18" charset="0"/>
              </a:rPr>
              <a:t>vlastních CD, DVD, flashdisků, </a:t>
            </a:r>
            <a:br>
              <a:rPr lang="cs-CZ" sz="3600" b="1" smtClean="0">
                <a:ea typeface="Calibri" pitchFamily="34" charset="0"/>
                <a:cs typeface="Times New Roman" pitchFamily="18" charset="0"/>
              </a:rPr>
            </a:br>
            <a:r>
              <a:rPr lang="cs-CZ" sz="3600" b="1" smtClean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bez vědomí učitele</a:t>
            </a:r>
            <a:endParaRPr lang="cs-CZ" sz="3600" smtClean="0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14339" name="Picture 2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88000" y="4868863"/>
            <a:ext cx="3046413" cy="1873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a typeface="Calibri"/>
                <a:cs typeface="Times New Roman"/>
              </a:rPr>
              <a:t>V počítačové učebně je žák povinen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472113"/>
          </a:xfrm>
        </p:spPr>
        <p:txBody>
          <a:bodyPr>
            <a:normAutofit/>
          </a:bodyPr>
          <a:lstStyle/>
          <a:p>
            <a:pPr eaLnBrk="1" hangingPunct="1">
              <a:lnSpc>
                <a:spcPct val="105000"/>
              </a:lnSpc>
              <a:buFont typeface="Calibri" pitchFamily="34" charset="0"/>
              <a:buChar char="-"/>
            </a:pPr>
            <a:r>
              <a:rPr lang="cs-CZ" sz="3300" b="1" smtClean="0">
                <a:ea typeface="Calibri" pitchFamily="34" charset="0"/>
                <a:cs typeface="Times New Roman" pitchFamily="18" charset="0"/>
              </a:rPr>
              <a:t>dodržovat zákaz manipulace s monitory</a:t>
            </a:r>
            <a:endParaRPr lang="cs-CZ" sz="3300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05000"/>
              </a:lnSpc>
              <a:buFont typeface="Calibri" pitchFamily="34" charset="0"/>
              <a:buChar char="-"/>
            </a:pPr>
            <a:r>
              <a:rPr lang="cs-CZ" sz="3300" b="1" smtClean="0">
                <a:ea typeface="Calibri" pitchFamily="34" charset="0"/>
                <a:cs typeface="Times New Roman" pitchFamily="18" charset="0"/>
              </a:rPr>
              <a:t>neměnit parametry obrazovky</a:t>
            </a:r>
            <a:br>
              <a:rPr lang="cs-CZ" sz="3300" b="1" smtClean="0">
                <a:ea typeface="Calibri" pitchFamily="34" charset="0"/>
                <a:cs typeface="Times New Roman" pitchFamily="18" charset="0"/>
              </a:rPr>
            </a:br>
            <a:r>
              <a:rPr lang="cs-CZ" sz="3300" smtClean="0">
                <a:ea typeface="Calibri" pitchFamily="34" charset="0"/>
                <a:cs typeface="Times New Roman" pitchFamily="18" charset="0"/>
              </a:rPr>
              <a:t>(rozlišení, barevná hloubka, jas)</a:t>
            </a:r>
          </a:p>
          <a:p>
            <a:pPr eaLnBrk="1" hangingPunct="1">
              <a:lnSpc>
                <a:spcPct val="105000"/>
              </a:lnSpc>
              <a:buFont typeface="Calibri" pitchFamily="34" charset="0"/>
              <a:buChar char="-"/>
            </a:pPr>
            <a:r>
              <a:rPr lang="cs-CZ" sz="3300" b="1" smtClean="0">
                <a:ea typeface="Calibri" pitchFamily="34" charset="0"/>
                <a:cs typeface="Times New Roman" pitchFamily="18" charset="0"/>
              </a:rPr>
              <a:t>dodržovat zákaz zásahů do kabeláže</a:t>
            </a:r>
            <a:r>
              <a:rPr lang="cs-CZ" sz="3300" smtClean="0">
                <a:ea typeface="Calibri" pitchFamily="34" charset="0"/>
                <a:cs typeface="Times New Roman" pitchFamily="18" charset="0"/>
              </a:rPr>
              <a:t>, připojování nebo přepojování jakýchkoli zařízení</a:t>
            </a:r>
          </a:p>
          <a:p>
            <a:pPr eaLnBrk="1" hangingPunct="1">
              <a:lnSpc>
                <a:spcPct val="105000"/>
              </a:lnSpc>
              <a:buFont typeface="Calibri" pitchFamily="34" charset="0"/>
              <a:buChar char="-"/>
            </a:pPr>
            <a:r>
              <a:rPr lang="cs-CZ" sz="330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3300" b="1" smtClean="0">
                <a:ea typeface="Calibri" pitchFamily="34" charset="0"/>
                <a:cs typeface="Times New Roman" pitchFamily="18" charset="0"/>
              </a:rPr>
              <a:t>zacházet šetrně </a:t>
            </a:r>
            <a:r>
              <a:rPr lang="cs-CZ" sz="3300" smtClean="0">
                <a:ea typeface="Calibri" pitchFamily="34" charset="0"/>
                <a:cs typeface="Times New Roman" pitchFamily="18" charset="0"/>
              </a:rPr>
              <a:t>s veškerou</a:t>
            </a:r>
            <a:br>
              <a:rPr lang="cs-CZ" sz="3300" smtClean="0">
                <a:ea typeface="Calibri" pitchFamily="34" charset="0"/>
                <a:cs typeface="Times New Roman" pitchFamily="18" charset="0"/>
              </a:rPr>
            </a:br>
            <a:r>
              <a:rPr lang="cs-CZ" sz="3300" smtClean="0">
                <a:ea typeface="Calibri" pitchFamily="34" charset="0"/>
                <a:cs typeface="Times New Roman" pitchFamily="18" charset="0"/>
              </a:rPr>
              <a:t> technikou</a:t>
            </a:r>
            <a:br>
              <a:rPr lang="cs-CZ" sz="3300" smtClean="0">
                <a:ea typeface="Calibri" pitchFamily="34" charset="0"/>
                <a:cs typeface="Times New Roman" pitchFamily="18" charset="0"/>
              </a:rPr>
            </a:br>
            <a:endParaRPr lang="cs-CZ" sz="3300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90000"/>
              </a:lnSpc>
            </a:pPr>
            <a:endParaRPr lang="cs-CZ" sz="3000" smtClean="0">
              <a:ea typeface="Calibri" pitchFamily="34" charset="0"/>
              <a:cs typeface="Times New Roman" pitchFamily="18" charset="0"/>
            </a:endParaRPr>
          </a:p>
        </p:txBody>
      </p:sp>
      <p:pic>
        <p:nvPicPr>
          <p:cNvPr id="15363" name="Picture 2" descr="C:\Users\iveta.NB1\AppData\Local\Microsoft\Windows\Temporary Internet Files\Content.IE5\UJQ1F7MR\MP900433062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00788" y="4243388"/>
            <a:ext cx="2159000" cy="2481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922337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ea typeface="Calibri"/>
                <a:cs typeface="Times New Roman"/>
              </a:rPr>
              <a:t>V počítačové učebně je žák povinen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250825" y="1125538"/>
            <a:ext cx="8713788" cy="5399087"/>
          </a:xfrm>
        </p:spPr>
        <p:txBody>
          <a:bodyPr/>
          <a:lstStyle/>
          <a:p>
            <a:pPr eaLnBrk="1" hangingPunct="1">
              <a:lnSpc>
                <a:spcPct val="115000"/>
              </a:lnSpc>
              <a:buFont typeface="Calibri" pitchFamily="34" charset="0"/>
              <a:buChar char="-"/>
            </a:pPr>
            <a:r>
              <a:rPr lang="cs-CZ" sz="3600" b="1" smtClean="0">
                <a:ea typeface="Calibri" pitchFamily="34" charset="0"/>
                <a:cs typeface="Times New Roman" pitchFamily="18" charset="0"/>
              </a:rPr>
              <a:t>dodržovat zákaz instalace</a:t>
            </a:r>
            <a:r>
              <a:rPr lang="cs-CZ" sz="3600" smtClean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360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jakýchkoliv </a:t>
            </a:r>
            <a:r>
              <a:rPr lang="cs-CZ" sz="3600" b="1" smtClean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spustitelných souborů</a:t>
            </a:r>
            <a:endParaRPr lang="cs-CZ" sz="3600" b="1" smtClean="0">
              <a:solidFill>
                <a:srgbClr val="000000"/>
              </a:solidFill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buFont typeface="Calibri" pitchFamily="34" charset="0"/>
              <a:buChar char="-"/>
            </a:pPr>
            <a:r>
              <a:rPr lang="cs-CZ" sz="360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na internetu se chovat odpovědně</a:t>
            </a:r>
            <a:r>
              <a:rPr lang="cs-CZ" sz="3600" b="1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dodržovat zákaz </a:t>
            </a:r>
            <a:r>
              <a:rPr lang="cs-CZ" sz="360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návštěvy</a:t>
            </a:r>
            <a:r>
              <a:rPr lang="cs-CZ" sz="3600" b="1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nevhodných stránek </a:t>
            </a:r>
          </a:p>
          <a:p>
            <a:pPr eaLnBrk="1" hangingPunct="1">
              <a:lnSpc>
                <a:spcPct val="115000"/>
              </a:lnSpc>
              <a:buFont typeface="Calibri" pitchFamily="34" charset="0"/>
              <a:buChar char="-"/>
            </a:pPr>
            <a:r>
              <a:rPr lang="cs-CZ" sz="3600" smtClean="0">
                <a:ea typeface="Calibri" pitchFamily="34" charset="0"/>
                <a:cs typeface="Times New Roman" pitchFamily="18" charset="0"/>
              </a:rPr>
              <a:t>při ukončení práce na PC se</a:t>
            </a:r>
            <a:br>
              <a:rPr lang="cs-CZ" sz="3600" smtClean="0">
                <a:ea typeface="Calibri" pitchFamily="34" charset="0"/>
                <a:cs typeface="Times New Roman" pitchFamily="18" charset="0"/>
              </a:rPr>
            </a:br>
            <a:r>
              <a:rPr lang="cs-CZ" sz="3600" b="1" smtClean="0">
                <a:solidFill>
                  <a:srgbClr val="FF0000"/>
                </a:solidFill>
                <a:ea typeface="Calibri" pitchFamily="34" charset="0"/>
                <a:cs typeface="Times New Roman" pitchFamily="18" charset="0"/>
              </a:rPr>
              <a:t>vždy odhlásit</a:t>
            </a:r>
            <a:endParaRPr lang="cs-CZ" sz="3600" smtClean="0">
              <a:ea typeface="Calibri" pitchFamily="34" charset="0"/>
              <a:cs typeface="Times New Roman" pitchFamily="18" charset="0"/>
            </a:endParaRPr>
          </a:p>
          <a:p>
            <a:pPr eaLnBrk="1" hangingPunct="1">
              <a:lnSpc>
                <a:spcPct val="115000"/>
              </a:lnSpc>
              <a:buFont typeface="Calibri" pitchFamily="34" charset="0"/>
              <a:buChar char="-"/>
            </a:pPr>
            <a:r>
              <a:rPr lang="cs-CZ" sz="4000" smtClean="0">
                <a:ea typeface="Calibri" pitchFamily="34" charset="0"/>
                <a:cs typeface="Times New Roman" pitchFamily="18" charset="0"/>
              </a:rPr>
              <a:t>uklidit si své místo</a:t>
            </a:r>
          </a:p>
        </p:txBody>
      </p:sp>
      <p:pic>
        <p:nvPicPr>
          <p:cNvPr id="16387" name="Picture 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4076700"/>
            <a:ext cx="2519362" cy="257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500"/>
          </a:xfrm>
        </p:spPr>
        <p:txBody>
          <a:bodyPr/>
          <a:lstStyle/>
          <a:p>
            <a:pPr eaLnBrk="1" hangingPunct="1"/>
            <a:r>
              <a:rPr lang="cs-CZ" sz="5400" smtClean="0"/>
              <a:t>Jaká pravidla jste si zapamatovali?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2339975" y="5084763"/>
            <a:ext cx="5699125" cy="1512887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z="4800" smtClean="0"/>
              <a:t>Celkem jich bylo 12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Použité zdroje - režim počítačové učebny ZŠ Baška</a:t>
            </a:r>
            <a:br>
              <a:rPr lang="cs-CZ" sz="2400" smtClean="0"/>
            </a:br>
            <a:r>
              <a:rPr lang="cs-CZ" sz="2400" smtClean="0"/>
              <a:t>                   - kliparty Microsoft Office 2010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99</Words>
  <Application>Microsoft Office PowerPoint</Application>
  <PresentationFormat>Předvádění na obrazovce (4:3)</PresentationFormat>
  <Paragraphs>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V počítačové učebně je žák povinen</vt:lpstr>
      <vt:lpstr>V počítačové učebně je žák povinen</vt:lpstr>
      <vt:lpstr>V počítačové učebně je žák povinen</vt:lpstr>
      <vt:lpstr>Jaká pravidla jste si zapamatovali?</vt:lpstr>
      <vt:lpstr>Použité zdroje - režim počítačové učebny ZŠ Baška                    - kliparty Microsoft Office 2010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10</cp:revision>
  <dcterms:created xsi:type="dcterms:W3CDTF">2012-09-09T19:10:47Z</dcterms:created>
  <dcterms:modified xsi:type="dcterms:W3CDTF">2012-11-26T06:51:44Z</dcterms:modified>
</cp:coreProperties>
</file>