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89" r:id="rId2"/>
    <p:sldId id="290" r:id="rId3"/>
    <p:sldId id="297" r:id="rId4"/>
    <p:sldId id="291" r:id="rId5"/>
    <p:sldId id="292" r:id="rId6"/>
    <p:sldId id="293" r:id="rId7"/>
    <p:sldId id="294" r:id="rId8"/>
    <p:sldId id="295" r:id="rId9"/>
    <p:sldId id="296" r:id="rId10"/>
    <p:sldId id="28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DEF2"/>
    <a:srgbClr val="99FF33"/>
    <a:srgbClr val="FF66FF"/>
    <a:srgbClr val="FF66CC"/>
    <a:srgbClr val="FF33CC"/>
    <a:srgbClr val="D3B857"/>
    <a:srgbClr val="FF6699"/>
    <a:srgbClr val="FFFF00"/>
    <a:srgbClr val="FFFF66"/>
    <a:srgbClr val="10C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>
        <p:scale>
          <a:sx n="91" d="100"/>
          <a:sy n="91" d="100"/>
        </p:scale>
        <p:origin x="-786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6077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VY_32_INOVACE_VIII_2_02: Slovní druhy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</a:t>
            </a:r>
            <a:r>
              <a:rPr lang="cs-CZ" dirty="0" smtClean="0"/>
              <a:t>VIII</a:t>
            </a:r>
            <a:r>
              <a:rPr lang="cs-CZ" b="1" dirty="0" smtClean="0"/>
              <a:t>          Sada číslo: </a:t>
            </a:r>
            <a:r>
              <a:rPr lang="cs-CZ" dirty="0" smtClean="0"/>
              <a:t>2</a:t>
            </a:r>
            <a:r>
              <a:rPr lang="cs-CZ" b="1" dirty="0" smtClean="0"/>
              <a:t>            Pořadové číslo DUM: </a:t>
            </a:r>
            <a:r>
              <a:rPr lang="cs-CZ" dirty="0" smtClean="0"/>
              <a:t>02</a:t>
            </a:r>
            <a:r>
              <a:rPr lang="cs-CZ" b="1" dirty="0" smtClean="0"/>
              <a:t>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opakování přehledu a dělení slovních druhů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 </a:t>
            </a:r>
            <a:r>
              <a:rPr lang="cs-CZ" dirty="0" smtClean="0"/>
              <a:t>žáci poznají jednotlivé slovní druhy a umí je rozdělit na ohebné a neohebné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</a:t>
            </a:r>
            <a:r>
              <a:rPr lang="cs-CZ" dirty="0" smtClean="0"/>
              <a:t> 12 – 13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slovní druhy, ohebné a neohebné slovní druhy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 </a:t>
            </a:r>
            <a:r>
              <a:rPr lang="cs-CZ" dirty="0" smtClean="0"/>
              <a:t>interaktivní tabule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</a:t>
            </a:r>
            <a:r>
              <a:rPr lang="cs-CZ" dirty="0" smtClean="0"/>
              <a:t>30 minut</a:t>
            </a:r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Žáci vyjmenovávají jednotlivé slovní druhy a dělí je na ohebné a neohebné. Potom si společně nebo samostatně vypracují </a:t>
            </a:r>
            <a:r>
              <a:rPr lang="cs-CZ" smtClean="0"/>
              <a:t>opakovací úkoly.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619672" y="2924944"/>
            <a:ext cx="5961632" cy="1200329"/>
          </a:xfrm>
          <a:prstGeom prst="rect">
            <a:avLst/>
          </a:prstGeom>
          <a:solidFill>
            <a:srgbClr val="4CDEF2"/>
          </a:solidFill>
          <a:ln w="571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7200" dirty="0" smtClean="0"/>
              <a:t>SLOVNÍ DRUHY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131657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slovních druhů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/>
              <a:t>p</a:t>
            </a:r>
            <a:r>
              <a:rPr lang="cs-CZ" dirty="0" smtClean="0"/>
              <a:t>odstatná jména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p</a:t>
            </a:r>
            <a:r>
              <a:rPr lang="cs-CZ" dirty="0" smtClean="0"/>
              <a:t>řídavná jména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z</a:t>
            </a:r>
            <a:r>
              <a:rPr lang="cs-CZ" dirty="0" smtClean="0"/>
              <a:t>ájmena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č</a:t>
            </a:r>
            <a:r>
              <a:rPr lang="cs-CZ" dirty="0" smtClean="0"/>
              <a:t>íslovky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s</a:t>
            </a:r>
            <a:r>
              <a:rPr lang="cs-CZ" dirty="0" smtClean="0"/>
              <a:t>lovesa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p</a:t>
            </a:r>
            <a:r>
              <a:rPr lang="cs-CZ" dirty="0" smtClean="0"/>
              <a:t>říslovce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p</a:t>
            </a:r>
            <a:r>
              <a:rPr lang="cs-CZ" dirty="0" smtClean="0"/>
              <a:t>ředložky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s</a:t>
            </a:r>
            <a:r>
              <a:rPr lang="cs-CZ" dirty="0" smtClean="0"/>
              <a:t>pojky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č</a:t>
            </a:r>
            <a:r>
              <a:rPr lang="cs-CZ" dirty="0" smtClean="0"/>
              <a:t>ástice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citoslovce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6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slovních druhů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63354" y="1878740"/>
            <a:ext cx="1423788" cy="52322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OHEBNÉ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80112" y="1884730"/>
            <a:ext cx="1825308" cy="5232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NEOHEBNÉ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07704" y="3140968"/>
            <a:ext cx="26229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400" dirty="0"/>
              <a:t>p</a:t>
            </a:r>
            <a:r>
              <a:rPr lang="cs-CZ" sz="2400" dirty="0" smtClean="0"/>
              <a:t>odstatná jména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/>
              <a:t>p</a:t>
            </a:r>
            <a:r>
              <a:rPr lang="cs-CZ" sz="2400" dirty="0" smtClean="0"/>
              <a:t>řídavná jména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/>
              <a:t>z</a:t>
            </a:r>
            <a:r>
              <a:rPr lang="cs-CZ" sz="2400" dirty="0" smtClean="0"/>
              <a:t>ájmena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/>
              <a:t>č</a:t>
            </a:r>
            <a:r>
              <a:rPr lang="cs-CZ" sz="2400" dirty="0" smtClean="0"/>
              <a:t>íslovky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slovesa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80112" y="3140968"/>
            <a:ext cx="182120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 startAt="6"/>
            </a:pPr>
            <a:r>
              <a:rPr lang="cs-CZ" sz="2400" dirty="0"/>
              <a:t>p</a:t>
            </a:r>
            <a:r>
              <a:rPr lang="cs-CZ" sz="2400" dirty="0" smtClean="0"/>
              <a:t>říslovce</a:t>
            </a:r>
          </a:p>
          <a:p>
            <a:pPr marL="342900" indent="-342900">
              <a:buFont typeface="+mj-lt"/>
              <a:buAutoNum type="arabicParenR" startAt="6"/>
            </a:pPr>
            <a:r>
              <a:rPr lang="cs-CZ" sz="2400" dirty="0"/>
              <a:t>p</a:t>
            </a:r>
            <a:r>
              <a:rPr lang="cs-CZ" sz="2400" dirty="0" smtClean="0"/>
              <a:t>ředložky</a:t>
            </a:r>
          </a:p>
          <a:p>
            <a:pPr marL="342900" indent="-342900">
              <a:buFont typeface="+mj-lt"/>
              <a:buAutoNum type="arabicParenR" startAt="6"/>
            </a:pPr>
            <a:r>
              <a:rPr lang="cs-CZ" sz="2400" dirty="0"/>
              <a:t>s</a:t>
            </a:r>
            <a:r>
              <a:rPr lang="cs-CZ" sz="2400" dirty="0" smtClean="0"/>
              <a:t>pojky</a:t>
            </a:r>
          </a:p>
          <a:p>
            <a:pPr marL="342900" indent="-342900">
              <a:buFont typeface="+mj-lt"/>
              <a:buAutoNum type="arabicParenR" startAt="6"/>
            </a:pPr>
            <a:r>
              <a:rPr lang="cs-CZ" sz="2400" dirty="0"/>
              <a:t>č</a:t>
            </a:r>
            <a:r>
              <a:rPr lang="cs-CZ" sz="2400" dirty="0" smtClean="0"/>
              <a:t>ástice</a:t>
            </a:r>
          </a:p>
          <a:p>
            <a:pPr marL="342900" indent="-342900">
              <a:buFont typeface="+mj-lt"/>
              <a:buAutoNum type="arabicParenR" startAt="6"/>
            </a:pPr>
            <a:r>
              <a:rPr lang="cs-CZ" sz="2400" dirty="0" smtClean="0"/>
              <a:t>citoslovce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082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druhy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111091"/>
            <a:ext cx="1423788" cy="523220"/>
          </a:xfrm>
          <a:prstGeom prst="rect">
            <a:avLst/>
          </a:prstGeom>
          <a:solidFill>
            <a:schemeClr val="bg2">
              <a:lumMod val="50000"/>
            </a:schemeClr>
          </a:solidFill>
          <a:ln w="571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OHEBNÉ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59832" y="2188035"/>
            <a:ext cx="516833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ění své tvary podle pádů, ale význam zůstává stejný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3101208"/>
            <a:ext cx="253274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kloňují se nebo se časují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4509120"/>
            <a:ext cx="2520280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ŽÁK – 2.p.č.j. – bez žáka</a:t>
            </a:r>
          </a:p>
          <a:p>
            <a:r>
              <a:rPr lang="cs-CZ" dirty="0"/>
              <a:t> </a:t>
            </a:r>
            <a:r>
              <a:rPr lang="cs-CZ" dirty="0" smtClean="0"/>
              <a:t>        - 6.p.č.j. – o žákovi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08104" y="4509120"/>
            <a:ext cx="2860078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UČIT SE – 1.os.č.j. – učím se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- 3.os.č.mn. – učí se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850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druhy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7" y="2215910"/>
            <a:ext cx="1806905" cy="5232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NEOHEBNÉ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07904" y="2292854"/>
            <a:ext cx="1722138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/>
              <a:t>n</a:t>
            </a:r>
            <a:r>
              <a:rPr lang="cs-CZ" dirty="0" smtClean="0"/>
              <a:t>emění své tvary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07904" y="3221688"/>
            <a:ext cx="2529860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/>
              <a:t>n</a:t>
            </a:r>
            <a:r>
              <a:rPr lang="cs-CZ" dirty="0" smtClean="0"/>
              <a:t>eskloňují se a nečasují se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15146" y="4904291"/>
            <a:ext cx="1886799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Petr a Pavel</a:t>
            </a:r>
          </a:p>
          <a:p>
            <a:r>
              <a:rPr lang="cs-CZ" dirty="0"/>
              <a:t>o</a:t>
            </a:r>
            <a:r>
              <a:rPr lang="cs-CZ" dirty="0" smtClean="0"/>
              <a:t> Petrovi a Pavlovi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52120" y="4890834"/>
            <a:ext cx="1439818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přel se o mě</a:t>
            </a:r>
          </a:p>
          <a:p>
            <a:r>
              <a:rPr lang="cs-CZ" dirty="0"/>
              <a:t>m</a:t>
            </a:r>
            <a:r>
              <a:rPr lang="cs-CZ" dirty="0" smtClean="0"/>
              <a:t>luvili o mně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552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slovní druhy: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Každý rok se v krásném městě Jičíně koná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pohádkový festival.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Rodiče a jejich děti se společně účastní akcí, 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teré jim připravili obětaví pořadatelé.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41782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 slova: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1252736"/>
          </a:xfrm>
        </p:spPr>
        <p:txBody>
          <a:bodyPr/>
          <a:lstStyle/>
          <a:p>
            <a:r>
              <a:rPr lang="cs-CZ" dirty="0" smtClean="0"/>
              <a:t>Kolo, psali, první, který, dole, ale, nad, veselý, kéž,</a:t>
            </a:r>
          </a:p>
          <a:p>
            <a:pPr marL="0" indent="0">
              <a:buNone/>
            </a:pPr>
            <a:r>
              <a:rPr lang="cs-CZ" dirty="0"/>
              <a:t>b</a:t>
            </a:r>
            <a:r>
              <a:rPr lang="cs-CZ" dirty="0" smtClean="0"/>
              <a:t>ratr, chacha, mě, dvoje, pěkně, kolem, vlevo, levý,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19672" y="3068960"/>
            <a:ext cx="1224137" cy="3693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OHEBNÁ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52120" y="3068960"/>
            <a:ext cx="1266693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NEOHEBNÁ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308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683568" y="220486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BLAŽEK, Josef. </a:t>
            </a:r>
            <a:r>
              <a:rPr lang="cs-CZ" i="1" dirty="0"/>
              <a:t>Stručný přehled české mluvnice</a:t>
            </a:r>
            <a:r>
              <a:rPr lang="cs-CZ" dirty="0"/>
              <a:t>. Pardubice: ZIVA, 1991, ISBN 80-900683-2-4.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986</TotalTime>
  <Words>261</Words>
  <Application>Microsoft Office PowerPoint</Application>
  <PresentationFormat>Předvádění na obrazovce (4:3)</PresentationFormat>
  <Paragraphs>85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Medián</vt:lpstr>
      <vt:lpstr>Prezentace aplikace PowerPoint</vt:lpstr>
      <vt:lpstr>Prezentace aplikace PowerPoint</vt:lpstr>
      <vt:lpstr>Prezentace aplikace PowerPoint</vt:lpstr>
      <vt:lpstr>Přehled slovních druhů</vt:lpstr>
      <vt:lpstr>Rozdělení slovních druhů</vt:lpstr>
      <vt:lpstr>Slovní druhy</vt:lpstr>
      <vt:lpstr>Slovní druhy</vt:lpstr>
      <vt:lpstr>Urči slovní druhy:</vt:lpstr>
      <vt:lpstr>Rozděl slova: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benesm</cp:lastModifiedBy>
  <cp:revision>204</cp:revision>
  <dcterms:created xsi:type="dcterms:W3CDTF">2012-03-26T21:10:22Z</dcterms:created>
  <dcterms:modified xsi:type="dcterms:W3CDTF">2012-11-24T16:18:26Z</dcterms:modified>
</cp:coreProperties>
</file>