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72" r:id="rId1"/>
  </p:sldMasterIdLst>
  <p:notesMasterIdLst>
    <p:notesMasterId r:id="rId11"/>
  </p:notesMasterIdLst>
  <p:sldIdLst>
    <p:sldId id="289" r:id="rId2"/>
    <p:sldId id="290" r:id="rId3"/>
    <p:sldId id="291" r:id="rId4"/>
    <p:sldId id="292" r:id="rId5"/>
    <p:sldId id="293" r:id="rId6"/>
    <p:sldId id="295" r:id="rId7"/>
    <p:sldId id="294" r:id="rId8"/>
    <p:sldId id="296" r:id="rId9"/>
    <p:sldId id="28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99"/>
    <a:srgbClr val="451313"/>
    <a:srgbClr val="99FF33"/>
    <a:srgbClr val="FF66FF"/>
    <a:srgbClr val="FF66CC"/>
    <a:srgbClr val="FF33CC"/>
    <a:srgbClr val="D3B857"/>
    <a:srgbClr val="FFFF00"/>
    <a:srgbClr val="FFFF66"/>
    <a:srgbClr val="4CDEF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10" autoAdjust="0"/>
  </p:normalViewPr>
  <p:slideViewPr>
    <p:cSldViewPr>
      <p:cViewPr>
        <p:scale>
          <a:sx n="91" d="100"/>
          <a:sy n="91" d="100"/>
        </p:scale>
        <p:origin x="-786" y="5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8A3E9-25C1-498A-8E51-4FEF8159FF2C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C6EBE8-6D38-4A62-BB11-0762BD97FC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92741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73" r:id="rId1"/>
    <p:sldLayoutId id="2147483974" r:id="rId2"/>
    <p:sldLayoutId id="2147483975" r:id="rId3"/>
    <p:sldLayoutId id="2147483976" r:id="rId4"/>
    <p:sldLayoutId id="2147483977" r:id="rId5"/>
    <p:sldLayoutId id="2147483978" r:id="rId6"/>
    <p:sldLayoutId id="2147483979" r:id="rId7"/>
    <p:sldLayoutId id="2147483980" r:id="rId8"/>
    <p:sldLayoutId id="2147483981" r:id="rId9"/>
    <p:sldLayoutId id="2147483982" r:id="rId10"/>
    <p:sldLayoutId id="2147483983" r:id="rId11"/>
  </p:sldLayoutIdLst>
  <p:transition spd="slow">
    <p:wipe dir="d"/>
    <p:sndAc>
      <p:stSnd>
        <p:snd r:embed="rId13" name="chimes.wav"/>
      </p:stSnd>
    </p:sndAc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VY_32_INOVACE_VIII_2_03: Druhy podstatných jmen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</a:t>
            </a:r>
            <a:r>
              <a:rPr lang="cs-CZ" dirty="0" smtClean="0"/>
              <a:t> VIII</a:t>
            </a:r>
            <a:r>
              <a:rPr lang="cs-CZ" b="1" dirty="0" smtClean="0"/>
              <a:t>         Sada číslo: </a:t>
            </a:r>
            <a:r>
              <a:rPr lang="cs-CZ" dirty="0" smtClean="0"/>
              <a:t>2</a:t>
            </a:r>
            <a:r>
              <a:rPr lang="cs-CZ" b="1" dirty="0" smtClean="0"/>
              <a:t>         Pořadové číslo DUM: </a:t>
            </a:r>
            <a:r>
              <a:rPr lang="cs-CZ" dirty="0" smtClean="0"/>
              <a:t>03</a:t>
            </a:r>
            <a:r>
              <a:rPr lang="cs-CZ" b="1" dirty="0" smtClean="0"/>
              <a:t>  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Mgr. Martin Beneš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4"/>
            <a:ext cx="7272808" cy="72943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</a:t>
            </a:r>
            <a:r>
              <a:rPr lang="cs-CZ" dirty="0" smtClean="0"/>
              <a:t> opakování učiva o podstatných jménech a jejich dělení na jednotlivé druhy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1600" b="1" dirty="0" smtClean="0"/>
              <a:t>: </a:t>
            </a:r>
            <a:r>
              <a:rPr lang="cs-CZ" dirty="0" smtClean="0"/>
              <a:t>žáci dovedou rozdělit a zařadit podstatná jména podle jednotlivých druhů</a:t>
            </a:r>
            <a:endParaRPr lang="cs-CZ" sz="1600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Druh učebního materiálu:</a:t>
            </a:r>
            <a:r>
              <a:rPr lang="cs-CZ" dirty="0" smtClean="0"/>
              <a:t> prezentace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Typická věková skupina: </a:t>
            </a:r>
            <a:r>
              <a:rPr lang="cs-CZ" dirty="0" smtClean="0"/>
              <a:t>12 – 13 let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Klíčová slova: </a:t>
            </a:r>
            <a:r>
              <a:rPr lang="cs-CZ" dirty="0" smtClean="0"/>
              <a:t>podstatná jména – konkrétní a abstraktní, obecná a vlastní, pomnožná, hromadná a látková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Pomůcky a materiál: </a:t>
            </a:r>
            <a:r>
              <a:rPr lang="cs-CZ" dirty="0" smtClean="0"/>
              <a:t>interaktivní tabule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Potřebný čas pro výuku DUM: </a:t>
            </a:r>
            <a:r>
              <a:rPr lang="cs-CZ" dirty="0" smtClean="0"/>
              <a:t>35 – 40 minut</a:t>
            </a:r>
            <a:endParaRPr lang="cs-CZ" b="1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Metodické zhodnocení a popis práce s digitálním učebním materiálem:</a:t>
            </a:r>
          </a:p>
          <a:p>
            <a:r>
              <a:rPr lang="cs-CZ" dirty="0" smtClean="0"/>
              <a:t>Žáci si zopakují jednotlivé druhy podstatných jmen, hlavní důraz je kladen na upevnění a procvičení učiva o podstatných jménech pomnožných, hromadných a látkových, vypracují závěrečné úkoly.</a:t>
            </a:r>
            <a:r>
              <a:rPr lang="cs-CZ" b="1" dirty="0" smtClean="0"/>
              <a:t>    </a:t>
            </a:r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Podstatná jména a jejich druhy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276872"/>
            <a:ext cx="8229600" cy="3816424"/>
          </a:xfrm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2800" b="1" dirty="0" smtClean="0"/>
              <a:t>Podstatná jména (substantiva)</a:t>
            </a:r>
          </a:p>
          <a:p>
            <a:endParaRPr lang="cs-CZ" sz="2000" dirty="0" smtClean="0"/>
          </a:p>
          <a:p>
            <a:pPr marL="0" indent="0">
              <a:buNone/>
            </a:pPr>
            <a:r>
              <a:rPr lang="cs-CZ" sz="2000" b="1" dirty="0" smtClean="0"/>
              <a:t>= jsou názvy osob, zvířat, věcí, vlastností (pracovitost), dějů (rytí)</a:t>
            </a:r>
          </a:p>
          <a:p>
            <a:pPr marL="0" indent="0">
              <a:buNone/>
            </a:pPr>
            <a:r>
              <a:rPr lang="cs-CZ" sz="2000" b="1" dirty="0" smtClean="0"/>
              <a:t>       a vztahů (láska)</a:t>
            </a:r>
          </a:p>
          <a:p>
            <a:pPr marL="0" indent="0">
              <a:buNone/>
            </a:pPr>
            <a:endParaRPr lang="cs-CZ" sz="2000" b="1" dirty="0"/>
          </a:p>
          <a:p>
            <a:pPr marL="0" indent="0">
              <a:buNone/>
            </a:pPr>
            <a:r>
              <a:rPr lang="cs-CZ" sz="2000" b="1" dirty="0" smtClean="0"/>
              <a:t>= jsou ohebná, můžeme je skloňovat</a:t>
            </a:r>
          </a:p>
          <a:p>
            <a:pPr marL="0" indent="0">
              <a:buNone/>
            </a:pPr>
            <a:endParaRPr lang="cs-CZ" sz="2000" b="1" dirty="0" smtClean="0"/>
          </a:p>
          <a:p>
            <a:pPr marL="0" indent="0">
              <a:buNone/>
            </a:pPr>
            <a:endParaRPr lang="cs-CZ" sz="2000" b="1" dirty="0"/>
          </a:p>
          <a:p>
            <a:pPr marL="0" indent="0">
              <a:buNone/>
            </a:pPr>
            <a:r>
              <a:rPr lang="cs-CZ" sz="2000" b="1" dirty="0" smtClean="0"/>
              <a:t>= určujeme u nich jmenné kategorie:</a:t>
            </a:r>
            <a:r>
              <a:rPr lang="cs-CZ" sz="2000" b="1" dirty="0"/>
              <a:t> </a:t>
            </a:r>
            <a:r>
              <a:rPr lang="cs-CZ" sz="2000" b="1" dirty="0" smtClean="0"/>
              <a:t>pád, číslo, rod a vzor</a:t>
            </a:r>
          </a:p>
        </p:txBody>
      </p:sp>
    </p:spTree>
    <p:extLst>
      <p:ext uri="{BB962C8B-B14F-4D97-AF65-F5344CB8AC3E}">
        <p14:creationId xmlns:p14="http://schemas.microsoft.com/office/powerpoint/2010/main" val="196592775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podstatných jmen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516041" y="3220545"/>
            <a:ext cx="1440160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abstraktní</a:t>
            </a: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539552" y="2182658"/>
            <a:ext cx="1440160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konkrétní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267744" y="2088093"/>
            <a:ext cx="6789872" cy="646331"/>
          </a:xfrm>
          <a:prstGeom prst="rect">
            <a:avLst/>
          </a:prstGeom>
          <a:noFill/>
          <a:ln>
            <a:solidFill>
              <a:schemeClr val="accent3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= názvy  osob, zvířat, věcí (označují to, co můžeme vnímat smysly –</a:t>
            </a:r>
          </a:p>
          <a:p>
            <a:r>
              <a:rPr lang="cs-CZ" dirty="0"/>
              <a:t>s</a:t>
            </a:r>
            <a:r>
              <a:rPr lang="cs-CZ" dirty="0" smtClean="0"/>
              <a:t>tůl, pes, vzduch, kolo, tužka, mobil)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267744" y="3125980"/>
            <a:ext cx="6463949" cy="646331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= názvy  vlastností, dějů a vztahů (označují to, co je nehmotné –</a:t>
            </a:r>
          </a:p>
          <a:p>
            <a:r>
              <a:rPr lang="cs-CZ" dirty="0"/>
              <a:t>s</a:t>
            </a:r>
            <a:r>
              <a:rPr lang="cs-CZ" dirty="0" smtClean="0"/>
              <a:t>tarost, běh, nenávist, život, přátelství)</a:t>
            </a:r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539552" y="4293096"/>
            <a:ext cx="1440160" cy="50405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obecná</a:t>
            </a:r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539552" y="5348064"/>
            <a:ext cx="1440160" cy="529208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vlastní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267744" y="4221958"/>
            <a:ext cx="6010941" cy="646331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= označují podstatná jména jen obecně</a:t>
            </a:r>
          </a:p>
          <a:p>
            <a:r>
              <a:rPr lang="cs-CZ" dirty="0" smtClean="0"/>
              <a:t>= píší se s malým počátečním písmenem (město, hora, pes)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263689" y="5289502"/>
            <a:ext cx="6395405" cy="646331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= jména osobní, národní, místní, jména zvířat, věcí, výrobků</a:t>
            </a:r>
          </a:p>
          <a:p>
            <a:r>
              <a:rPr lang="cs-CZ" dirty="0" smtClean="0"/>
              <a:t>= píší se s velkým počátečním písmenem (město Jičín, pes Rek)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76321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podstatných jmen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467544" y="2348880"/>
            <a:ext cx="1634480" cy="576064"/>
          </a:xfrm>
          <a:prstGeom prst="roundRect">
            <a:avLst/>
          </a:prstGeom>
          <a:solidFill>
            <a:srgbClr val="00B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pomnožná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458993" y="3645024"/>
            <a:ext cx="1634480" cy="577446"/>
          </a:xfrm>
          <a:prstGeom prst="roundRect">
            <a:avLst/>
          </a:prstGeom>
          <a:solidFill>
            <a:srgbClr val="00B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hromadná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467544" y="5002650"/>
            <a:ext cx="1634480" cy="601216"/>
          </a:xfrm>
          <a:prstGeom prst="roundRect">
            <a:avLst/>
          </a:prstGeom>
          <a:solidFill>
            <a:srgbClr val="00B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látková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339752" y="2313746"/>
            <a:ext cx="6272936" cy="646331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= mají pouze tvary množného čísla, ale označují jen jednu věc</a:t>
            </a:r>
          </a:p>
          <a:p>
            <a:r>
              <a:rPr lang="cs-CZ" dirty="0" smtClean="0"/>
              <a:t>   (dveře, kalhoty, Popovice, housle – dvoje kalhoty)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339752" y="3195083"/>
            <a:ext cx="6272936" cy="1477328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= mají tvary jednotného čísla, označují více věcí téhož druhu</a:t>
            </a:r>
          </a:p>
          <a:p>
            <a:r>
              <a:rPr lang="cs-CZ" dirty="0" smtClean="0"/>
              <a:t>= tvořena koncovkami </a:t>
            </a:r>
            <a:r>
              <a:rPr lang="cs-CZ" b="1" dirty="0" smtClean="0"/>
              <a:t>–í:</a:t>
            </a:r>
            <a:r>
              <a:rPr lang="cs-CZ" dirty="0" smtClean="0"/>
              <a:t> křoví, kamení, dříví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                                 -</a:t>
            </a:r>
            <a:r>
              <a:rPr lang="cs-CZ" b="1" dirty="0" err="1" smtClean="0"/>
              <a:t>stvo</a:t>
            </a:r>
            <a:r>
              <a:rPr lang="cs-CZ" b="1" dirty="0" smtClean="0"/>
              <a:t>/-</a:t>
            </a:r>
            <a:r>
              <a:rPr lang="cs-CZ" b="1" dirty="0" err="1" smtClean="0"/>
              <a:t>ctvo</a:t>
            </a:r>
            <a:r>
              <a:rPr lang="cs-CZ" b="1" dirty="0" smtClean="0"/>
              <a:t>: </a:t>
            </a:r>
            <a:r>
              <a:rPr lang="cs-CZ" dirty="0" smtClean="0"/>
              <a:t>rostlinstvo, ptactvo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                                 -</a:t>
            </a:r>
            <a:r>
              <a:rPr lang="cs-CZ" b="1" dirty="0" err="1" smtClean="0"/>
              <a:t>oví</a:t>
            </a:r>
            <a:r>
              <a:rPr lang="cs-CZ" b="1" dirty="0" smtClean="0"/>
              <a:t>: </a:t>
            </a:r>
            <a:r>
              <a:rPr lang="cs-CZ" dirty="0" smtClean="0"/>
              <a:t>křoví, stromoví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                                 -</a:t>
            </a:r>
            <a:r>
              <a:rPr lang="cs-CZ" b="1" dirty="0" err="1" smtClean="0"/>
              <a:t>ina</a:t>
            </a:r>
            <a:r>
              <a:rPr lang="cs-CZ" dirty="0" smtClean="0"/>
              <a:t>: dubina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339752" y="4980092"/>
            <a:ext cx="6381425" cy="646331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= mají zpravidla tvary jednotného čísla, označují látku bez zře-</a:t>
            </a:r>
          </a:p>
          <a:p>
            <a:r>
              <a:rPr lang="cs-CZ" dirty="0" smtClean="0"/>
              <a:t>   tele na množství (voda, mouka, tabák, sníh)</a:t>
            </a:r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467543" y="5949280"/>
            <a:ext cx="8253633" cy="648072"/>
          </a:xfrm>
          <a:prstGeom prst="roundRect">
            <a:avLst/>
          </a:prstGeom>
          <a:solidFill>
            <a:srgbClr val="45131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Ostatní podstatná jména mají tvary čísla jednotného a množného (ponožka - ponožky, bota – boty, dům –domy, ledvina – ledviny)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591191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 na procvičení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1) Vytvoř podstatná jména vyjadřující činnost:</a:t>
            </a:r>
          </a:p>
          <a:p>
            <a:r>
              <a:rPr lang="cs-CZ" dirty="0"/>
              <a:t>r</a:t>
            </a:r>
            <a:r>
              <a:rPr lang="cs-CZ" dirty="0" smtClean="0"/>
              <a:t>ýt</a:t>
            </a:r>
          </a:p>
          <a:p>
            <a:r>
              <a:rPr lang="cs-CZ" dirty="0"/>
              <a:t>m</a:t>
            </a:r>
            <a:r>
              <a:rPr lang="cs-CZ" dirty="0" smtClean="0"/>
              <a:t>ýt</a:t>
            </a:r>
          </a:p>
          <a:p>
            <a:r>
              <a:rPr lang="cs-CZ" dirty="0"/>
              <a:t>v</a:t>
            </a:r>
            <a:r>
              <a:rPr lang="cs-CZ" dirty="0" smtClean="0"/>
              <a:t>yšívat</a:t>
            </a:r>
          </a:p>
          <a:p>
            <a:r>
              <a:rPr lang="cs-CZ" dirty="0"/>
              <a:t>p</a:t>
            </a:r>
            <a:r>
              <a:rPr lang="cs-CZ" dirty="0" smtClean="0"/>
              <a:t>sát</a:t>
            </a:r>
          </a:p>
          <a:p>
            <a:r>
              <a:rPr lang="cs-CZ" dirty="0"/>
              <a:t>p</a:t>
            </a:r>
            <a:r>
              <a:rPr lang="cs-CZ" dirty="0" smtClean="0"/>
              <a:t>rát</a:t>
            </a:r>
          </a:p>
          <a:p>
            <a:r>
              <a:rPr lang="cs-CZ" dirty="0"/>
              <a:t>l</a:t>
            </a:r>
            <a:r>
              <a:rPr lang="cs-CZ" dirty="0" smtClean="0"/>
              <a:t>ézt</a:t>
            </a:r>
          </a:p>
          <a:p>
            <a:r>
              <a:rPr lang="cs-CZ" dirty="0"/>
              <a:t>u</a:t>
            </a:r>
            <a:r>
              <a:rPr lang="cs-CZ" dirty="0" smtClean="0"/>
              <a:t>krýt</a:t>
            </a:r>
          </a:p>
          <a:p>
            <a:r>
              <a:rPr lang="cs-CZ" dirty="0" smtClean="0"/>
              <a:t>kopat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75800832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12784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2) Oprav velká písmena u vlastních jmen:</a:t>
            </a:r>
          </a:p>
          <a:p>
            <a:r>
              <a:rPr lang="cs-CZ" dirty="0" err="1"/>
              <a:t>j</a:t>
            </a:r>
            <a:r>
              <a:rPr lang="cs-CZ" dirty="0" err="1" smtClean="0"/>
              <a:t>ičín</a:t>
            </a:r>
            <a:endParaRPr lang="cs-CZ" dirty="0" smtClean="0"/>
          </a:p>
          <a:p>
            <a:r>
              <a:rPr lang="cs-CZ" dirty="0"/>
              <a:t>p</a:t>
            </a:r>
            <a:r>
              <a:rPr lang="cs-CZ" dirty="0" smtClean="0"/>
              <a:t>es</a:t>
            </a:r>
          </a:p>
          <a:p>
            <a:r>
              <a:rPr lang="cs-CZ" dirty="0" err="1"/>
              <a:t>p</a:t>
            </a:r>
            <a:r>
              <a:rPr lang="cs-CZ" dirty="0" err="1" smtClean="0"/>
              <a:t>raha</a:t>
            </a:r>
            <a:endParaRPr lang="cs-CZ" dirty="0" smtClean="0"/>
          </a:p>
          <a:p>
            <a:r>
              <a:rPr lang="cs-CZ" dirty="0" err="1"/>
              <a:t>p</a:t>
            </a:r>
            <a:r>
              <a:rPr lang="cs-CZ" dirty="0" err="1" smtClean="0"/>
              <a:t>etr</a:t>
            </a:r>
            <a:endParaRPr lang="cs-CZ" dirty="0" smtClean="0"/>
          </a:p>
          <a:p>
            <a:r>
              <a:rPr lang="cs-CZ" dirty="0"/>
              <a:t>b</a:t>
            </a:r>
            <a:r>
              <a:rPr lang="cs-CZ" dirty="0" smtClean="0"/>
              <a:t>áseň</a:t>
            </a:r>
          </a:p>
          <a:p>
            <a:r>
              <a:rPr lang="cs-CZ" dirty="0" err="1"/>
              <a:t>s</a:t>
            </a:r>
            <a:r>
              <a:rPr lang="cs-CZ" dirty="0" err="1" smtClean="0"/>
              <a:t>lovensko</a:t>
            </a:r>
            <a:endParaRPr lang="cs-CZ" dirty="0" smtClean="0"/>
          </a:p>
          <a:p>
            <a:r>
              <a:rPr lang="cs-CZ" dirty="0"/>
              <a:t>a</a:t>
            </a:r>
            <a:r>
              <a:rPr lang="cs-CZ" dirty="0" smtClean="0"/>
              <a:t>ngličtina</a:t>
            </a:r>
          </a:p>
          <a:p>
            <a:r>
              <a:rPr lang="cs-CZ" dirty="0" err="1"/>
              <a:t>c</a:t>
            </a:r>
            <a:r>
              <a:rPr lang="cs-CZ" dirty="0" err="1" smtClean="0"/>
              <a:t>idlina</a:t>
            </a:r>
            <a:endParaRPr lang="cs-CZ" dirty="0" smtClean="0"/>
          </a:p>
          <a:p>
            <a:r>
              <a:rPr lang="cs-CZ" dirty="0"/>
              <a:t>p</a:t>
            </a:r>
            <a:r>
              <a:rPr lang="cs-CZ" dirty="0" smtClean="0"/>
              <a:t>očítač</a:t>
            </a:r>
          </a:p>
          <a:p>
            <a:r>
              <a:rPr lang="cs-CZ" dirty="0" err="1" smtClean="0"/>
              <a:t>amerika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330785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194421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3) Rozděl podstatná jména:</a:t>
            </a:r>
          </a:p>
          <a:p>
            <a:r>
              <a:rPr lang="cs-CZ" dirty="0" smtClean="0"/>
              <a:t>Kamení, listí, listy, </a:t>
            </a:r>
            <a:r>
              <a:rPr lang="cs-CZ" dirty="0" err="1" smtClean="0"/>
              <a:t>Robousy</a:t>
            </a:r>
            <a:r>
              <a:rPr lang="cs-CZ" dirty="0" smtClean="0"/>
              <a:t>, Vánoce, krev, uhlí, žactvo,</a:t>
            </a:r>
          </a:p>
          <a:p>
            <a:pPr marL="0" indent="0">
              <a:buNone/>
            </a:pPr>
            <a:r>
              <a:rPr lang="cs-CZ" dirty="0"/>
              <a:t>k</a:t>
            </a:r>
            <a:r>
              <a:rPr lang="cs-CZ" dirty="0" smtClean="0"/>
              <a:t>ameny, narozeniny, boty, sáňky, mužstvo, zprávy, rty,</a:t>
            </a:r>
          </a:p>
          <a:p>
            <a:pPr marL="0" indent="0">
              <a:buNone/>
            </a:pPr>
            <a:r>
              <a:rPr lang="cs-CZ" dirty="0" smtClean="0"/>
              <a:t>stromořadí, dveře, kamna, nůžky, vojsko, nádobí, žáci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95936" y="3068960"/>
            <a:ext cx="1215204" cy="36933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  <a:prstDash val="solid"/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hromadná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3068960"/>
            <a:ext cx="1252074" cy="369332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  <a:prstDash val="solid"/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pomnožná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66672" y="3068960"/>
            <a:ext cx="902298" cy="369332"/>
          </a:xfrm>
          <a:prstGeom prst="rect">
            <a:avLst/>
          </a:prstGeom>
          <a:solidFill>
            <a:srgbClr val="FF6699"/>
          </a:solidFill>
          <a:ln>
            <a:solidFill>
              <a:schemeClr val="tx1"/>
            </a:solidFill>
            <a:prstDash val="solid"/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látková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970311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http: //office.</a:t>
            </a:r>
            <a:r>
              <a:rPr lang="cs-CZ" sz="2800" dirty="0" err="1" smtClean="0"/>
              <a:t>microsoft.com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539552" y="2420888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BLAŽEK, Josef. </a:t>
            </a:r>
            <a:r>
              <a:rPr lang="cs-CZ" i="1" dirty="0"/>
              <a:t>Stručný přehled české mluvnice</a:t>
            </a:r>
            <a:r>
              <a:rPr lang="cs-CZ" dirty="0"/>
              <a:t>. Pardubice: ZIVA, 1991, ISBN 80-900683-2-4. </a:t>
            </a: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1058</TotalTime>
  <Words>467</Words>
  <Application>Microsoft Office PowerPoint</Application>
  <PresentationFormat>Předvádění na obrazovce (4:3)</PresentationFormat>
  <Paragraphs>95</Paragraphs>
  <Slides>9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Prezentace aplikace PowerPoint</vt:lpstr>
      <vt:lpstr>Prezentace aplikace PowerPoint</vt:lpstr>
      <vt:lpstr>Podstatná jména a jejich druhy</vt:lpstr>
      <vt:lpstr>Druhy podstatných jmen</vt:lpstr>
      <vt:lpstr>Druhy podstatných jmen</vt:lpstr>
      <vt:lpstr>Úkoly na procvičení</vt:lpstr>
      <vt:lpstr>Prezentace aplikace PowerPoint</vt:lpstr>
      <vt:lpstr>Prezentace aplikace PowerPoint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Jarní květiny</dc:title>
  <dc:creator>Eva</dc:creator>
  <cp:lastModifiedBy>benesm</cp:lastModifiedBy>
  <cp:revision>211</cp:revision>
  <dcterms:created xsi:type="dcterms:W3CDTF">2012-03-26T21:10:22Z</dcterms:created>
  <dcterms:modified xsi:type="dcterms:W3CDTF">2012-11-24T15:59:25Z</dcterms:modified>
</cp:coreProperties>
</file>