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8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FF"/>
    <a:srgbClr val="99FF33"/>
    <a:srgbClr val="FF66CC"/>
    <a:srgbClr val="FF33CC"/>
    <a:srgbClr val="D3B857"/>
    <a:srgbClr val="FF6699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1516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VY_32_INOVACE_VIII_2_04:Skloňování podstatných jmen označujících části těla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VIII</a:t>
            </a:r>
            <a:r>
              <a:rPr lang="cs-CZ" b="1" dirty="0" smtClean="0"/>
              <a:t>       Sada číslo: </a:t>
            </a:r>
            <a:r>
              <a:rPr lang="cs-CZ" dirty="0" smtClean="0"/>
              <a:t>2</a:t>
            </a:r>
            <a:r>
              <a:rPr lang="cs-CZ" b="1" dirty="0" smtClean="0"/>
              <a:t>      Pořadové číslo DUM: </a:t>
            </a:r>
            <a:r>
              <a:rPr lang="cs-CZ" dirty="0" smtClean="0"/>
              <a:t>04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</a:t>
            </a:r>
            <a:r>
              <a:rPr lang="cs-CZ" dirty="0" smtClean="0"/>
              <a:t> seznámení se základními pravidly pro skloňování podstatných jmen označujících části těla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žáci dokážou použít probrané učivo v běžné jazykové komunikaci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</a:t>
            </a:r>
            <a:r>
              <a:rPr lang="cs-CZ" dirty="0" smtClean="0"/>
              <a:t> 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</a:t>
            </a:r>
            <a:r>
              <a:rPr lang="cs-CZ" dirty="0" smtClean="0"/>
              <a:t> 12 – 13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podstatná jména označující části těla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</a:t>
            </a:r>
            <a:r>
              <a:rPr lang="cs-CZ" dirty="0" smtClean="0"/>
              <a:t> 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40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Žáci se nejprve seznámí se základními pravidly, zkusí si slova označující části těla sami vyskloňovat a potom společně vypracují </a:t>
            </a:r>
            <a:r>
              <a:rPr lang="cs-CZ" smtClean="0"/>
              <a:t>závěrečná cvičení.</a:t>
            </a:r>
            <a:r>
              <a:rPr lang="cs-CZ" b="1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Skloňování podstatných jmen označujících části těla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435280" cy="4968552"/>
          </a:xfrm>
        </p:spPr>
        <p:txBody>
          <a:bodyPr>
            <a:normAutofit/>
          </a:bodyPr>
          <a:lstStyle/>
          <a:p>
            <a:r>
              <a:rPr lang="cs-CZ" dirty="0" smtClean="0"/>
              <a:t>Podstatná jména se skloňují podle vzorů</a:t>
            </a:r>
          </a:p>
          <a:p>
            <a:r>
              <a:rPr lang="cs-CZ" dirty="0" smtClean="0"/>
              <a:t>Pozor na odchylky některých tvarů od tvarů vzorů:</a:t>
            </a:r>
          </a:p>
          <a:p>
            <a:endParaRPr lang="cs-CZ" dirty="0" smtClean="0"/>
          </a:p>
          <a:p>
            <a:pPr marL="114300" indent="0">
              <a:buNone/>
            </a:pPr>
            <a:r>
              <a:rPr lang="cs-CZ" b="1" dirty="0"/>
              <a:t>o</a:t>
            </a:r>
            <a:r>
              <a:rPr lang="cs-CZ" b="1" dirty="0" smtClean="0"/>
              <a:t>ko</a:t>
            </a:r>
            <a:r>
              <a:rPr lang="cs-CZ" dirty="0" smtClean="0"/>
              <a:t> (město)  krásné </a:t>
            </a:r>
            <a:r>
              <a:rPr lang="cs-CZ" b="1" dirty="0" smtClean="0"/>
              <a:t>oči</a:t>
            </a:r>
            <a:r>
              <a:rPr lang="cs-CZ" dirty="0" smtClean="0"/>
              <a:t>  ALE  velká </a:t>
            </a:r>
            <a:r>
              <a:rPr lang="cs-CZ" b="1" dirty="0" smtClean="0"/>
              <a:t>oka</a:t>
            </a:r>
            <a:r>
              <a:rPr lang="cs-CZ" dirty="0" smtClean="0"/>
              <a:t> sítě</a:t>
            </a:r>
          </a:p>
          <a:p>
            <a:endParaRPr lang="cs-CZ" dirty="0" smtClean="0"/>
          </a:p>
          <a:p>
            <a:pPr marL="114300" indent="0">
              <a:buNone/>
            </a:pPr>
            <a:r>
              <a:rPr lang="cs-CZ" b="1" dirty="0"/>
              <a:t>u</a:t>
            </a:r>
            <a:r>
              <a:rPr lang="cs-CZ" b="1" dirty="0" smtClean="0"/>
              <a:t>cho</a:t>
            </a:r>
            <a:r>
              <a:rPr lang="cs-CZ" dirty="0" smtClean="0"/>
              <a:t> (město) sloní </a:t>
            </a:r>
            <a:r>
              <a:rPr lang="cs-CZ" b="1" dirty="0" smtClean="0"/>
              <a:t>uši</a:t>
            </a:r>
            <a:r>
              <a:rPr lang="cs-CZ" dirty="0" smtClean="0"/>
              <a:t>  ALE  hliněná </a:t>
            </a:r>
            <a:r>
              <a:rPr lang="cs-CZ" b="1" dirty="0" smtClean="0"/>
              <a:t>ucha</a:t>
            </a:r>
            <a:r>
              <a:rPr lang="cs-CZ" dirty="0" smtClean="0"/>
              <a:t> hrnce</a:t>
            </a:r>
          </a:p>
          <a:p>
            <a:endParaRPr lang="cs-CZ" dirty="0" smtClean="0"/>
          </a:p>
          <a:p>
            <a:pPr marL="114300" indent="0">
              <a:buNone/>
            </a:pPr>
            <a:r>
              <a:rPr lang="cs-CZ" b="1" dirty="0"/>
              <a:t>r</a:t>
            </a:r>
            <a:r>
              <a:rPr lang="cs-CZ" b="1" dirty="0" smtClean="0"/>
              <a:t>uka</a:t>
            </a:r>
            <a:r>
              <a:rPr lang="cs-CZ" dirty="0" smtClean="0"/>
              <a:t> (žena) čisté </a:t>
            </a:r>
            <a:r>
              <a:rPr lang="cs-CZ" b="1" dirty="0" smtClean="0"/>
              <a:t>ruce</a:t>
            </a:r>
          </a:p>
          <a:p>
            <a:endParaRPr lang="cs-CZ" dirty="0" smtClean="0"/>
          </a:p>
          <a:p>
            <a:pPr marL="114300" indent="0">
              <a:buNone/>
            </a:pPr>
            <a:r>
              <a:rPr lang="cs-CZ" b="1" dirty="0"/>
              <a:t>n</a:t>
            </a:r>
            <a:r>
              <a:rPr lang="cs-CZ" b="1" dirty="0" smtClean="0"/>
              <a:t>oha</a:t>
            </a:r>
            <a:r>
              <a:rPr lang="cs-CZ" dirty="0" smtClean="0"/>
              <a:t> (žena) kope </a:t>
            </a:r>
            <a:r>
              <a:rPr lang="cs-CZ" b="1" dirty="0" smtClean="0"/>
              <a:t>nohama</a:t>
            </a:r>
            <a:r>
              <a:rPr lang="cs-CZ" dirty="0" smtClean="0"/>
              <a:t>  ALE stůl se třemi </a:t>
            </a:r>
            <a:r>
              <a:rPr lang="cs-CZ" b="1" dirty="0" smtClean="0"/>
              <a:t>nohami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1400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Některá podstatná jména označující části těla(lidského nebo zvířecího) mají v množném čísle některé zvláštní tvary: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59330" y="2132856"/>
            <a:ext cx="1008112" cy="461665"/>
          </a:xfrm>
          <a:prstGeom prst="rect">
            <a:avLst/>
          </a:prstGeom>
          <a:solidFill>
            <a:srgbClr val="FF66FF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OČI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17105" y="2099046"/>
            <a:ext cx="756084" cy="461665"/>
          </a:xfrm>
          <a:prstGeom prst="rect">
            <a:avLst/>
          </a:prstGeom>
          <a:solidFill>
            <a:srgbClr val="FF66FF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UŠI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81288" y="2996951"/>
            <a:ext cx="2126616" cy="267765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oči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očí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očím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oči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oči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o očích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očima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70022" y="2996950"/>
            <a:ext cx="2250250" cy="267765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uši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uší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uším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uši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uši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o uších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ušima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5986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Některá podstatná jména označující části těla(lidského nebo zvířecího) mají v množném čísle některé zvláštní tvary: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23387" y="2244976"/>
            <a:ext cx="960519" cy="46166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RUCE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90386" y="2244975"/>
            <a:ext cx="1072730" cy="46166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NOHY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28416" y="2244976"/>
            <a:ext cx="1383712" cy="46166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KOLENA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3547" y="3068960"/>
            <a:ext cx="1800200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ruce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rukou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rukám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ruce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ruce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o rukou           i rukách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rukama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000482" y="3110249"/>
            <a:ext cx="2252539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nohy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nohou i noh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nohám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nohy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nohy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o nohou i    nohách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nohama</a:t>
            </a:r>
            <a:r>
              <a:rPr lang="cs-CZ" sz="2000" dirty="0" smtClean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24128" y="3131676"/>
            <a:ext cx="2592288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kolena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kolenou i kolen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kolenům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kolena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kolena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o kolenou i kolenech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koleny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9431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Některá podstatná jména označující části těla(lidského nebo zvířecího) mají v množném čísle některé zvláštní tvary: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691680" y="2492896"/>
            <a:ext cx="1483098" cy="46166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RAMENA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80112" y="2492896"/>
            <a:ext cx="923651" cy="46166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PRSA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90407" y="3300637"/>
            <a:ext cx="2905530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ramena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</a:t>
            </a:r>
            <a:r>
              <a:rPr lang="cs-CZ" sz="2000" b="1" dirty="0"/>
              <a:t> r</a:t>
            </a:r>
            <a:r>
              <a:rPr lang="cs-CZ" sz="2000" b="1" dirty="0" smtClean="0"/>
              <a:t>amenou i ramen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ramenům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ramena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ramena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o ramenou i ramenech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b="1" dirty="0" smtClean="0"/>
              <a:t>p.  rameny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3300637"/>
            <a:ext cx="2088232" cy="267765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prsa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prsou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prsům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prsa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 prsa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o prsou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p. prsy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9762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3" y="831032"/>
            <a:ext cx="3090911" cy="369332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Další odchylky a pravidla: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556792"/>
            <a:ext cx="7986482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cs-CZ" dirty="0" smtClean="0"/>
              <a:t>Zakončení  </a:t>
            </a:r>
            <a:r>
              <a:rPr lang="cs-CZ" b="1" dirty="0" smtClean="0"/>
              <a:t>-</a:t>
            </a:r>
            <a:r>
              <a:rPr lang="cs-CZ" b="1" dirty="0" err="1" smtClean="0"/>
              <a:t>ma</a:t>
            </a:r>
            <a:r>
              <a:rPr lang="cs-CZ" b="1" dirty="0" smtClean="0"/>
              <a:t> </a:t>
            </a:r>
            <a:r>
              <a:rPr lang="cs-CZ" dirty="0" smtClean="0"/>
              <a:t>v 7.p.č.mn. mají také </a:t>
            </a:r>
            <a:r>
              <a:rPr lang="cs-CZ" b="1" dirty="0" smtClean="0"/>
              <a:t>zdrobněliny</a:t>
            </a:r>
            <a:r>
              <a:rPr lang="cs-CZ" dirty="0" smtClean="0"/>
              <a:t> těchto slov, </a:t>
            </a:r>
          </a:p>
          <a:p>
            <a:r>
              <a:rPr lang="cs-CZ" dirty="0"/>
              <a:t>p</a:t>
            </a:r>
            <a:r>
              <a:rPr lang="cs-CZ" dirty="0" smtClean="0"/>
              <a:t>okud označují části těla: s očkama, očičkama, ručkama, ručičkama,</a:t>
            </a:r>
          </a:p>
          <a:p>
            <a:r>
              <a:rPr lang="cs-CZ" dirty="0"/>
              <a:t>n</a:t>
            </a:r>
            <a:r>
              <a:rPr lang="cs-CZ" dirty="0" smtClean="0"/>
              <a:t>ožkama, nožičkama atd.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858346"/>
            <a:ext cx="7986482" cy="175432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2) Koncovce podstatného jména  </a:t>
            </a:r>
            <a:r>
              <a:rPr lang="cs-CZ" b="1" dirty="0" smtClean="0"/>
              <a:t>–</a:t>
            </a:r>
            <a:r>
              <a:rPr lang="cs-CZ" b="1" dirty="0" err="1" smtClean="0"/>
              <a:t>ma</a:t>
            </a:r>
            <a:r>
              <a:rPr lang="cs-CZ" b="1" dirty="0" smtClean="0"/>
              <a:t> </a:t>
            </a:r>
            <a:r>
              <a:rPr lang="cs-CZ" dirty="0" smtClean="0"/>
              <a:t>v 7.p.č.mn. se přizpůsobují</a:t>
            </a:r>
          </a:p>
          <a:p>
            <a:r>
              <a:rPr lang="cs-CZ" b="1" dirty="0"/>
              <a:t>i</a:t>
            </a:r>
            <a:r>
              <a:rPr lang="cs-CZ" b="1" dirty="0" smtClean="0"/>
              <a:t> koncovky přídavných jmen a některých zájmen a číslovek :</a:t>
            </a:r>
          </a:p>
          <a:p>
            <a:r>
              <a:rPr lang="cs-CZ" dirty="0"/>
              <a:t>m</a:t>
            </a:r>
            <a:r>
              <a:rPr lang="cs-CZ" dirty="0" smtClean="0"/>
              <a:t>odré oči  -  s modrýma očima</a:t>
            </a:r>
          </a:p>
          <a:p>
            <a:r>
              <a:rPr lang="cs-CZ" dirty="0"/>
              <a:t>d</a:t>
            </a:r>
            <a:r>
              <a:rPr lang="cs-CZ" dirty="0" smtClean="0"/>
              <a:t>louhé nohy  -  s dlouhýma nohama</a:t>
            </a:r>
          </a:p>
          <a:p>
            <a:r>
              <a:rPr lang="cs-CZ" dirty="0"/>
              <a:t>s</a:t>
            </a:r>
            <a:r>
              <a:rPr lang="cs-CZ" dirty="0" smtClean="0"/>
              <a:t>voje ruce  -  se svýma rukama</a:t>
            </a:r>
          </a:p>
          <a:p>
            <a:r>
              <a:rPr lang="cs-CZ" dirty="0"/>
              <a:t>č</a:t>
            </a:r>
            <a:r>
              <a:rPr lang="cs-CZ" dirty="0" smtClean="0"/>
              <a:t>tyři oči  -  mezi čtyřma očima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5057474"/>
            <a:ext cx="7986482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3) Pokud tato podstatná jména </a:t>
            </a:r>
            <a:r>
              <a:rPr lang="cs-CZ" b="1" dirty="0" smtClean="0"/>
              <a:t>neoznačují</a:t>
            </a:r>
            <a:r>
              <a:rPr lang="cs-CZ" dirty="0" smtClean="0"/>
              <a:t> části lidského nebo zvíře-</a:t>
            </a:r>
          </a:p>
          <a:p>
            <a:r>
              <a:rPr lang="cs-CZ" dirty="0" err="1"/>
              <a:t>c</a:t>
            </a:r>
            <a:r>
              <a:rPr lang="cs-CZ" dirty="0" err="1" smtClean="0"/>
              <a:t>ího</a:t>
            </a:r>
            <a:r>
              <a:rPr lang="cs-CZ" dirty="0" smtClean="0"/>
              <a:t> těla, skloňují se v množném čísle </a:t>
            </a:r>
            <a:r>
              <a:rPr lang="cs-CZ" b="1" dirty="0" smtClean="0"/>
              <a:t>podle příslušných vzorů:</a:t>
            </a:r>
          </a:p>
          <a:p>
            <a:r>
              <a:rPr lang="cs-CZ" dirty="0"/>
              <a:t>ž</a:t>
            </a:r>
            <a:r>
              <a:rPr lang="cs-CZ" dirty="0" smtClean="0"/>
              <a:t>idle se zlomenými nohami, hodiny s polámanými ručičkami, hrnec </a:t>
            </a:r>
          </a:p>
          <a:p>
            <a:r>
              <a:rPr lang="cs-CZ" dirty="0"/>
              <a:t>s</a:t>
            </a:r>
            <a:r>
              <a:rPr lang="cs-CZ" dirty="0" smtClean="0"/>
              <a:t> ulomenými uchy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858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60672" cy="1039427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Procvičení</a:t>
            </a:r>
            <a:r>
              <a:rPr lang="cs-CZ" sz="2400" dirty="0" smtClean="0"/>
              <a:t> – slova v závorkách dejte do správných tvarů množného čísla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cs-CZ" dirty="0" smtClean="0"/>
              <a:t>klečel na (koleno)</a:t>
            </a:r>
          </a:p>
          <a:p>
            <a:pPr marL="114300" indent="0">
              <a:buNone/>
            </a:pPr>
            <a:r>
              <a:rPr lang="cs-CZ" dirty="0" smtClean="0"/>
              <a:t>nosil ji na (ruka)</a:t>
            </a:r>
          </a:p>
          <a:p>
            <a:pPr marL="114300" indent="0">
              <a:buNone/>
            </a:pPr>
            <a:r>
              <a:rPr lang="cs-CZ" dirty="0"/>
              <a:t>k</a:t>
            </a:r>
            <a:r>
              <a:rPr lang="cs-CZ" dirty="0" smtClean="0"/>
              <a:t>otvil v (rameno) řeky</a:t>
            </a:r>
          </a:p>
          <a:p>
            <a:pPr marL="114300" indent="0">
              <a:buNone/>
            </a:pPr>
            <a:r>
              <a:rPr lang="cs-CZ" dirty="0"/>
              <a:t>p</a:t>
            </a:r>
            <a:r>
              <a:rPr lang="cs-CZ" dirty="0" smtClean="0"/>
              <a:t>lácal se radostí do (koleno)</a:t>
            </a:r>
          </a:p>
          <a:p>
            <a:pPr marL="114300" indent="0">
              <a:buNone/>
            </a:pPr>
            <a:r>
              <a:rPr lang="cs-CZ" dirty="0"/>
              <a:t>s</a:t>
            </a:r>
            <a:r>
              <a:rPr lang="cs-CZ" dirty="0" smtClean="0"/>
              <a:t>otva se držel na (noha)</a:t>
            </a:r>
          </a:p>
          <a:p>
            <a:pPr marL="114300" indent="0">
              <a:buNone/>
            </a:pPr>
            <a:r>
              <a:rPr lang="cs-CZ" dirty="0"/>
              <a:t>d</a:t>
            </a:r>
            <a:r>
              <a:rPr lang="cs-CZ" dirty="0" smtClean="0"/>
              <a:t>ržel hrnec za obě (ucho)</a:t>
            </a:r>
          </a:p>
          <a:p>
            <a:pPr marL="114300" indent="0">
              <a:buNone/>
            </a:pPr>
            <a:r>
              <a:rPr lang="cs-CZ" dirty="0"/>
              <a:t>s</a:t>
            </a:r>
            <a:r>
              <a:rPr lang="cs-CZ" dirty="0" smtClean="0"/>
              <a:t>tříhal (ucho)</a:t>
            </a:r>
          </a:p>
          <a:p>
            <a:pPr marL="114300" indent="0">
              <a:buNone/>
            </a:pPr>
            <a:r>
              <a:rPr lang="cs-CZ" dirty="0"/>
              <a:t>v</a:t>
            </a:r>
            <a:r>
              <a:rPr lang="cs-CZ" dirty="0" smtClean="0"/>
              <a:t> síti jsou (oko)</a:t>
            </a:r>
          </a:p>
          <a:p>
            <a:pPr marL="114300" indent="0">
              <a:buNone/>
            </a:pPr>
            <a:r>
              <a:rPr lang="cs-CZ" dirty="0"/>
              <a:t>n</a:t>
            </a:r>
            <a:r>
              <a:rPr lang="cs-CZ" dirty="0" smtClean="0"/>
              <a:t>esli ho na (rameno)</a:t>
            </a:r>
          </a:p>
          <a:p>
            <a:pPr marL="114300" indent="0">
              <a:buNone/>
            </a:pPr>
            <a:r>
              <a:rPr lang="cs-CZ" dirty="0"/>
              <a:t>z</a:t>
            </a:r>
            <a:r>
              <a:rPr lang="cs-CZ" dirty="0" smtClean="0"/>
              <a:t>křížil ruce na (prso)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766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60672" cy="1039427"/>
          </a:xfrm>
        </p:spPr>
        <p:txBody>
          <a:bodyPr>
            <a:normAutofit/>
          </a:bodyPr>
          <a:lstStyle/>
          <a:p>
            <a:r>
              <a:rPr lang="cs-CZ" sz="2400" b="1" dirty="0"/>
              <a:t>Procvičení</a:t>
            </a:r>
            <a:r>
              <a:rPr lang="cs-CZ" sz="2400" dirty="0"/>
              <a:t> – slova v závorkách dejte do správných tvarů množného čísla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cs-CZ" dirty="0" smtClean="0"/>
              <a:t>dívka s (dlouhá noha)</a:t>
            </a:r>
          </a:p>
          <a:p>
            <a:pPr marL="114300" indent="0">
              <a:buNone/>
            </a:pPr>
            <a:r>
              <a:rPr lang="cs-CZ" dirty="0"/>
              <a:t>m</a:t>
            </a:r>
            <a:r>
              <a:rPr lang="cs-CZ" dirty="0" smtClean="0"/>
              <a:t>rkal (modré očičko)</a:t>
            </a:r>
          </a:p>
          <a:p>
            <a:pPr marL="114300" indent="0">
              <a:buNone/>
            </a:pPr>
            <a:r>
              <a:rPr lang="cs-CZ" dirty="0"/>
              <a:t>t</a:t>
            </a:r>
            <a:r>
              <a:rPr lang="cs-CZ" dirty="0" smtClean="0"/>
              <a:t>leskal (baculatá ručka)</a:t>
            </a:r>
          </a:p>
          <a:p>
            <a:pPr marL="114300" indent="0">
              <a:buNone/>
            </a:pPr>
            <a:r>
              <a:rPr lang="cs-CZ" dirty="0"/>
              <a:t>s</a:t>
            </a:r>
            <a:r>
              <a:rPr lang="cs-CZ" dirty="0" smtClean="0"/>
              <a:t>tůl s (rozlámaná noha)</a:t>
            </a:r>
          </a:p>
          <a:p>
            <a:pPr marL="114300" indent="0">
              <a:buNone/>
            </a:pPr>
            <a:r>
              <a:rPr lang="cs-CZ" dirty="0"/>
              <a:t>ř</a:t>
            </a:r>
            <a:r>
              <a:rPr lang="cs-CZ" dirty="0" smtClean="0"/>
              <a:t>ekli si to mezi (čtyři oči)</a:t>
            </a:r>
          </a:p>
          <a:p>
            <a:pPr marL="114300" indent="0">
              <a:buNone/>
            </a:pPr>
            <a:r>
              <a:rPr lang="cs-CZ" dirty="0"/>
              <a:t>p</a:t>
            </a:r>
            <a:r>
              <a:rPr lang="cs-CZ" dirty="0" smtClean="0"/>
              <a:t>unčochy s (roztržené oko)</a:t>
            </a:r>
          </a:p>
          <a:p>
            <a:pPr marL="114300" indent="0">
              <a:buNone/>
            </a:pPr>
            <a:r>
              <a:rPr lang="cs-CZ" dirty="0"/>
              <a:t>f</a:t>
            </a:r>
            <a:r>
              <a:rPr lang="cs-CZ" dirty="0" smtClean="0"/>
              <a:t>otbalisté s (levá noha)</a:t>
            </a:r>
          </a:p>
          <a:p>
            <a:pPr marL="114300" indent="0">
              <a:buNone/>
            </a:pPr>
            <a:r>
              <a:rPr lang="cs-CZ" dirty="0"/>
              <a:t>h</a:t>
            </a:r>
            <a:r>
              <a:rPr lang="cs-CZ" dirty="0" smtClean="0"/>
              <a:t>odinky s (kovová ručička)</a:t>
            </a:r>
          </a:p>
          <a:p>
            <a:pPr marL="114300" indent="0">
              <a:buNone/>
            </a:pPr>
            <a:r>
              <a:rPr lang="cs-CZ" dirty="0"/>
              <a:t>d</a:t>
            </a:r>
            <a:r>
              <a:rPr lang="cs-CZ" dirty="0" smtClean="0"/>
              <a:t>ítě s (ušmudlaná ruka)</a:t>
            </a:r>
          </a:p>
          <a:p>
            <a:pPr marL="114300" indent="0">
              <a:buNone/>
            </a:pPr>
            <a:r>
              <a:rPr lang="cs-CZ" dirty="0"/>
              <a:t>h</a:t>
            </a:r>
            <a:r>
              <a:rPr lang="cs-CZ" dirty="0" smtClean="0"/>
              <a:t>rnek s (malé ucho)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548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585118" y="232079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BLAŽEK, Josef. </a:t>
            </a:r>
            <a:r>
              <a:rPr lang="cs-CZ" i="1" dirty="0"/>
              <a:t>Stručný přehled české mluvnice</a:t>
            </a:r>
            <a:r>
              <a:rPr lang="cs-CZ" dirty="0"/>
              <a:t>. Pardubice: ZIVA, 1991, ISBN 80-900683-2-4.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1022</TotalTime>
  <Words>637</Words>
  <Application>Microsoft Office PowerPoint</Application>
  <PresentationFormat>Předvádění na obrazovce (4:3)</PresentationFormat>
  <Paragraphs>136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Lékárna</vt:lpstr>
      <vt:lpstr>Prezentace aplikace PowerPoint</vt:lpstr>
      <vt:lpstr>Prezentace aplikace PowerPoint</vt:lpstr>
      <vt:lpstr>Skloňování podstatných jmen označujících části těla</vt:lpstr>
      <vt:lpstr>Některá podstatná jména označující části těla(lidského nebo zvířecího) mají v množném čísle některé zvláštní tvary:</vt:lpstr>
      <vt:lpstr>Některá podstatná jména označující části těla(lidského nebo zvířecího) mají v množném čísle některé zvláštní tvary:</vt:lpstr>
      <vt:lpstr>Některá podstatná jména označující části těla(lidského nebo zvířecího) mají v množném čísle některé zvláštní tvary:</vt:lpstr>
      <vt:lpstr>Prezentace aplikace PowerPoint</vt:lpstr>
      <vt:lpstr>Procvičení – slova v závorkách dejte do správných tvarů množného čísla</vt:lpstr>
      <vt:lpstr>Procvičení – slova v závorkách dejte do správných tvarů množného čísla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209</cp:revision>
  <dcterms:created xsi:type="dcterms:W3CDTF">2012-03-26T21:10:22Z</dcterms:created>
  <dcterms:modified xsi:type="dcterms:W3CDTF">2012-11-24T16:01:50Z</dcterms:modified>
</cp:coreProperties>
</file>