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248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Název DUM:  </a:t>
            </a:r>
            <a:r>
              <a:rPr lang="cs-CZ" dirty="0" smtClean="0">
                <a:latin typeface="+mj-lt"/>
              </a:rPr>
              <a:t>VY_32_INOVACE_VIII_2_05: Přídavná jména</a:t>
            </a: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Šablona číslo:  </a:t>
            </a:r>
            <a:r>
              <a:rPr lang="cs-CZ" dirty="0" smtClean="0">
                <a:latin typeface="+mj-lt"/>
              </a:rPr>
              <a:t>VIII</a:t>
            </a:r>
            <a:r>
              <a:rPr lang="cs-CZ" b="1" dirty="0" smtClean="0">
                <a:latin typeface="+mj-lt"/>
              </a:rPr>
              <a:t>           Sada číslo:  </a:t>
            </a:r>
            <a:r>
              <a:rPr lang="cs-CZ" dirty="0" smtClean="0">
                <a:latin typeface="+mj-lt"/>
              </a:rPr>
              <a:t>2</a:t>
            </a:r>
            <a:r>
              <a:rPr lang="cs-CZ" b="1" dirty="0" smtClean="0">
                <a:latin typeface="+mj-lt"/>
              </a:rPr>
              <a:t>          Pořadové číslo DUM:  </a:t>
            </a:r>
            <a:r>
              <a:rPr lang="cs-CZ" dirty="0" smtClean="0">
                <a:latin typeface="+mj-lt"/>
              </a:rPr>
              <a:t>05</a:t>
            </a:r>
            <a:r>
              <a:rPr lang="cs-CZ" b="1" dirty="0" smtClean="0">
                <a:latin typeface="+mj-lt"/>
              </a:rPr>
              <a:t> 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Autor: </a:t>
            </a:r>
            <a:r>
              <a:rPr lang="cs-CZ" dirty="0" smtClean="0">
                <a:latin typeface="+mj-lt"/>
              </a:rPr>
              <a:t>Mgr. Martin Beneš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+mj-lt"/>
              </a:rPr>
              <a:t>Anotace:</a:t>
            </a:r>
            <a:r>
              <a:rPr lang="cs-CZ" dirty="0" smtClean="0">
                <a:latin typeface="+mj-lt"/>
              </a:rPr>
              <a:t> opakování učiva o přídavných jménech ze 6. ročníku</a:t>
            </a:r>
          </a:p>
          <a:p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b="1" dirty="0" smtClean="0">
                <a:latin typeface="+mj-lt"/>
              </a:rPr>
              <a:t>Očekávaný výstup</a:t>
            </a:r>
            <a:r>
              <a:rPr lang="cs-CZ" sz="1600" b="1" dirty="0" smtClean="0">
                <a:latin typeface="+mj-lt"/>
              </a:rPr>
              <a:t>:</a:t>
            </a:r>
            <a:r>
              <a:rPr lang="cs-CZ" sz="1600" dirty="0" smtClean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upevnění učiva o přídavných jménech s důrazem na zvládnutí pravopisu přídavných jmen</a:t>
            </a:r>
            <a:endParaRPr lang="cs-CZ" sz="1600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b="1" dirty="0" smtClean="0">
                <a:latin typeface="+mj-lt"/>
              </a:rPr>
              <a:t>Druh učebního materiálu: </a:t>
            </a:r>
            <a:r>
              <a:rPr lang="cs-CZ" dirty="0" smtClean="0">
                <a:latin typeface="+mj-lt"/>
              </a:rPr>
              <a:t>prezentace</a:t>
            </a:r>
          </a:p>
          <a:p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b="1" dirty="0" smtClean="0">
                <a:latin typeface="+mj-lt"/>
              </a:rPr>
              <a:t>Typická věková skupina:</a:t>
            </a:r>
            <a:r>
              <a:rPr lang="cs-CZ" dirty="0" smtClean="0">
                <a:latin typeface="+mj-lt"/>
              </a:rPr>
              <a:t> 12 – 13 let</a:t>
            </a:r>
          </a:p>
          <a:p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b="1" dirty="0" smtClean="0">
                <a:latin typeface="+mj-lt"/>
              </a:rPr>
              <a:t>Klíčová slova: </a:t>
            </a:r>
            <a:r>
              <a:rPr lang="cs-CZ" dirty="0" smtClean="0">
                <a:latin typeface="+mj-lt"/>
              </a:rPr>
              <a:t>přídavná jména tvrdá, měkká, přivlastňovací</a:t>
            </a:r>
          </a:p>
          <a:p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b="1" dirty="0" smtClean="0">
                <a:latin typeface="+mj-lt"/>
              </a:rPr>
              <a:t>Pomůcky a materiál:</a:t>
            </a:r>
            <a:r>
              <a:rPr lang="cs-CZ" dirty="0" smtClean="0">
                <a:latin typeface="+mj-lt"/>
              </a:rPr>
              <a:t> interaktivní tabule</a:t>
            </a:r>
          </a:p>
          <a:p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b="1" dirty="0" smtClean="0">
                <a:latin typeface="+mj-lt"/>
              </a:rPr>
              <a:t>Potřebný čas pro výuku DUM:</a:t>
            </a:r>
            <a:r>
              <a:rPr lang="cs-CZ" dirty="0" smtClean="0">
                <a:latin typeface="+mj-lt"/>
              </a:rPr>
              <a:t> 35 minut</a:t>
            </a:r>
            <a:endParaRPr lang="cs-CZ" b="1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b="1" dirty="0" smtClean="0">
                <a:latin typeface="+mj-lt"/>
              </a:rPr>
              <a:t>Metodické zhodnocení a popis práce s digitálním učebním materiálem:</a:t>
            </a:r>
          </a:p>
          <a:p>
            <a:r>
              <a:rPr lang="cs-CZ" b="1" dirty="0" smtClean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Žáci si nejprve shrnou své vědomosti o přídavných jménech z nižších ročníků, potom učitel provede shrnutí a zopakuje druhy přídavných jmen a jejich pravopis. Hlavní důraz je kladen na závěrečná </a:t>
            </a:r>
            <a:r>
              <a:rPr lang="cs-CZ" smtClean="0">
                <a:latin typeface="+mj-lt"/>
              </a:rPr>
              <a:t>opakovací cvičení.</a:t>
            </a:r>
            <a:r>
              <a:rPr lang="cs-CZ" b="1" smtClean="0">
                <a:latin typeface="+mj-lt"/>
              </a:rPr>
              <a:t> </a:t>
            </a:r>
            <a:endParaRPr lang="cs-CZ" dirty="0" smtClean="0">
              <a:latin typeface="+mj-lt"/>
            </a:endParaRP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(opakování z 6.roč)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Neměli bychom zapomenout, že…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- vyjadřují </a:t>
            </a:r>
            <a:r>
              <a:rPr lang="cs-CZ" b="1" dirty="0" smtClean="0">
                <a:latin typeface="+mj-lt"/>
              </a:rPr>
              <a:t>vlastnosti podstatných jmen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- ptáme se na ně otázkami : jaký?, který?, čí?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- je to </a:t>
            </a:r>
            <a:r>
              <a:rPr lang="cs-CZ" b="1" dirty="0" smtClean="0">
                <a:latin typeface="+mj-lt"/>
              </a:rPr>
              <a:t>ohebný</a:t>
            </a:r>
            <a:r>
              <a:rPr lang="cs-CZ" dirty="0" smtClean="0">
                <a:latin typeface="+mj-lt"/>
              </a:rPr>
              <a:t> slovní druh – skloňuje se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- určujeme u nich jmenné kategorie: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-pád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-číslo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-rod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</a:t>
            </a:r>
            <a:r>
              <a:rPr lang="cs-CZ" b="1" dirty="0" smtClean="0">
                <a:latin typeface="+mj-lt"/>
              </a:rPr>
              <a:t>-druh a vzor</a:t>
            </a:r>
            <a:endParaRPr lang="cs-CZ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152320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572000"/>
          </a:xfrm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Přídavná jména dělíme na:</a:t>
            </a: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a) TVRDÁ </a:t>
            </a:r>
            <a:r>
              <a:rPr lang="cs-CZ" dirty="0" smtClean="0">
                <a:latin typeface="+mj-lt"/>
              </a:rPr>
              <a:t>– mají trojí zakončení: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vzor – </a:t>
            </a:r>
            <a:r>
              <a:rPr lang="cs-CZ" b="1" dirty="0" smtClean="0">
                <a:latin typeface="+mj-lt"/>
              </a:rPr>
              <a:t>mladý, -á, -é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b) MĚKKÁ </a:t>
            </a:r>
            <a:r>
              <a:rPr lang="cs-CZ" dirty="0" smtClean="0">
                <a:latin typeface="+mj-lt"/>
              </a:rPr>
              <a:t>– ve všech rodech zakončení –í :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vzor – </a:t>
            </a:r>
            <a:r>
              <a:rPr lang="cs-CZ" b="1" dirty="0" smtClean="0">
                <a:latin typeface="+mj-lt"/>
              </a:rPr>
              <a:t>jarní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c) PŘIVLASTŇOVACÍ </a:t>
            </a:r>
            <a:r>
              <a:rPr lang="cs-CZ" dirty="0" smtClean="0">
                <a:latin typeface="+mj-lt"/>
              </a:rPr>
              <a:t>– tvoří se od jmen osob a zvířat :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vzor – </a:t>
            </a:r>
            <a:r>
              <a:rPr lang="cs-CZ" b="1" dirty="0" smtClean="0">
                <a:latin typeface="+mj-lt"/>
              </a:rPr>
              <a:t>otcův, matčin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9291485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Pravopis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412776"/>
            <a:ext cx="7772400" cy="4572000"/>
          </a:xfrm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PAMATUJ:</a:t>
            </a: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a)tvrdá </a:t>
            </a:r>
            <a:r>
              <a:rPr lang="cs-CZ" dirty="0" smtClean="0">
                <a:latin typeface="+mj-lt"/>
              </a:rPr>
              <a:t>– 1. a 5.p.č.mn. – </a:t>
            </a:r>
            <a:r>
              <a:rPr lang="cs-CZ" b="1" dirty="0" smtClean="0">
                <a:latin typeface="+mj-lt"/>
              </a:rPr>
              <a:t>mladí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veselí žáci  *  veselý žák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- 7.p.č.mn. – </a:t>
            </a:r>
            <a:r>
              <a:rPr lang="cs-CZ" dirty="0" err="1" smtClean="0">
                <a:latin typeface="+mj-lt"/>
              </a:rPr>
              <a:t>konc</a:t>
            </a:r>
            <a:r>
              <a:rPr lang="cs-CZ" b="1" dirty="0" smtClean="0">
                <a:latin typeface="+mj-lt"/>
              </a:rPr>
              <a:t>.  -</a:t>
            </a:r>
            <a:r>
              <a:rPr lang="cs-CZ" b="1" dirty="0" err="1" smtClean="0">
                <a:latin typeface="+mj-lt"/>
              </a:rPr>
              <a:t>ými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s veselými žáky</a:t>
            </a: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b)měkká</a:t>
            </a:r>
            <a:r>
              <a:rPr lang="cs-CZ" dirty="0" smtClean="0">
                <a:latin typeface="+mj-lt"/>
              </a:rPr>
              <a:t> – 7.p.č.mn. – </a:t>
            </a:r>
            <a:r>
              <a:rPr lang="cs-CZ" dirty="0" err="1" smtClean="0">
                <a:latin typeface="+mj-lt"/>
              </a:rPr>
              <a:t>konc</a:t>
            </a:r>
            <a:r>
              <a:rPr lang="cs-CZ" dirty="0" smtClean="0">
                <a:latin typeface="+mj-lt"/>
              </a:rPr>
              <a:t>.  </a:t>
            </a:r>
            <a:r>
              <a:rPr lang="cs-CZ" b="1" dirty="0" smtClean="0">
                <a:latin typeface="+mj-lt"/>
              </a:rPr>
              <a:t>-</a:t>
            </a:r>
            <a:r>
              <a:rPr lang="cs-CZ" b="1" dirty="0" err="1" smtClean="0">
                <a:latin typeface="+mj-lt"/>
              </a:rPr>
              <a:t>ími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s lesními vílami</a:t>
            </a: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c)přivlastňovací</a:t>
            </a:r>
            <a:r>
              <a:rPr lang="cs-CZ" dirty="0" smtClean="0">
                <a:latin typeface="+mj-lt"/>
              </a:rPr>
              <a:t> – 4.p.č.mn.  -  </a:t>
            </a:r>
            <a:r>
              <a:rPr lang="cs-CZ" b="1" dirty="0" smtClean="0">
                <a:latin typeface="+mj-lt"/>
              </a:rPr>
              <a:t>vždy  -y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potkal bratrovy spolužáky 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9602768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Něco na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1)Ve větě podtrhni přídavná jména a urči u nich </a:t>
            </a:r>
          </a:p>
          <a:p>
            <a:pPr marL="0" indent="0">
              <a:buNone/>
            </a:pP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jmenné kategorie: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V jičínském biografu promítali starší český film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s</a:t>
            </a:r>
            <a:r>
              <a:rPr lang="cs-CZ" dirty="0" smtClean="0">
                <a:latin typeface="+mj-lt"/>
              </a:rPr>
              <a:t>e známými herci.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j</a:t>
            </a:r>
            <a:r>
              <a:rPr lang="cs-CZ" dirty="0" smtClean="0">
                <a:latin typeface="+mj-lt"/>
              </a:rPr>
              <a:t>ičínském-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s</a:t>
            </a:r>
            <a:r>
              <a:rPr lang="cs-CZ" dirty="0" smtClean="0">
                <a:latin typeface="+mj-lt"/>
              </a:rPr>
              <a:t>tarší-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č</a:t>
            </a:r>
            <a:r>
              <a:rPr lang="cs-CZ" dirty="0" smtClean="0">
                <a:latin typeface="+mj-lt"/>
              </a:rPr>
              <a:t>eský-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z</a:t>
            </a:r>
            <a:r>
              <a:rPr lang="cs-CZ" dirty="0" smtClean="0">
                <a:latin typeface="+mj-lt"/>
              </a:rPr>
              <a:t>námými-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9280378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Něco na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84784"/>
            <a:ext cx="7920880" cy="4572000"/>
          </a:xfrm>
          <a:ln w="28575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2)Slova v závorkách uveď v mn.č. ve správných tvarech: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Někteří lidé jsou (hluchý).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Přijeli k nám (olympijský vítěz).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Sahal na mě (špinavá ruka).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Nezlobte a buďte (hodný a tichý žák).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Oslavovali všichni (jičínský občan).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Nejhorší jsou (pražský řidič).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Hlasovali jen (krkonošský rodák).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Konečně vyhráli (popovický fotbalista).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1493099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Něco na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3)Doplň správně  -i-/-y- :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Ráno jsem potkala </a:t>
            </a:r>
            <a:r>
              <a:rPr lang="cs-CZ" dirty="0" err="1" smtClean="0">
                <a:latin typeface="+mj-lt"/>
              </a:rPr>
              <a:t>Novákov</a:t>
            </a:r>
            <a:r>
              <a:rPr lang="cs-CZ" dirty="0" smtClean="0">
                <a:latin typeface="+mj-lt"/>
              </a:rPr>
              <a:t>-.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Petrov- sešity zůstaly v šatní skřínce.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Přišli k nám </a:t>
            </a:r>
            <a:r>
              <a:rPr lang="cs-CZ" dirty="0" err="1" smtClean="0">
                <a:latin typeface="+mj-lt"/>
              </a:rPr>
              <a:t>bratrov</a:t>
            </a:r>
            <a:r>
              <a:rPr lang="cs-CZ" dirty="0" smtClean="0">
                <a:latin typeface="+mj-lt"/>
              </a:rPr>
              <a:t>- kamarádi.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Ze sklepa zmizela </a:t>
            </a:r>
            <a:r>
              <a:rPr lang="cs-CZ" dirty="0" err="1" smtClean="0">
                <a:latin typeface="+mj-lt"/>
              </a:rPr>
              <a:t>sousedov</a:t>
            </a:r>
            <a:r>
              <a:rPr lang="cs-CZ" dirty="0" smtClean="0">
                <a:latin typeface="+mj-lt"/>
              </a:rPr>
              <a:t>- kola.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Musím ti ukázat </a:t>
            </a:r>
            <a:r>
              <a:rPr lang="cs-CZ" dirty="0" err="1" smtClean="0">
                <a:latin typeface="+mj-lt"/>
              </a:rPr>
              <a:t>dědečkov</a:t>
            </a:r>
            <a:r>
              <a:rPr lang="cs-CZ" dirty="0" smtClean="0">
                <a:latin typeface="+mj-lt"/>
              </a:rPr>
              <a:t>- králíky.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Určitě zavolej večer </a:t>
            </a:r>
            <a:r>
              <a:rPr lang="cs-CZ" dirty="0" err="1" smtClean="0">
                <a:latin typeface="+mj-lt"/>
              </a:rPr>
              <a:t>Milanov</a:t>
            </a:r>
            <a:r>
              <a:rPr lang="cs-CZ" dirty="0" smtClean="0">
                <a:latin typeface="+mj-lt"/>
              </a:rPr>
              <a:t>-.</a:t>
            </a:r>
          </a:p>
          <a:p>
            <a:pPr marL="0" indent="0">
              <a:buNone/>
            </a:pPr>
            <a:r>
              <a:rPr lang="cs-CZ" dirty="0" err="1" smtClean="0">
                <a:latin typeface="+mj-lt"/>
              </a:rPr>
              <a:t>Řidičov</a:t>
            </a:r>
            <a:r>
              <a:rPr lang="cs-CZ" dirty="0" smtClean="0">
                <a:latin typeface="+mj-lt"/>
              </a:rPr>
              <a:t>- reflexy byly velice pomalé.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Nemám rád </a:t>
            </a:r>
            <a:r>
              <a:rPr lang="cs-CZ" dirty="0" err="1" smtClean="0">
                <a:latin typeface="+mj-lt"/>
              </a:rPr>
              <a:t>Jakubov</a:t>
            </a:r>
            <a:r>
              <a:rPr lang="cs-CZ" dirty="0" smtClean="0">
                <a:latin typeface="+mj-lt"/>
              </a:rPr>
              <a:t>- zlozvyky.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4813934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9168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80-900683-2-4. </a:t>
            </a:r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973</TotalTime>
  <Words>420</Words>
  <Application>Microsoft Office PowerPoint</Application>
  <PresentationFormat>Předvádění na obrazovce (4:3)</PresentationFormat>
  <Paragraphs>91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Prezentace aplikace PowerPoint</vt:lpstr>
      <vt:lpstr>Přídavná jména (opakování z 6.roč)</vt:lpstr>
      <vt:lpstr>Druhy přídavných jmen</vt:lpstr>
      <vt:lpstr>Pravopis přídavných jmen</vt:lpstr>
      <vt:lpstr>Něco na procvičení</vt:lpstr>
      <vt:lpstr>Něco na procvičení</vt:lpstr>
      <vt:lpstr>Něco na 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200</cp:revision>
  <dcterms:created xsi:type="dcterms:W3CDTF">2012-03-26T21:10:22Z</dcterms:created>
  <dcterms:modified xsi:type="dcterms:W3CDTF">2012-11-24T16:02:44Z</dcterms:modified>
</cp:coreProperties>
</file>