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4"/>
  </p:notesMasterIdLst>
  <p:sldIdLst>
    <p:sldId id="289" r:id="rId2"/>
    <p:sldId id="290" r:id="rId3"/>
    <p:sldId id="292" r:id="rId4"/>
    <p:sldId id="291" r:id="rId5"/>
    <p:sldId id="293" r:id="rId6"/>
    <p:sldId id="294" r:id="rId7"/>
    <p:sldId id="295" r:id="rId8"/>
    <p:sldId id="296" r:id="rId9"/>
    <p:sldId id="297" r:id="rId10"/>
    <p:sldId id="298" r:id="rId11"/>
    <p:sldId id="299" r:id="rId12"/>
    <p:sldId id="28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10C7E0"/>
    <a:srgbClr val="FF66FF"/>
    <a:srgbClr val="99FF33"/>
    <a:srgbClr val="FF66CC"/>
    <a:srgbClr val="FF33CC"/>
    <a:srgbClr val="D3B857"/>
    <a:srgbClr val="FF6699"/>
    <a:srgbClr val="FFFF66"/>
    <a:srgbClr val="4CDE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10" autoAdjust="0"/>
  </p:normalViewPr>
  <p:slideViewPr>
    <p:cSldViewPr>
      <p:cViewPr>
        <p:scale>
          <a:sx n="91" d="100"/>
          <a:sy n="91" d="100"/>
        </p:scale>
        <p:origin x="-78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8A3E9-25C1-498A-8E51-4FEF8159FF2C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6EBE8-6D38-4A62-BB11-0762BD97FC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838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8622817"/>
      </p:ext>
    </p:extLst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6637825"/>
      </p:ext>
    </p:extLst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8773923"/>
      </p:ext>
    </p:extLst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5390710"/>
      </p:ext>
    </p:extLst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4657056"/>
      </p:ext>
    </p:extLst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9456877"/>
      </p:ext>
    </p:extLst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0641978"/>
      </p:ext>
    </p:extLst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621815"/>
      </p:ext>
    </p:extLst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7543297"/>
      </p:ext>
    </p:extLst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2298551"/>
      </p:ext>
    </p:extLst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891137"/>
      </p:ext>
    </p:extLst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5514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slow">
    <p:wipe dir="d"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VY_32_INOVACE_VIII_2_06: Stupňování přídavných jmen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</a:t>
            </a:r>
            <a:r>
              <a:rPr lang="cs-CZ" dirty="0" smtClean="0"/>
              <a:t>VIII</a:t>
            </a:r>
            <a:r>
              <a:rPr lang="cs-CZ" b="1" dirty="0" smtClean="0"/>
              <a:t>          Sada číslo: </a:t>
            </a:r>
            <a:r>
              <a:rPr lang="cs-CZ" dirty="0"/>
              <a:t>2</a:t>
            </a:r>
            <a:r>
              <a:rPr lang="cs-CZ" b="1" dirty="0" smtClean="0"/>
              <a:t>             Pořadové číslo DUM: </a:t>
            </a:r>
            <a:r>
              <a:rPr lang="cs-CZ" dirty="0" smtClean="0"/>
              <a:t>06</a:t>
            </a:r>
            <a:r>
              <a:rPr lang="cs-CZ" b="1" dirty="0" smtClean="0"/>
              <a:t>  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Mgr. Martin Beneš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4"/>
            <a:ext cx="7272808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Anotace: </a:t>
            </a:r>
            <a:r>
              <a:rPr lang="cs-CZ" dirty="0" smtClean="0"/>
              <a:t>opakování různých způsobů stupňování přídavných jmen a jejich praktické procvičení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Očekávaný výstup</a:t>
            </a:r>
            <a:r>
              <a:rPr lang="cs-CZ" sz="1600" b="1" dirty="0" smtClean="0"/>
              <a:t>:</a:t>
            </a:r>
            <a:r>
              <a:rPr lang="cs-CZ" sz="1600" dirty="0" smtClean="0"/>
              <a:t> </a:t>
            </a:r>
            <a:r>
              <a:rPr lang="cs-CZ" dirty="0" smtClean="0"/>
              <a:t>žáci dovedou porovnat skutečnosti pomocí stupňování přídavných jmen</a:t>
            </a:r>
            <a:endParaRPr lang="cs-CZ" sz="1600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Druh učebního materiálu: </a:t>
            </a:r>
            <a:r>
              <a:rPr lang="cs-CZ" dirty="0" smtClean="0"/>
              <a:t>prezentace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Typická věková skupina:</a:t>
            </a:r>
            <a:r>
              <a:rPr lang="cs-CZ" dirty="0" smtClean="0"/>
              <a:t> 12 – 13 let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Klíčová slova: </a:t>
            </a:r>
            <a:r>
              <a:rPr lang="cs-CZ" dirty="0" smtClean="0"/>
              <a:t>pravidelné a nepravidelné stupňování přídavných jmen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Pomůcky a materiál: </a:t>
            </a:r>
            <a:r>
              <a:rPr lang="cs-CZ" dirty="0" smtClean="0"/>
              <a:t>interaktivní tabule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Potřebný čas pro výuku DUM: </a:t>
            </a:r>
            <a:r>
              <a:rPr lang="cs-CZ" dirty="0" smtClean="0"/>
              <a:t>30 – 35 minut</a:t>
            </a:r>
            <a:endParaRPr lang="cs-CZ" b="1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Metodické zhodnocení a popis práce s digitálním učebním materiálem:</a:t>
            </a:r>
          </a:p>
          <a:p>
            <a:r>
              <a:rPr lang="cs-CZ" dirty="0" smtClean="0"/>
              <a:t>Žáci nejprve na základě vědomostí ze 6. ročníku společně vypracují úvodní cvičení, potom si zopakují pravidla pro stupňování přídavných jmen, zejména tvoření II. a III. </a:t>
            </a:r>
            <a:r>
              <a:rPr lang="cs-CZ" dirty="0"/>
              <a:t>s</a:t>
            </a:r>
            <a:r>
              <a:rPr lang="cs-CZ" dirty="0" smtClean="0"/>
              <a:t>tupně. Na závěr si vše upevní plnění závěrečných cvičení.</a:t>
            </a:r>
            <a:r>
              <a:rPr lang="cs-CZ" b="1" dirty="0" smtClean="0"/>
              <a:t>  </a:t>
            </a:r>
            <a:endParaRPr lang="cs-CZ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948" y="2382355"/>
            <a:ext cx="8161465" cy="923330"/>
          </a:xfrm>
          <a:prstGeom prst="rect">
            <a:avLst/>
          </a:prstGeom>
          <a:solidFill>
            <a:schemeClr val="accent1"/>
          </a:solidFill>
          <a:ln w="571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5400" dirty="0" smtClean="0"/>
              <a:t>Stupňování přídavných jmen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260604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/>
          </a:solid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Pro chytré hlavy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997152"/>
          </a:xfrm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Tyto skutečnosti vyjádři pomocí přídavných jmen a proveď srovnání:</a:t>
            </a:r>
          </a:p>
          <a:p>
            <a:pPr marL="0" indent="0">
              <a:buNone/>
            </a:pPr>
            <a:r>
              <a:rPr lang="cs-CZ" dirty="0" smtClean="0"/>
              <a:t>a)Petrovi je 10 let, Jirkovi 8 let a Tereze jen 6 let.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b)Jakub měří 150 cm, Lída 135 cm a Jitka 120 cm.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c)Pavel má 40 Kč, David 30 Kč a Soňa jen 5 Kč.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339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/>
          </a:solid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Stupňování přídavných jmen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96752"/>
          </a:xfrm>
          <a:solidFill>
            <a:srgbClr val="FFFF00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=  pro srovnání vyjadřují přídavná jména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trojí stupeň vlastnosti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15616" y="3501008"/>
            <a:ext cx="5040560" cy="320087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400050" indent="-400050">
              <a:buAutoNum type="romanUcPeriod"/>
            </a:pPr>
            <a:r>
              <a:rPr lang="cs-CZ" sz="2400" b="1" dirty="0"/>
              <a:t>s</a:t>
            </a:r>
            <a:r>
              <a:rPr lang="cs-CZ" sz="2400" b="1" dirty="0" smtClean="0"/>
              <a:t>tupeň  -  základní tvar:</a:t>
            </a:r>
          </a:p>
          <a:p>
            <a:endParaRPr lang="cs-CZ" sz="2000" dirty="0"/>
          </a:p>
          <a:p>
            <a:r>
              <a:rPr lang="cs-CZ" sz="2000" dirty="0" smtClean="0"/>
              <a:t>        mokrý</a:t>
            </a:r>
          </a:p>
          <a:p>
            <a:endParaRPr lang="cs-CZ" sz="2000" dirty="0"/>
          </a:p>
          <a:p>
            <a:r>
              <a:rPr lang="cs-CZ" sz="2000" dirty="0" smtClean="0"/>
              <a:t>        špinavý</a:t>
            </a:r>
          </a:p>
          <a:p>
            <a:endParaRPr lang="cs-CZ" sz="2000" dirty="0"/>
          </a:p>
          <a:p>
            <a:r>
              <a:rPr lang="cs-CZ" sz="2000" dirty="0" smtClean="0"/>
              <a:t>        mladý</a:t>
            </a:r>
          </a:p>
          <a:p>
            <a:endParaRPr lang="cs-CZ" sz="2000" dirty="0"/>
          </a:p>
          <a:p>
            <a:r>
              <a:rPr lang="cs-CZ" sz="2000" dirty="0" smtClean="0"/>
              <a:t>        mělký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841383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/>
          </a:solid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Stupňování přídavných jmen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1679092"/>
            <a:ext cx="3678956" cy="461665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II. stupeň  -  pomocí přípon</a:t>
            </a:r>
            <a:r>
              <a:rPr lang="cs-CZ" sz="2000" dirty="0" smtClean="0"/>
              <a:t>: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7543" y="2420888"/>
            <a:ext cx="1122295" cy="267765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mokrý</a:t>
            </a:r>
          </a:p>
          <a:p>
            <a:endParaRPr lang="cs-CZ" sz="2400" dirty="0"/>
          </a:p>
          <a:p>
            <a:r>
              <a:rPr lang="cs-CZ" sz="2400" dirty="0"/>
              <a:t>š</a:t>
            </a:r>
            <a:r>
              <a:rPr lang="cs-CZ" sz="2400" dirty="0" smtClean="0"/>
              <a:t>pinavý</a:t>
            </a:r>
          </a:p>
          <a:p>
            <a:endParaRPr lang="cs-CZ" sz="2400" dirty="0"/>
          </a:p>
          <a:p>
            <a:r>
              <a:rPr lang="cs-CZ" sz="2400" dirty="0"/>
              <a:t>m</a:t>
            </a:r>
            <a:r>
              <a:rPr lang="cs-CZ" sz="2400" dirty="0" smtClean="0"/>
              <a:t>ladý</a:t>
            </a:r>
          </a:p>
          <a:p>
            <a:endParaRPr lang="cs-CZ" sz="2400" dirty="0"/>
          </a:p>
          <a:p>
            <a:r>
              <a:rPr lang="cs-CZ" sz="2400" dirty="0" smtClean="0"/>
              <a:t>mělký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30930" y="2420888"/>
            <a:ext cx="989373" cy="2677656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+  -</a:t>
            </a:r>
            <a:r>
              <a:rPr lang="cs-CZ" sz="2400" dirty="0" err="1" smtClean="0"/>
              <a:t>ejší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+  -</a:t>
            </a:r>
            <a:r>
              <a:rPr lang="cs-CZ" sz="2400" dirty="0" err="1" smtClean="0"/>
              <a:t>ější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+  -</a:t>
            </a:r>
            <a:r>
              <a:rPr lang="cs-CZ" sz="2400" dirty="0" err="1" smtClean="0"/>
              <a:t>ší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+  -í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498670" y="2420888"/>
            <a:ext cx="1688154" cy="2677656"/>
          </a:xfrm>
          <a:prstGeom prst="rect">
            <a:avLst/>
          </a:prstGeom>
          <a:solidFill>
            <a:srgbClr val="10C7E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=  mokřejší</a:t>
            </a:r>
          </a:p>
          <a:p>
            <a:endParaRPr lang="cs-CZ" sz="2400" dirty="0"/>
          </a:p>
          <a:p>
            <a:r>
              <a:rPr lang="cs-CZ" sz="2400" dirty="0" smtClean="0"/>
              <a:t>=  špinavější</a:t>
            </a:r>
          </a:p>
          <a:p>
            <a:endParaRPr lang="cs-CZ" sz="2400" dirty="0"/>
          </a:p>
          <a:p>
            <a:r>
              <a:rPr lang="cs-CZ" sz="2400" dirty="0" smtClean="0"/>
              <a:t>=  mladší</a:t>
            </a:r>
          </a:p>
          <a:p>
            <a:endParaRPr lang="cs-CZ" sz="2400" dirty="0"/>
          </a:p>
          <a:p>
            <a:r>
              <a:rPr lang="cs-CZ" sz="2400" dirty="0" smtClean="0"/>
              <a:t>=  mělčí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67543" y="5517311"/>
            <a:ext cx="5917454" cy="923330"/>
          </a:xfrm>
          <a:prstGeom prst="rect">
            <a:avLst/>
          </a:prstGeom>
          <a:solidFill>
            <a:schemeClr val="accent3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POZOR: 1) po –t- a –d-  je přípona –</a:t>
            </a:r>
            <a:r>
              <a:rPr lang="cs-CZ" dirty="0" err="1" smtClean="0"/>
              <a:t>ší</a:t>
            </a:r>
            <a:r>
              <a:rPr lang="cs-CZ" dirty="0" smtClean="0"/>
              <a:t> (prudší, kratší *břitčí)</a:t>
            </a:r>
          </a:p>
          <a:p>
            <a:r>
              <a:rPr lang="cs-CZ" dirty="0"/>
              <a:t> </a:t>
            </a:r>
            <a:r>
              <a:rPr lang="cs-CZ" dirty="0" smtClean="0"/>
              <a:t>              2) měkčení: vysoký – vyšší           úzký  -  užší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drahý – dražší           blízký  -  bližší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832758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10C7E0"/>
          </a:solid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Stupňování přídavných jmen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844824"/>
            <a:ext cx="5024196" cy="461665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III. stupeň  -  pomocí předpony </a:t>
            </a:r>
            <a:r>
              <a:rPr lang="cs-CZ" b="1" dirty="0" err="1" smtClean="0"/>
              <a:t>nej</a:t>
            </a:r>
            <a:r>
              <a:rPr lang="cs-CZ" b="1" dirty="0" smtClean="0"/>
              <a:t>-  +  II. </a:t>
            </a:r>
            <a:r>
              <a:rPr lang="cs-CZ" sz="2400" b="1" dirty="0" smtClean="0"/>
              <a:t>stupeň</a:t>
            </a:r>
            <a:r>
              <a:rPr lang="cs-CZ" b="1" dirty="0" smtClean="0"/>
              <a:t>: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2924944"/>
            <a:ext cx="668773" cy="2677656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err="1"/>
              <a:t>n</a:t>
            </a:r>
            <a:r>
              <a:rPr lang="cs-CZ" sz="2400" dirty="0" err="1" smtClean="0"/>
              <a:t>ej</a:t>
            </a:r>
            <a:r>
              <a:rPr lang="cs-CZ" sz="2400" dirty="0" smtClean="0"/>
              <a:t>-</a:t>
            </a:r>
          </a:p>
          <a:p>
            <a:endParaRPr lang="cs-CZ" sz="2400" dirty="0"/>
          </a:p>
          <a:p>
            <a:r>
              <a:rPr lang="cs-CZ" sz="2400" dirty="0" err="1"/>
              <a:t>n</a:t>
            </a:r>
            <a:r>
              <a:rPr lang="cs-CZ" sz="2400" dirty="0" err="1" smtClean="0"/>
              <a:t>ej</a:t>
            </a:r>
            <a:r>
              <a:rPr lang="cs-CZ" sz="2400" dirty="0" smtClean="0"/>
              <a:t>-</a:t>
            </a:r>
          </a:p>
          <a:p>
            <a:endParaRPr lang="cs-CZ" sz="2400" dirty="0"/>
          </a:p>
          <a:p>
            <a:r>
              <a:rPr lang="cs-CZ" sz="2400" dirty="0" err="1"/>
              <a:t>n</a:t>
            </a:r>
            <a:r>
              <a:rPr lang="cs-CZ" sz="2400" dirty="0" err="1" smtClean="0"/>
              <a:t>ej</a:t>
            </a:r>
            <a:r>
              <a:rPr lang="cs-CZ" sz="2400" dirty="0" smtClean="0"/>
              <a:t>-</a:t>
            </a:r>
          </a:p>
          <a:p>
            <a:endParaRPr lang="cs-CZ" sz="2400" dirty="0"/>
          </a:p>
          <a:p>
            <a:r>
              <a:rPr lang="cs-CZ" sz="2400" dirty="0" err="1"/>
              <a:t>n</a:t>
            </a:r>
            <a:r>
              <a:rPr lang="cs-CZ" sz="2400" dirty="0" err="1" smtClean="0"/>
              <a:t>ej</a:t>
            </a:r>
            <a:r>
              <a:rPr lang="cs-CZ" sz="2400" dirty="0" smtClean="0"/>
              <a:t>-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70029" y="2924944"/>
            <a:ext cx="1619226" cy="267765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+ mokřejší</a:t>
            </a:r>
          </a:p>
          <a:p>
            <a:endParaRPr lang="cs-CZ" sz="2400" dirty="0"/>
          </a:p>
          <a:p>
            <a:r>
              <a:rPr lang="cs-CZ" sz="2400" dirty="0" smtClean="0"/>
              <a:t>+ špinavější</a:t>
            </a:r>
          </a:p>
          <a:p>
            <a:endParaRPr lang="cs-CZ" sz="2400" dirty="0"/>
          </a:p>
          <a:p>
            <a:r>
              <a:rPr lang="cs-CZ" sz="2400" dirty="0" smtClean="0"/>
              <a:t>+  mladší</a:t>
            </a:r>
          </a:p>
          <a:p>
            <a:endParaRPr lang="cs-CZ" sz="2400" dirty="0"/>
          </a:p>
          <a:p>
            <a:r>
              <a:rPr lang="cs-CZ" sz="2400" dirty="0" smtClean="0"/>
              <a:t>+  mělčí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716016" y="2924944"/>
            <a:ext cx="2077685" cy="2677656"/>
          </a:xfrm>
          <a:prstGeom prst="rect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=  nejmokřejší</a:t>
            </a:r>
          </a:p>
          <a:p>
            <a:endParaRPr lang="cs-CZ" sz="2400" dirty="0"/>
          </a:p>
          <a:p>
            <a:r>
              <a:rPr lang="cs-CZ" sz="2400" dirty="0" smtClean="0"/>
              <a:t>=  nejšpinavější</a:t>
            </a:r>
          </a:p>
          <a:p>
            <a:endParaRPr lang="cs-CZ" sz="2400" dirty="0"/>
          </a:p>
          <a:p>
            <a:r>
              <a:rPr lang="cs-CZ" sz="2400" dirty="0" smtClean="0"/>
              <a:t>=  nejmladší</a:t>
            </a:r>
          </a:p>
          <a:p>
            <a:endParaRPr lang="cs-CZ" sz="2400" dirty="0"/>
          </a:p>
          <a:p>
            <a:r>
              <a:rPr lang="cs-CZ" sz="2400" dirty="0" smtClean="0"/>
              <a:t>=  nejmělčí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89645681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42332" y="404664"/>
            <a:ext cx="5521448" cy="707886"/>
          </a:xfrm>
          <a:prstGeom prst="rect">
            <a:avLst/>
          </a:prstGeom>
          <a:solidFill>
            <a:srgbClr val="FF66FF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Nepravidelné stupňování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383159"/>
            <a:ext cx="5377049" cy="461665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= II. stupeň má jiný kořen než I. </a:t>
            </a:r>
            <a:r>
              <a:rPr lang="cs-CZ" sz="2400" dirty="0"/>
              <a:t>s</a:t>
            </a:r>
            <a:r>
              <a:rPr lang="cs-CZ" sz="2400" dirty="0" smtClean="0"/>
              <a:t>tupeň: 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8975" y="2132856"/>
            <a:ext cx="5373650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/>
              <a:t>m</a:t>
            </a:r>
            <a:r>
              <a:rPr lang="cs-CZ" sz="2400" dirty="0" smtClean="0"/>
              <a:t>alý  -  menší                      dobrý  -  lepší</a:t>
            </a:r>
            <a:endParaRPr lang="cs-CZ" sz="2400" dirty="0"/>
          </a:p>
          <a:p>
            <a:r>
              <a:rPr lang="cs-CZ" sz="2400" dirty="0"/>
              <a:t>v</a:t>
            </a:r>
            <a:r>
              <a:rPr lang="cs-CZ" sz="2400" dirty="0" smtClean="0"/>
              <a:t>elký  -  větší                        blízký  -  bližší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8975" y="3991887"/>
            <a:ext cx="4156587" cy="707886"/>
          </a:xfrm>
          <a:prstGeom prst="rect">
            <a:avLst/>
          </a:prstGeom>
          <a:solidFill>
            <a:srgbClr val="10C7E0"/>
          </a:solidFill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Opisné stupňování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8975" y="5013176"/>
            <a:ext cx="5373651" cy="369332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= pomocí příslovcí – více, velmi, mnohem, zcela, spíše…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36514" y="5714874"/>
            <a:ext cx="5396111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Zcela vyhovující                     více žádoucí</a:t>
            </a:r>
          </a:p>
          <a:p>
            <a:r>
              <a:rPr lang="cs-CZ" sz="2400" dirty="0" smtClean="0"/>
              <a:t>Velmi dobrý                           mnohem lepší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24649341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10C7E0"/>
          </a:solid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Co jsme si zapamatovali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>
            <a:solidFill>
              <a:schemeClr val="tx1"/>
            </a:solidFill>
          </a:ln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1)Stupňuj přídavná jména:</a:t>
            </a:r>
          </a:p>
          <a:p>
            <a:pPr marL="0" indent="0">
              <a:buNone/>
            </a:pPr>
            <a:r>
              <a:rPr lang="cs-CZ" dirty="0" smtClean="0"/>
              <a:t>PRUDKÝ</a:t>
            </a:r>
          </a:p>
          <a:p>
            <a:pPr marL="0" indent="0">
              <a:buNone/>
            </a:pPr>
            <a:r>
              <a:rPr lang="cs-CZ" dirty="0" smtClean="0"/>
              <a:t>SUCHÝ</a:t>
            </a:r>
          </a:p>
          <a:p>
            <a:pPr marL="0" indent="0">
              <a:buNone/>
            </a:pPr>
            <a:r>
              <a:rPr lang="cs-CZ" dirty="0" smtClean="0"/>
              <a:t>ZLÝ</a:t>
            </a:r>
          </a:p>
          <a:p>
            <a:pPr marL="0" indent="0">
              <a:buNone/>
            </a:pPr>
            <a:r>
              <a:rPr lang="cs-CZ" dirty="0" smtClean="0"/>
              <a:t>VELKÝ</a:t>
            </a:r>
          </a:p>
          <a:p>
            <a:pPr marL="0" indent="0">
              <a:buNone/>
            </a:pPr>
            <a:r>
              <a:rPr lang="cs-CZ" dirty="0" smtClean="0"/>
              <a:t>MALÝ</a:t>
            </a:r>
          </a:p>
          <a:p>
            <a:pPr marL="0" indent="0">
              <a:buNone/>
            </a:pPr>
            <a:r>
              <a:rPr lang="cs-CZ" dirty="0" smtClean="0"/>
              <a:t>ÚZKÝ</a:t>
            </a:r>
          </a:p>
          <a:p>
            <a:pPr marL="0" indent="0">
              <a:buNone/>
            </a:pPr>
            <a:r>
              <a:rPr lang="cs-CZ" dirty="0" smtClean="0"/>
              <a:t>LIDSKÝ</a:t>
            </a:r>
          </a:p>
          <a:p>
            <a:pPr marL="0" indent="0">
              <a:buNone/>
            </a:pPr>
            <a:r>
              <a:rPr lang="cs-CZ" dirty="0" smtClean="0"/>
              <a:t>TRPKÝ</a:t>
            </a:r>
          </a:p>
          <a:p>
            <a:pPr marL="0" indent="0">
              <a:buNone/>
            </a:pPr>
            <a:r>
              <a:rPr lang="cs-CZ" dirty="0" smtClean="0"/>
              <a:t>JÁSAVÝ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9245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10C7E0"/>
          </a:solid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Co jsme si zapamatovali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38100"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2)Uveď naznačený stupeň přídavných jmen:</a:t>
            </a:r>
          </a:p>
          <a:p>
            <a:pPr marL="0" indent="0">
              <a:buNone/>
            </a:pPr>
            <a:r>
              <a:rPr lang="cs-CZ" dirty="0" smtClean="0"/>
              <a:t>Karel je (vysoký 2) než Martin</a:t>
            </a:r>
          </a:p>
          <a:p>
            <a:pPr marL="0" indent="0">
              <a:buNone/>
            </a:pPr>
            <a:r>
              <a:rPr lang="cs-CZ" dirty="0" smtClean="0"/>
              <a:t>Diamant je (tvrdý 3) nerost</a:t>
            </a:r>
          </a:p>
          <a:p>
            <a:pPr marL="0" indent="0">
              <a:buNone/>
            </a:pPr>
            <a:r>
              <a:rPr lang="cs-CZ" dirty="0" err="1" smtClean="0"/>
              <a:t>Bolt</a:t>
            </a:r>
            <a:r>
              <a:rPr lang="cs-CZ" dirty="0" smtClean="0"/>
              <a:t> je (rychlý 2) než já</a:t>
            </a:r>
          </a:p>
          <a:p>
            <a:pPr marL="0" indent="0">
              <a:buNone/>
            </a:pPr>
            <a:r>
              <a:rPr lang="cs-CZ" dirty="0" smtClean="0"/>
              <a:t>Monika je (krásná 3) ze všech</a:t>
            </a:r>
          </a:p>
          <a:p>
            <a:pPr marL="0" indent="0">
              <a:buNone/>
            </a:pPr>
            <a:r>
              <a:rPr lang="cs-CZ" dirty="0" smtClean="0"/>
              <a:t>Toto je (nový 2) model auta</a:t>
            </a:r>
          </a:p>
          <a:p>
            <a:pPr marL="0" indent="0">
              <a:buNone/>
            </a:pPr>
            <a:r>
              <a:rPr lang="cs-CZ" dirty="0" smtClean="0"/>
              <a:t>Podal svůj (dobrý 3) výkon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053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10C7E0"/>
          </a:solid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Něco pro zamyšlení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38100"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3)Odpověz podle svých pocitů:</a:t>
            </a:r>
          </a:p>
          <a:p>
            <a:pPr marL="0" indent="0">
              <a:buNone/>
            </a:pPr>
            <a:r>
              <a:rPr lang="cs-CZ" dirty="0" smtClean="0"/>
              <a:t>Nejsladší je pro mě…</a:t>
            </a:r>
          </a:p>
          <a:p>
            <a:pPr marL="0" indent="0">
              <a:buNone/>
            </a:pPr>
            <a:r>
              <a:rPr lang="cs-CZ" dirty="0" smtClean="0"/>
              <a:t>Nejcennější vlastnost pro mě je…</a:t>
            </a:r>
          </a:p>
          <a:p>
            <a:pPr marL="0" indent="0">
              <a:buNone/>
            </a:pPr>
            <a:r>
              <a:rPr lang="cs-CZ" dirty="0" smtClean="0"/>
              <a:t>Nejdůležitější člověk pro mě je…</a:t>
            </a:r>
          </a:p>
          <a:p>
            <a:pPr marL="0" indent="0">
              <a:buNone/>
            </a:pPr>
            <a:r>
              <a:rPr lang="cs-CZ" dirty="0" smtClean="0"/>
              <a:t>Nejhorší věc pro mě je…</a:t>
            </a:r>
          </a:p>
          <a:p>
            <a:pPr marL="0" indent="0">
              <a:buNone/>
            </a:pPr>
            <a:r>
              <a:rPr lang="cs-CZ" dirty="0" smtClean="0"/>
              <a:t>Nejoblíbenější píseň pro mě je…</a:t>
            </a:r>
          </a:p>
          <a:p>
            <a:pPr marL="0" indent="0">
              <a:buNone/>
            </a:pPr>
            <a:r>
              <a:rPr lang="cs-CZ" dirty="0" smtClean="0"/>
              <a:t>Nejkrásnější místo pro mě je…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155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http: //office.</a:t>
            </a:r>
            <a:r>
              <a:rPr lang="cs-CZ" sz="2800" dirty="0" err="1" smtClean="0"/>
              <a:t>microsoft.com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501035" y="213285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BLAŽEK, Josef. </a:t>
            </a:r>
            <a:r>
              <a:rPr lang="cs-CZ" i="1" dirty="0"/>
              <a:t>Stručný přehled české mluvnice</a:t>
            </a:r>
            <a:r>
              <a:rPr lang="cs-CZ" dirty="0"/>
              <a:t>. Pardubice: ZIVA, 1991, ISBN 80-900683-2-4. 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1058</TotalTime>
  <Words>448</Words>
  <Application>Microsoft Office PowerPoint</Application>
  <PresentationFormat>Předvádění na obrazovce (4:3)</PresentationFormat>
  <Paragraphs>134</Paragraphs>
  <Slides>12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Prezentace aplikace PowerPoint</vt:lpstr>
      <vt:lpstr>Pro chytré hlavy</vt:lpstr>
      <vt:lpstr>Stupňování přídavných jmen</vt:lpstr>
      <vt:lpstr>Stupňování přídavných jmen</vt:lpstr>
      <vt:lpstr>Stupňování přídavných jmen</vt:lpstr>
      <vt:lpstr>Prezentace aplikace PowerPoint</vt:lpstr>
      <vt:lpstr>Co jsme si zapamatovali</vt:lpstr>
      <vt:lpstr>Co jsme si zapamatovali</vt:lpstr>
      <vt:lpstr>Něco pro zamyšlení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Jarní květiny</dc:title>
  <dc:creator>Eva</dc:creator>
  <cp:lastModifiedBy>benesm</cp:lastModifiedBy>
  <cp:revision>213</cp:revision>
  <dcterms:created xsi:type="dcterms:W3CDTF">2012-03-26T21:10:22Z</dcterms:created>
  <dcterms:modified xsi:type="dcterms:W3CDTF">2012-11-24T16:03:50Z</dcterms:modified>
</cp:coreProperties>
</file>