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DEF2"/>
    <a:srgbClr val="99FF33"/>
    <a:srgbClr val="FF66FF"/>
    <a:srgbClr val="FF66CC"/>
    <a:srgbClr val="FF33CC"/>
    <a:srgbClr val="D3B857"/>
    <a:srgbClr val="FF6699"/>
    <a:srgbClr val="FFFF00"/>
    <a:srgbClr val="FFFF66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10" autoAdjust="0"/>
  </p:normalViewPr>
  <p:slideViewPr>
    <p:cSldViewPr>
      <p:cViewPr>
        <p:scale>
          <a:sx n="91" d="100"/>
          <a:sy n="91" d="100"/>
        </p:scale>
        <p:origin x="-7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121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VY_32_INOVACE_VIII_2_07</a:t>
            </a:r>
            <a:r>
              <a:rPr lang="cs-CZ" smtClean="0"/>
              <a:t>: Zájmena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VIII</a:t>
            </a:r>
            <a:r>
              <a:rPr lang="cs-CZ" b="1" dirty="0" smtClean="0"/>
              <a:t>        Sada číslo: </a:t>
            </a:r>
            <a:r>
              <a:rPr lang="cs-CZ" dirty="0" smtClean="0"/>
              <a:t>2</a:t>
            </a:r>
            <a:r>
              <a:rPr lang="cs-CZ" b="1" dirty="0" smtClean="0"/>
              <a:t>     Pořadové číslo DUM: </a:t>
            </a:r>
            <a:r>
              <a:rPr lang="cs-CZ" dirty="0" smtClean="0"/>
              <a:t>07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</a:t>
            </a:r>
            <a:r>
              <a:rPr lang="cs-CZ" dirty="0" smtClean="0"/>
              <a:t> zopakování a upevnění učiva o zájmenech a jejich skloňování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ovládají tvary a pravopis zájmen, hlavně zájmena já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</a:t>
            </a:r>
            <a:r>
              <a:rPr lang="cs-CZ" dirty="0" smtClean="0"/>
              <a:t> 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12 – 13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druhy zájmen, skloňování zájmen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</a:t>
            </a:r>
            <a:r>
              <a:rPr lang="cs-CZ" dirty="0" smtClean="0"/>
              <a:t> interaktivní tabule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 – 35 minut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si uvědomí funkci zájmen v češtině, zopakují si určování druhů zájmen a učivo o skloňování zájmen.</a:t>
            </a:r>
            <a:r>
              <a:rPr lang="cs-CZ" b="1" dirty="0" smtClean="0"/>
              <a:t> </a:t>
            </a:r>
            <a:r>
              <a:rPr lang="cs-CZ" dirty="0" smtClean="0"/>
              <a:t>Potom společně vypracují závěrečná cvičení.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 (opakování ze 6. roč.)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0447" y="1772816"/>
            <a:ext cx="8229600" cy="2900536"/>
          </a:xfrm>
          <a:ln w="28575">
            <a:solidFill>
              <a:schemeClr val="tx1"/>
            </a:solidFill>
          </a:ln>
        </p:spPr>
        <p:txBody>
          <a:bodyPr/>
          <a:lstStyle/>
          <a:p>
            <a:pPr marL="114300" indent="0">
              <a:buNone/>
            </a:pPr>
            <a:r>
              <a:rPr lang="cs-CZ" sz="2800" b="1" dirty="0" smtClean="0"/>
              <a:t>Otázka: Jakou funkci mají zájmena ve větě?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sz="3200" dirty="0" smtClean="0"/>
              <a:t>Dominik rád chodí na tréninky.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sz="3200" dirty="0" smtClean="0"/>
              <a:t>Házená </a:t>
            </a:r>
            <a:r>
              <a:rPr lang="cs-CZ" sz="3200" b="1" u="sng" dirty="0" smtClean="0"/>
              <a:t>ho</a:t>
            </a:r>
            <a:r>
              <a:rPr lang="cs-CZ" sz="3200" dirty="0" smtClean="0"/>
              <a:t> baví.</a:t>
            </a:r>
          </a:p>
          <a:p>
            <a:pPr marL="114300" indent="0"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5085183"/>
            <a:ext cx="2121093" cy="646331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zájmena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5" y="5085184"/>
            <a:ext cx="5976664" cy="954107"/>
          </a:xfrm>
          <a:prstGeom prst="rect">
            <a:avLst/>
          </a:prstGeom>
          <a:solidFill>
            <a:srgbClr val="4CDEF2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= slova, která zastupují podstatná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nebo přídavná jména.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7738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zájmen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52600"/>
            <a:ext cx="8568952" cy="4373563"/>
          </a:xfrm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cs-CZ" b="1" dirty="0" smtClean="0"/>
              <a:t>1)OSOBNÍ</a:t>
            </a:r>
            <a:r>
              <a:rPr lang="cs-CZ" dirty="0" smtClean="0"/>
              <a:t>- já, ty, on, ona, ono, my, vy, oni, ony, ona, se</a:t>
            </a:r>
          </a:p>
          <a:p>
            <a:pPr marL="114300" indent="0">
              <a:buNone/>
            </a:pPr>
            <a:r>
              <a:rPr lang="cs-CZ" b="1" dirty="0" smtClean="0"/>
              <a:t>2)PŘIVLASTŇOVACÍ</a:t>
            </a:r>
            <a:r>
              <a:rPr lang="cs-CZ" dirty="0" smtClean="0"/>
              <a:t>- můj, tvůj, náš, váš, jeho, její, jejich,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svůj</a:t>
            </a:r>
          </a:p>
          <a:p>
            <a:pPr marL="114300" indent="0">
              <a:buNone/>
            </a:pPr>
            <a:r>
              <a:rPr lang="cs-CZ" b="1" dirty="0" smtClean="0"/>
              <a:t>3)UKAZOVACÍ</a:t>
            </a:r>
            <a:r>
              <a:rPr lang="cs-CZ" dirty="0" smtClean="0"/>
              <a:t>- ten, tento, tenhle, onen, takový, týž,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tentýž, sám</a:t>
            </a:r>
          </a:p>
          <a:p>
            <a:pPr marL="114300" indent="0">
              <a:buNone/>
            </a:pPr>
            <a:r>
              <a:rPr lang="cs-CZ" b="1" dirty="0" smtClean="0"/>
              <a:t>4)TÁZACÍ</a:t>
            </a:r>
            <a:r>
              <a:rPr lang="cs-CZ" dirty="0" smtClean="0"/>
              <a:t>- kdo? co? jaký? který? čí?</a:t>
            </a:r>
          </a:p>
          <a:p>
            <a:pPr marL="114300" indent="0">
              <a:buNone/>
            </a:pPr>
            <a:r>
              <a:rPr lang="cs-CZ" b="1" dirty="0" smtClean="0"/>
              <a:t>5)VZTAŽNÁ</a:t>
            </a:r>
            <a:r>
              <a:rPr lang="cs-CZ" dirty="0" smtClean="0"/>
              <a:t>- kdo, co, jaký, který, čí, jenž</a:t>
            </a:r>
          </a:p>
          <a:p>
            <a:pPr marL="114300" indent="0">
              <a:buNone/>
            </a:pPr>
            <a:r>
              <a:rPr lang="cs-CZ" b="1" dirty="0" smtClean="0"/>
              <a:t>6)NEURČITÁ</a:t>
            </a:r>
            <a:r>
              <a:rPr lang="cs-CZ" dirty="0" smtClean="0"/>
              <a:t>- někdo, něco, některý, nějaký, něčí, 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leckdo, kdosi, kdokoli, každý, všechen</a:t>
            </a:r>
          </a:p>
          <a:p>
            <a:pPr marL="114300" indent="0">
              <a:buNone/>
            </a:pPr>
            <a:r>
              <a:rPr lang="cs-CZ" b="1" dirty="0" smtClean="0"/>
              <a:t>7)ZÁPORNÁ</a:t>
            </a:r>
            <a:r>
              <a:rPr lang="cs-CZ" dirty="0" smtClean="0"/>
              <a:t>- nikdo, nic, nijaký, ničí, žádný   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78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SKLOŇOVÁNÍ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cs-CZ" b="1" dirty="0" smtClean="0"/>
              <a:t>POZOR!!!</a:t>
            </a:r>
          </a:p>
          <a:p>
            <a:pPr marL="114300" indent="0">
              <a:buNone/>
            </a:pPr>
            <a:r>
              <a:rPr lang="cs-CZ" dirty="0" smtClean="0"/>
              <a:t>1)zájmeno </a:t>
            </a:r>
            <a:r>
              <a:rPr lang="cs-CZ" b="1" dirty="0" smtClean="0"/>
              <a:t>JÁ</a:t>
            </a:r>
            <a:r>
              <a:rPr lang="cs-CZ" dirty="0" smtClean="0"/>
              <a:t> – </a:t>
            </a:r>
            <a:r>
              <a:rPr lang="cs-CZ" b="1" dirty="0" smtClean="0"/>
              <a:t>mě </a:t>
            </a:r>
            <a:r>
              <a:rPr lang="cs-CZ" dirty="0" smtClean="0"/>
              <a:t>(mne) = 2. a 4.p. (tě, tebe)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- </a:t>
            </a:r>
            <a:r>
              <a:rPr lang="cs-CZ" b="1" dirty="0" smtClean="0"/>
              <a:t>mně</a:t>
            </a:r>
            <a:r>
              <a:rPr lang="cs-CZ" dirty="0" smtClean="0"/>
              <a:t> (mi) = 3. a 6.p. (tobě, ti)</a:t>
            </a:r>
          </a:p>
          <a:p>
            <a:pPr marL="114300" indent="0">
              <a:buNone/>
            </a:pPr>
            <a:r>
              <a:rPr lang="cs-CZ" dirty="0" smtClean="0"/>
              <a:t>2)zájmena </a:t>
            </a:r>
            <a:r>
              <a:rPr lang="cs-CZ" b="1" dirty="0" smtClean="0"/>
              <a:t>můj, tvůj </a:t>
            </a:r>
            <a:r>
              <a:rPr lang="cs-CZ" dirty="0" smtClean="0"/>
              <a:t>– 7.p.č.mn. = </a:t>
            </a:r>
            <a:r>
              <a:rPr lang="cs-CZ" b="1" dirty="0" smtClean="0"/>
              <a:t>mými, tvými</a:t>
            </a:r>
          </a:p>
          <a:p>
            <a:pPr marL="114300" indent="0">
              <a:buNone/>
            </a:pPr>
            <a:r>
              <a:rPr lang="cs-CZ" dirty="0" smtClean="0"/>
              <a:t>3)</a:t>
            </a:r>
            <a:r>
              <a:rPr lang="cs-CZ" b="1" dirty="0" smtClean="0"/>
              <a:t>sebou</a:t>
            </a:r>
            <a:r>
              <a:rPr lang="cs-CZ" dirty="0" smtClean="0"/>
              <a:t> (kým, čím) – Vrtěl sebou. Hází sebou.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b="1" dirty="0" smtClean="0"/>
              <a:t>s sebou </a:t>
            </a:r>
            <a:r>
              <a:rPr lang="cs-CZ" dirty="0" smtClean="0"/>
              <a:t>(s kým, s čím) – Vzal ho s sebou na ryby.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Vezmi si s sebou peníze.</a:t>
            </a:r>
          </a:p>
          <a:p>
            <a:pPr marL="114300" indent="0">
              <a:buNone/>
            </a:pPr>
            <a:r>
              <a:rPr lang="cs-CZ" dirty="0" smtClean="0"/>
              <a:t>4)</a:t>
            </a:r>
            <a:r>
              <a:rPr lang="cs-CZ" b="1" dirty="0" smtClean="0"/>
              <a:t>naši</a:t>
            </a:r>
            <a:r>
              <a:rPr lang="cs-CZ" dirty="0" smtClean="0"/>
              <a:t> – před naši (TU) školu, k našim (TĚM) přátelům</a:t>
            </a:r>
          </a:p>
          <a:p>
            <a:pPr marL="11430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naší </a:t>
            </a:r>
            <a:r>
              <a:rPr lang="cs-CZ" dirty="0" smtClean="0"/>
              <a:t>– před naší (TOU) školou, s naším (TÍM) přítelem</a:t>
            </a:r>
          </a:p>
          <a:p>
            <a:pPr marL="114300" indent="0">
              <a:buNone/>
            </a:pPr>
            <a:r>
              <a:rPr lang="cs-CZ" b="1" dirty="0" smtClean="0"/>
              <a:t>5)jeho, jejich </a:t>
            </a:r>
            <a:r>
              <a:rPr lang="cs-CZ" dirty="0" smtClean="0"/>
              <a:t>– neskloňují se</a:t>
            </a:r>
          </a:p>
          <a:p>
            <a:pPr marL="1143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3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/>
          <a:lstStyle/>
          <a:p>
            <a:pPr marL="114300" indent="0">
              <a:buNone/>
            </a:pPr>
            <a:r>
              <a:rPr lang="cs-CZ" sz="2800" b="1" dirty="0"/>
              <a:t>P</a:t>
            </a:r>
            <a:r>
              <a:rPr lang="cs-CZ" sz="2800" b="1" dirty="0" smtClean="0"/>
              <a:t>odtrhni zájmena a urči jejich druh: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s</a:t>
            </a:r>
            <a:r>
              <a:rPr lang="cs-CZ" dirty="0" smtClean="0"/>
              <a:t>e, velmi, nám, každý, sami, lecjaký, kromě, náš, mi,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p</a:t>
            </a:r>
            <a:r>
              <a:rPr lang="cs-CZ" dirty="0" smtClean="0"/>
              <a:t>otom, tímhle, mám, někde, který, nikdo, čí, jsem,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v</a:t>
            </a:r>
            <a:r>
              <a:rPr lang="cs-CZ" dirty="0" smtClean="0"/>
              <a:t>y, co, my, svými, komu, nic, proč, vedle, byl, vše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28920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373563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cs-CZ" sz="2800" b="1" dirty="0" smtClean="0"/>
              <a:t>Zájmena v závorce dej do správného tvaru:</a:t>
            </a:r>
          </a:p>
          <a:p>
            <a:pPr marL="114300" indent="0">
              <a:buNone/>
            </a:pPr>
            <a:r>
              <a:rPr lang="cs-CZ" dirty="0" smtClean="0"/>
              <a:t>Díval se na (ona)</a:t>
            </a:r>
          </a:p>
          <a:p>
            <a:pPr marL="114300" indent="0">
              <a:buNone/>
            </a:pPr>
            <a:r>
              <a:rPr lang="cs-CZ" dirty="0" smtClean="0"/>
              <a:t>Přijel s (můj) rodiči</a:t>
            </a:r>
          </a:p>
          <a:p>
            <a:pPr marL="114300" indent="0">
              <a:buNone/>
            </a:pPr>
            <a:r>
              <a:rPr lang="cs-CZ" dirty="0" smtClean="0"/>
              <a:t>(který) z vás to udělali</a:t>
            </a:r>
          </a:p>
          <a:p>
            <a:pPr marL="114300" indent="0">
              <a:buNone/>
            </a:pPr>
            <a:r>
              <a:rPr lang="cs-CZ" dirty="0" smtClean="0"/>
              <a:t>Pojď s (my)</a:t>
            </a:r>
          </a:p>
          <a:p>
            <a:pPr marL="114300" indent="0">
              <a:buNone/>
            </a:pPr>
            <a:r>
              <a:rPr lang="cs-CZ" dirty="0" smtClean="0"/>
              <a:t>Šel s (kdosi) po ulici</a:t>
            </a:r>
          </a:p>
          <a:p>
            <a:pPr marL="114300" indent="0">
              <a:buNone/>
            </a:pPr>
            <a:r>
              <a:rPr lang="cs-CZ" dirty="0" smtClean="0"/>
              <a:t>O (cosi) přemýšlel</a:t>
            </a:r>
          </a:p>
          <a:p>
            <a:pPr marL="114300" indent="0">
              <a:buNone/>
            </a:pPr>
            <a:r>
              <a:rPr lang="cs-CZ" dirty="0" smtClean="0"/>
              <a:t>S (nic) nepočítej</a:t>
            </a:r>
          </a:p>
          <a:p>
            <a:pPr marL="114300" indent="0">
              <a:buNone/>
            </a:pPr>
            <a:r>
              <a:rPr lang="cs-CZ" dirty="0" smtClean="0"/>
              <a:t>Bez (naše) pomoci</a:t>
            </a:r>
          </a:p>
          <a:p>
            <a:pPr marL="114300" indent="0">
              <a:buNone/>
            </a:pPr>
            <a:r>
              <a:rPr lang="cs-CZ" dirty="0" smtClean="0"/>
              <a:t>Může hrát s (kdokoli)</a:t>
            </a:r>
          </a:p>
          <a:p>
            <a:pPr marL="114300" indent="0">
              <a:buNone/>
            </a:pPr>
            <a:r>
              <a:rPr lang="cs-CZ" dirty="0" smtClean="0"/>
              <a:t>S (kdo) tam byl?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43703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cs-CZ" sz="2800" b="1" dirty="0" smtClean="0"/>
              <a:t>Doplň správně tvar zájmena JÁ:</a:t>
            </a:r>
          </a:p>
          <a:p>
            <a:pPr marL="114300" indent="0">
              <a:buNone/>
            </a:pPr>
            <a:r>
              <a:rPr lang="cs-CZ" dirty="0" smtClean="0"/>
              <a:t>Pojď ke ____ .</a:t>
            </a:r>
          </a:p>
          <a:p>
            <a:pPr marL="114300" indent="0">
              <a:buNone/>
            </a:pPr>
            <a:r>
              <a:rPr lang="cs-CZ" dirty="0" smtClean="0"/>
              <a:t>Seděl vedle ____ .</a:t>
            </a:r>
          </a:p>
          <a:p>
            <a:pPr marL="114300" indent="0">
              <a:buNone/>
            </a:pPr>
            <a:r>
              <a:rPr lang="cs-CZ" dirty="0" smtClean="0"/>
              <a:t>Zavolej ____ .</a:t>
            </a:r>
          </a:p>
          <a:p>
            <a:pPr marL="114300" indent="0">
              <a:buNone/>
            </a:pPr>
            <a:r>
              <a:rPr lang="cs-CZ" dirty="0" smtClean="0"/>
              <a:t>Nechoď beze ____ .</a:t>
            </a:r>
          </a:p>
          <a:p>
            <a:pPr marL="114300" indent="0">
              <a:buNone/>
            </a:pPr>
            <a:r>
              <a:rPr lang="cs-CZ" dirty="0" smtClean="0"/>
              <a:t>Dej ___ pokoj.</a:t>
            </a:r>
          </a:p>
          <a:p>
            <a:pPr marL="114300" indent="0">
              <a:buNone/>
            </a:pPr>
            <a:r>
              <a:rPr lang="cs-CZ" dirty="0" smtClean="0"/>
              <a:t>Viděl _____ve škole.</a:t>
            </a:r>
          </a:p>
          <a:p>
            <a:pPr marL="114300" indent="0">
              <a:buNone/>
            </a:pPr>
            <a:r>
              <a:rPr lang="cs-CZ" dirty="0" smtClean="0"/>
              <a:t>____ se to netýká.</a:t>
            </a:r>
          </a:p>
          <a:p>
            <a:pPr marL="114300" indent="0">
              <a:buNone/>
            </a:pPr>
            <a:r>
              <a:rPr lang="cs-CZ" dirty="0" smtClean="0"/>
              <a:t>Připomněl _____ to.</a:t>
            </a:r>
          </a:p>
          <a:p>
            <a:pPr marL="114300" indent="0">
              <a:buNone/>
            </a:pPr>
            <a:r>
              <a:rPr lang="cs-CZ" dirty="0" smtClean="0"/>
              <a:t>____ nic nedlužíš.</a:t>
            </a:r>
          </a:p>
          <a:p>
            <a:pPr marL="114300" indent="0">
              <a:buNone/>
            </a:pPr>
            <a:r>
              <a:rPr lang="cs-CZ" dirty="0" smtClean="0"/>
              <a:t>Žádal _____ o pomoc.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99620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11560" y="22768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BLAŽEK, Josef. </a:t>
            </a:r>
            <a:r>
              <a:rPr lang="cs-CZ" i="1" dirty="0"/>
              <a:t>Stručný přehled české mluvnice</a:t>
            </a:r>
            <a:r>
              <a:rPr lang="cs-CZ" dirty="0"/>
              <a:t>. Pardubice: ZIVA, 1991, ISBN 80-900683-2-4.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924</TotalTime>
  <Words>541</Words>
  <Application>Microsoft Office PowerPoint</Application>
  <PresentationFormat>Předvádění na obrazovce (4:3)</PresentationFormat>
  <Paragraphs>93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Lékárna</vt:lpstr>
      <vt:lpstr>Prezentace aplikace PowerPoint</vt:lpstr>
      <vt:lpstr>Prezentace aplikace PowerPoint</vt:lpstr>
      <vt:lpstr>ZÁJMENA (opakování ze 6. roč.)</vt:lpstr>
      <vt:lpstr>Druhy zájmen </vt:lpstr>
      <vt:lpstr>SKLOŇOVÁNÍ ZÁJMEN</vt:lpstr>
      <vt:lpstr>procvičení</vt:lpstr>
      <vt:lpstr>procvičení</vt:lpstr>
      <vt:lpstr>procvičení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200</cp:revision>
  <dcterms:created xsi:type="dcterms:W3CDTF">2012-03-26T21:10:22Z</dcterms:created>
  <dcterms:modified xsi:type="dcterms:W3CDTF">2012-11-24T16:04:42Z</dcterms:modified>
</cp:coreProperties>
</file>