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89" r:id="rId2"/>
    <p:sldId id="290" r:id="rId3"/>
    <p:sldId id="292" r:id="rId4"/>
    <p:sldId id="291" r:id="rId5"/>
    <p:sldId id="293" r:id="rId6"/>
    <p:sldId id="294" r:id="rId7"/>
    <p:sldId id="295" r:id="rId8"/>
    <p:sldId id="296" r:id="rId9"/>
    <p:sldId id="297" r:id="rId10"/>
    <p:sldId id="298" r:id="rId11"/>
    <p:sldId id="28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0C7E0"/>
    <a:srgbClr val="FFFF00"/>
    <a:srgbClr val="99FF33"/>
    <a:srgbClr val="FF66FF"/>
    <a:srgbClr val="FF66CC"/>
    <a:srgbClr val="FF33CC"/>
    <a:srgbClr val="D3B857"/>
    <a:srgbClr val="FF6699"/>
    <a:srgbClr val="FFFF66"/>
    <a:srgbClr val="4CDE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786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5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VY_32_INOVACE_VIII_2_09: Číslovky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VIII</a:t>
            </a:r>
            <a:r>
              <a:rPr lang="cs-CZ" b="1" dirty="0" smtClean="0"/>
              <a:t>            Sada číslo: </a:t>
            </a:r>
            <a:r>
              <a:rPr lang="cs-CZ" dirty="0" smtClean="0"/>
              <a:t>2</a:t>
            </a:r>
            <a:r>
              <a:rPr lang="cs-CZ" b="1" dirty="0" smtClean="0"/>
              <a:t>               Pořadové číslo DUM: </a:t>
            </a:r>
            <a:r>
              <a:rPr lang="cs-CZ" dirty="0" smtClean="0"/>
              <a:t>09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opakování učiva o číslovkách ze 6. ročníku, zejména druhy a skloňování číslovek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žáci dovedou správně použít vhodné tvary číslovek, ovládají pravopis číslovek řadových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12 – 13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 </a:t>
            </a:r>
            <a:r>
              <a:rPr lang="cs-CZ" dirty="0" smtClean="0"/>
              <a:t>druhy číslovek, skloňování číslovek, číslovky řadové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</a:t>
            </a:r>
            <a:r>
              <a:rPr lang="cs-CZ" dirty="0" smtClean="0"/>
              <a:t> 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30 – 35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Žáci si nejprve uvědomí funkci číslovek, potom si formou prezentace zopakují druhy číslovek a jejich užití a skloňování. Na závěr si žáci společně procvičí pravopis číslovek řadových a správné užití tvarů číslovek  základních.</a:t>
            </a:r>
            <a:r>
              <a:rPr lang="cs-CZ" b="1" dirty="0" smtClean="0"/>
              <a:t>   </a:t>
            </a:r>
            <a:endParaRPr lang="cs-CZ" dirty="0" smtClean="0"/>
          </a:p>
          <a:p>
            <a:r>
              <a:rPr lang="cs-CZ" dirty="0" smtClean="0"/>
              <a:t>Vysvětlí si význam rčení a přísloví, v kterých se objevují číslovky.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2708920"/>
            <a:ext cx="4152291" cy="1323439"/>
          </a:xfrm>
          <a:prstGeom prst="rect">
            <a:avLst/>
          </a:prstGeom>
          <a:solidFill>
            <a:srgbClr val="10C7E0"/>
          </a:solidFill>
          <a:ln w="762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8000" dirty="0" smtClean="0"/>
              <a:t>ČÍSLOVKY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547214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10C7E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ČÍSLOVKY (OPAKOVÁNÍ ZE 6.ROČ.)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845024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Najdi číslovky! Jakou funkci mají číslovky?</a:t>
            </a:r>
          </a:p>
          <a:p>
            <a:pPr marL="0" indent="0">
              <a:buNone/>
            </a:pPr>
            <a:r>
              <a:rPr lang="cs-CZ" dirty="0" smtClean="0"/>
              <a:t>Koupil si dva lístky.</a:t>
            </a:r>
          </a:p>
          <a:p>
            <a:pPr marL="0" indent="0">
              <a:buNone/>
            </a:pPr>
            <a:r>
              <a:rPr lang="cs-CZ" dirty="0" smtClean="0"/>
              <a:t>Dostal od matky stovku na kino.</a:t>
            </a:r>
          </a:p>
          <a:p>
            <a:pPr marL="0" indent="0">
              <a:buNone/>
            </a:pPr>
            <a:r>
              <a:rPr lang="cs-CZ" dirty="0" smtClean="0"/>
              <a:t>Narodil se 18.2.1986 v Jičíně.</a:t>
            </a:r>
          </a:p>
          <a:p>
            <a:pPr marL="0" indent="0">
              <a:buNone/>
            </a:pPr>
            <a:r>
              <a:rPr lang="cs-CZ" dirty="0" smtClean="0"/>
              <a:t>Doběhl první, tedy na 1. místě.</a:t>
            </a:r>
          </a:p>
          <a:p>
            <a:pPr marL="0" indent="0">
              <a:buNone/>
            </a:pPr>
            <a:r>
              <a:rPr lang="cs-CZ" dirty="0" smtClean="0"/>
              <a:t>Již několikrát přišel pozdě.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5824430"/>
            <a:ext cx="1821524" cy="584775"/>
          </a:xfrm>
          <a:prstGeom prst="rect">
            <a:avLst/>
          </a:prstGeom>
          <a:solidFill>
            <a:srgbClr val="10C7E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ČÍSLOVKY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79712" y="5885984"/>
            <a:ext cx="7063216" cy="461665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slova číselného významu, vyjadřují počet</a:t>
            </a:r>
            <a:r>
              <a:rPr lang="cs-CZ" sz="2400" dirty="0"/>
              <a:t> </a:t>
            </a:r>
            <a:r>
              <a:rPr lang="cs-CZ" sz="2400" dirty="0" smtClean="0"/>
              <a:t>nebo pořadí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9467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10C7E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smtClean="0"/>
              <a:t>DRUHY ČÍSLOVEK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426968"/>
              </p:ext>
            </p:extLst>
          </p:nvPr>
        </p:nvGraphicFramePr>
        <p:xfrm>
          <a:off x="467544" y="1916832"/>
          <a:ext cx="8229600" cy="40584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8312"/>
                <a:gridCol w="2880320"/>
                <a:gridCol w="2540968"/>
              </a:tblGrid>
              <a:tr h="7665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URČITÉ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NEURČITÉ</a:t>
                      </a:r>
                      <a:endParaRPr lang="cs-CZ" sz="4000" dirty="0"/>
                    </a:p>
                  </a:txBody>
                  <a:tcPr/>
                </a:tc>
              </a:tr>
              <a:tr h="734122">
                <a:tc>
                  <a:txBody>
                    <a:bodyPr/>
                    <a:lstStyle/>
                    <a:p>
                      <a:r>
                        <a:rPr lang="cs-CZ" sz="2800" b="1" baseline="0" dirty="0" smtClean="0"/>
                        <a:t>ZÁKLADNÍ</a:t>
                      </a:r>
                    </a:p>
                    <a:p>
                      <a:endParaRPr lang="cs-CZ" sz="18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jeden, dva,</a:t>
                      </a:r>
                      <a:r>
                        <a:rPr lang="cs-CZ" sz="2400" baseline="0" dirty="0" smtClean="0"/>
                        <a:t> tři, sto, tisíc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několik, málo, mnoho</a:t>
                      </a:r>
                      <a:endParaRPr lang="cs-CZ" sz="2400" dirty="0"/>
                    </a:p>
                  </a:txBody>
                  <a:tcPr/>
                </a:tc>
              </a:tr>
              <a:tr h="73502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ŘADOVÉ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druhý, třetí, dvacátý, stý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několikátý</a:t>
                      </a:r>
                      <a:endParaRPr lang="cs-CZ" sz="2400" dirty="0"/>
                    </a:p>
                  </a:txBody>
                  <a:tcPr/>
                </a:tc>
              </a:tr>
              <a:tr h="777148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DRUHOVÉ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dvoje, dvojí, patery, sedmero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několikery, několikero</a:t>
                      </a:r>
                      <a:endParaRPr lang="cs-CZ" sz="2400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NÁSOBNÉ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jednou, dvakrát, šestkrát, dvojnásobný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několikrát</a:t>
                      </a:r>
                    </a:p>
                    <a:p>
                      <a:r>
                        <a:rPr lang="cs-CZ" sz="2400" dirty="0" smtClean="0"/>
                        <a:t>několikanásobný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686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10C7E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SKLOŇOVÁNÍ ČÍSLOVEK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72816"/>
            <a:ext cx="8712968" cy="4525963"/>
          </a:xfrm>
          <a:ln w="28575"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r>
              <a:rPr lang="cs-CZ" b="1" dirty="0"/>
              <a:t>j</a:t>
            </a:r>
            <a:r>
              <a:rPr lang="cs-CZ" b="1" dirty="0" smtClean="0"/>
              <a:t>eden</a:t>
            </a:r>
            <a:r>
              <a:rPr lang="cs-CZ" dirty="0" smtClean="0"/>
              <a:t> – jako </a:t>
            </a:r>
            <a:r>
              <a:rPr lang="cs-CZ" b="1" dirty="0" smtClean="0"/>
              <a:t>TEN</a:t>
            </a:r>
          </a:p>
          <a:p>
            <a:r>
              <a:rPr lang="cs-CZ" b="1" dirty="0"/>
              <a:t>d</a:t>
            </a:r>
            <a:r>
              <a:rPr lang="cs-CZ" b="1" dirty="0" smtClean="0"/>
              <a:t>va, tři, čtyři </a:t>
            </a:r>
            <a:r>
              <a:rPr lang="cs-CZ" dirty="0" smtClean="0"/>
              <a:t>– zvl. skloňování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2.p. – dvou, tří i třech, čtyř i čtyřech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7.p. – dvěma, třemi, čtyřmi (mezi čtyřma očima)</a:t>
            </a:r>
          </a:p>
          <a:p>
            <a:r>
              <a:rPr lang="cs-CZ" b="1" dirty="0" smtClean="0"/>
              <a:t>5 až 99 </a:t>
            </a:r>
            <a:r>
              <a:rPr lang="cs-CZ" dirty="0" smtClean="0"/>
              <a:t>– jako </a:t>
            </a:r>
            <a:r>
              <a:rPr lang="cs-CZ" b="1" dirty="0" smtClean="0"/>
              <a:t>KOST</a:t>
            </a:r>
          </a:p>
          <a:p>
            <a:r>
              <a:rPr lang="cs-CZ" b="1" dirty="0"/>
              <a:t>s</a:t>
            </a:r>
            <a:r>
              <a:rPr lang="cs-CZ" b="1" dirty="0" smtClean="0"/>
              <a:t>to</a:t>
            </a:r>
            <a:r>
              <a:rPr lang="cs-CZ" dirty="0" smtClean="0"/>
              <a:t> – MĚSTO, </a:t>
            </a:r>
            <a:r>
              <a:rPr lang="cs-CZ" b="1" dirty="0" smtClean="0"/>
              <a:t>tisíc</a:t>
            </a:r>
            <a:r>
              <a:rPr lang="cs-CZ" dirty="0" smtClean="0"/>
              <a:t> – STROJ, </a:t>
            </a:r>
            <a:r>
              <a:rPr lang="cs-CZ" b="1" dirty="0" smtClean="0"/>
              <a:t>milión</a:t>
            </a:r>
            <a:r>
              <a:rPr lang="cs-CZ" dirty="0" smtClean="0"/>
              <a:t> – HRAD</a:t>
            </a:r>
          </a:p>
          <a:p>
            <a:r>
              <a:rPr lang="cs-CZ" b="1" dirty="0"/>
              <a:t>č</a:t>
            </a:r>
            <a:r>
              <a:rPr lang="cs-CZ" b="1" dirty="0" smtClean="0"/>
              <a:t>íslovky řadové </a:t>
            </a:r>
            <a:r>
              <a:rPr lang="cs-CZ" dirty="0" smtClean="0"/>
              <a:t>– jako mladý, jarní</a:t>
            </a:r>
          </a:p>
          <a:p>
            <a:r>
              <a:rPr lang="cs-CZ" b="1" dirty="0" smtClean="0"/>
              <a:t>1825</a:t>
            </a:r>
            <a:r>
              <a:rPr lang="cs-CZ" dirty="0" smtClean="0"/>
              <a:t> – 7.p.- s jedním tisícem osmi sty dvaceti pěti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5025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10C7E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ČÍSLOVKY ŘADOVÉ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248472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/>
              <a:t>v</a:t>
            </a:r>
            <a:r>
              <a:rPr lang="cs-CZ" b="1" dirty="0" smtClean="0"/>
              <a:t>yjadřují pořadí</a:t>
            </a:r>
          </a:p>
          <a:p>
            <a:r>
              <a:rPr lang="cs-CZ" b="1" dirty="0"/>
              <a:t>p</a:t>
            </a:r>
            <a:r>
              <a:rPr lang="cs-CZ" b="1" dirty="0" smtClean="0"/>
              <a:t>íšeme za nimi tečku</a:t>
            </a:r>
          </a:p>
          <a:p>
            <a:r>
              <a:rPr lang="cs-CZ" b="1" dirty="0" smtClean="0"/>
              <a:t>POZOR:</a:t>
            </a:r>
          </a:p>
          <a:p>
            <a:pPr>
              <a:buFontTx/>
              <a:buChar char="-"/>
            </a:pPr>
            <a:r>
              <a:rPr lang="cs-CZ" dirty="0"/>
              <a:t>d</a:t>
            </a:r>
            <a:r>
              <a:rPr lang="cs-CZ" dirty="0" smtClean="0"/>
              <a:t>atum – 12. listopadu 2012 nebo 12.11.2012</a:t>
            </a:r>
          </a:p>
          <a:p>
            <a:pPr>
              <a:buFontTx/>
              <a:buChar char="-"/>
            </a:pPr>
            <a:r>
              <a:rPr lang="cs-CZ" dirty="0" smtClean="0"/>
              <a:t>1. místo, 3. patro, 21. kapitola, 5. nástupiště</a:t>
            </a:r>
          </a:p>
          <a:p>
            <a:pPr>
              <a:buFontTx/>
              <a:buChar char="-"/>
            </a:pPr>
            <a:r>
              <a:rPr lang="cs-CZ" dirty="0" smtClean="0"/>
              <a:t>25. strana </a:t>
            </a:r>
            <a:r>
              <a:rPr lang="cs-CZ" b="1" dirty="0" smtClean="0"/>
              <a:t>ALE</a:t>
            </a:r>
            <a:r>
              <a:rPr lang="cs-CZ" dirty="0" smtClean="0"/>
              <a:t> strana 25</a:t>
            </a:r>
          </a:p>
          <a:p>
            <a:pPr>
              <a:buFontTx/>
              <a:buChar char="-"/>
            </a:pPr>
            <a:r>
              <a:rPr lang="cs-CZ" dirty="0" smtClean="0"/>
              <a:t>6. kapitola, 2. cvičení </a:t>
            </a:r>
            <a:r>
              <a:rPr lang="cs-CZ" b="1" dirty="0" smtClean="0"/>
              <a:t>ALE</a:t>
            </a:r>
            <a:r>
              <a:rPr lang="cs-CZ" dirty="0" smtClean="0"/>
              <a:t> kapitola 6, cvičení 2</a:t>
            </a:r>
          </a:p>
        </p:txBody>
      </p:sp>
    </p:spTree>
    <p:extLst>
      <p:ext uri="{BB962C8B-B14F-4D97-AF65-F5344CB8AC3E}">
        <p14:creationId xmlns:p14="http://schemas.microsoft.com/office/powerpoint/2010/main" val="373191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10C7E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PROCVIČENÍ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/>
              <a:t>Doplň správně tečky:</a:t>
            </a:r>
          </a:p>
          <a:p>
            <a:pPr marL="0" indent="0">
              <a:buNone/>
            </a:pPr>
            <a:r>
              <a:rPr lang="cs-CZ" dirty="0" smtClean="0"/>
              <a:t>Narodil se 4  února 2001.</a:t>
            </a:r>
          </a:p>
          <a:p>
            <a:pPr marL="0" indent="0">
              <a:buNone/>
            </a:pPr>
            <a:r>
              <a:rPr lang="cs-CZ" dirty="0" smtClean="0"/>
              <a:t>Dočetl teprve 2  kapitolu.</a:t>
            </a:r>
          </a:p>
          <a:p>
            <a:pPr marL="0" indent="0">
              <a:buNone/>
            </a:pPr>
            <a:r>
              <a:rPr lang="cs-CZ" dirty="0" smtClean="0"/>
              <a:t>Neudělal ještě cvičení 3  z učebnice.</a:t>
            </a:r>
          </a:p>
          <a:p>
            <a:pPr marL="0" indent="0">
              <a:buNone/>
            </a:pPr>
            <a:r>
              <a:rPr lang="cs-CZ" dirty="0" smtClean="0"/>
              <a:t>Český král Karel IV  byl významný politik.</a:t>
            </a:r>
          </a:p>
          <a:p>
            <a:pPr marL="0" indent="0">
              <a:buNone/>
            </a:pPr>
            <a:r>
              <a:rPr lang="cs-CZ" dirty="0" smtClean="0"/>
              <a:t>Chodíme už do 7  ročníku.</a:t>
            </a:r>
          </a:p>
          <a:p>
            <a:pPr marL="0" indent="0">
              <a:buNone/>
            </a:pPr>
            <a:r>
              <a:rPr lang="cs-CZ" dirty="0" smtClean="0"/>
              <a:t>Přišel již 2000  návštěvník. </a:t>
            </a:r>
          </a:p>
          <a:p>
            <a:pPr marL="0" indent="0">
              <a:buNone/>
            </a:pPr>
            <a:r>
              <a:rPr lang="cs-CZ" dirty="0" smtClean="0"/>
              <a:t>Přijď k nám ve 14  hodin.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5335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10C7E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smtClean="0"/>
              <a:t>PROCVIČENÍ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/>
              <a:t>Užij správné tvary: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oučet (3)_____ úhlů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romluvíme si mezi (4)_________ očima</a:t>
            </a:r>
          </a:p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íslo je dělitelné (2,3,4)___________________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řed (332)_______________________ lety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á už (5)________ boty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oupil si (2)________ noviny</a:t>
            </a:r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rál si jen s (1)_______ kamarádem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7805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10C7E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PROCVIČENÍ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  <a:ln w="28575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/>
              <a:t>Vysvětli následující přísloví a rčení:</a:t>
            </a:r>
          </a:p>
          <a:p>
            <a:pPr marL="0" indent="0">
              <a:buNone/>
            </a:pPr>
            <a:r>
              <a:rPr lang="cs-CZ" dirty="0" smtClean="0"/>
              <a:t>Dvakrát měř, jednou řež.</a:t>
            </a:r>
          </a:p>
          <a:p>
            <a:pPr marL="0" indent="0">
              <a:buNone/>
            </a:pPr>
            <a:r>
              <a:rPr lang="cs-CZ" dirty="0" smtClean="0"/>
              <a:t>Devatero řemesel, desátá bída.</a:t>
            </a:r>
          </a:p>
          <a:p>
            <a:pPr marL="0" indent="0">
              <a:buNone/>
            </a:pPr>
            <a:r>
              <a:rPr lang="cs-CZ" dirty="0" smtClean="0"/>
              <a:t>Zabil dvě mouchy jednou ranou.</a:t>
            </a:r>
          </a:p>
          <a:p>
            <a:pPr marL="0" indent="0">
              <a:buNone/>
            </a:pPr>
            <a:r>
              <a:rPr lang="cs-CZ" dirty="0" smtClean="0"/>
              <a:t>Byli spolu jedna ruka.</a:t>
            </a:r>
          </a:p>
          <a:p>
            <a:pPr marL="0" indent="0">
              <a:buNone/>
            </a:pPr>
            <a:r>
              <a:rPr lang="cs-CZ" dirty="0" smtClean="0"/>
              <a:t>Tolikrát se chodí se džbánem pro vodu, až se ucho utrhne.</a:t>
            </a:r>
          </a:p>
          <a:p>
            <a:pPr marL="0" indent="0">
              <a:buNone/>
            </a:pPr>
            <a:r>
              <a:rPr lang="cs-CZ" dirty="0" smtClean="0"/>
              <a:t>Nevstoupíš dvakrát do jedné řeky.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299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67544" y="211421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BLAŽEK, Josef. </a:t>
            </a:r>
            <a:r>
              <a:rPr lang="cs-CZ" i="1" dirty="0"/>
              <a:t>Stručný přehled české mluvnice</a:t>
            </a:r>
            <a:r>
              <a:rPr lang="cs-CZ" dirty="0"/>
              <a:t>. Pardubice: ZIVA, 1991, ISBN 80-900683-2-4. 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984</TotalTime>
  <Words>473</Words>
  <Application>Microsoft Office PowerPoint</Application>
  <PresentationFormat>Předvádění na obrazovce (4:3)</PresentationFormat>
  <Paragraphs>99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Prezentace aplikace PowerPoint</vt:lpstr>
      <vt:lpstr>ČÍSLOVKY (OPAKOVÁNÍ ZE 6.ROČ.)</vt:lpstr>
      <vt:lpstr>DRUHY ČÍSLOVEK</vt:lpstr>
      <vt:lpstr>SKLOŇOVÁNÍ ČÍSLOVEK</vt:lpstr>
      <vt:lpstr>ČÍSLOVKY ŘADOVÉ</vt:lpstr>
      <vt:lpstr>PROCVIČENÍ</vt:lpstr>
      <vt:lpstr>PROCVIČENÍ</vt:lpstr>
      <vt:lpstr>PROCVIČENÍ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204</cp:revision>
  <dcterms:created xsi:type="dcterms:W3CDTF">2012-03-26T21:10:22Z</dcterms:created>
  <dcterms:modified xsi:type="dcterms:W3CDTF">2012-11-24T16:06:12Z</dcterms:modified>
</cp:coreProperties>
</file>