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89" r:id="rId2"/>
    <p:sldId id="290" r:id="rId3"/>
    <p:sldId id="291" r:id="rId4"/>
    <p:sldId id="292" r:id="rId5"/>
    <p:sldId id="293" r:id="rId6"/>
    <p:sldId id="294" r:id="rId7"/>
    <p:sldId id="295" r:id="rId8"/>
    <p:sldId id="296" r:id="rId9"/>
    <p:sldId id="297" r:id="rId10"/>
    <p:sldId id="28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CDEF2"/>
    <a:srgbClr val="FFFF00"/>
    <a:srgbClr val="99FF33"/>
    <a:srgbClr val="FF66FF"/>
    <a:srgbClr val="FF66CC"/>
    <a:srgbClr val="FF33CC"/>
    <a:srgbClr val="D3B857"/>
    <a:srgbClr val="FF6699"/>
    <a:srgbClr val="FFFF66"/>
    <a:srgbClr val="10C7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10" autoAdjust="0"/>
  </p:normalViewPr>
  <p:slideViewPr>
    <p:cSldViewPr>
      <p:cViewPr>
        <p:scale>
          <a:sx n="91" d="100"/>
          <a:sy n="91" d="100"/>
        </p:scale>
        <p:origin x="-786" y="5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18A3E9-25C1-498A-8E51-4FEF8159FF2C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C6EBE8-6D38-4A62-BB11-0762BD97FC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4493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Relationship Id="rId4" Type="http://schemas.openxmlformats.org/officeDocument/2006/relationships/image" Target="../media/image4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Relationship Id="rId4" Type="http://schemas.openxmlformats.org/officeDocument/2006/relationships/image" Target="../media/image4.png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C339AA9C-FDE1-470C-ACB6-A36FB9AF63FE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C339AA9C-FDE1-470C-ACB6-A36FB9AF63FE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C339AA9C-FDE1-470C-ACB6-A36FB9AF63FE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4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C339AA9C-FDE1-470C-ACB6-A36FB9AF63FE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wipe dir="d"/>
    <p:sndAc>
      <p:stSnd>
        <p:snd r:embed="rId13" name="chimes.wav"/>
      </p:stSnd>
    </p:sndAc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547664" y="2132856"/>
          <a:ext cx="6264696" cy="1738514"/>
        </p:xfrm>
        <a:graphic>
          <a:graphicData uri="http://schemas.openxmlformats.org/drawingml/2006/table">
            <a:tbl>
              <a:tblPr/>
              <a:tblGrid>
                <a:gridCol w="2006236"/>
                <a:gridCol w="4258460"/>
              </a:tblGrid>
              <a:tr h="6053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1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548680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1187624" y="4509120"/>
            <a:ext cx="71287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Název DUM:  </a:t>
            </a:r>
            <a:r>
              <a:rPr lang="cs-CZ" dirty="0" smtClean="0"/>
              <a:t>VY_32_INOVACE_VIII_2_10: Slovesný rod</a:t>
            </a:r>
          </a:p>
          <a:p>
            <a:endParaRPr lang="cs-CZ" b="1" dirty="0" smtClean="0"/>
          </a:p>
          <a:p>
            <a:r>
              <a:rPr lang="cs-CZ" b="1" dirty="0" smtClean="0"/>
              <a:t>Šablona číslo: </a:t>
            </a:r>
            <a:r>
              <a:rPr lang="cs-CZ" dirty="0" smtClean="0"/>
              <a:t>VIII</a:t>
            </a:r>
            <a:r>
              <a:rPr lang="cs-CZ" b="1" dirty="0" smtClean="0"/>
              <a:t>          Sada číslo: </a:t>
            </a:r>
            <a:r>
              <a:rPr lang="cs-CZ" dirty="0" smtClean="0"/>
              <a:t>2</a:t>
            </a:r>
            <a:r>
              <a:rPr lang="cs-CZ" b="1" dirty="0" smtClean="0"/>
              <a:t>           Pořadové číslo DUM: </a:t>
            </a:r>
            <a:r>
              <a:rPr lang="cs-CZ" dirty="0" smtClean="0"/>
              <a:t>10</a:t>
            </a:r>
            <a:r>
              <a:rPr lang="cs-CZ" b="1" dirty="0" smtClean="0"/>
              <a:t>  </a:t>
            </a:r>
            <a:endParaRPr lang="cs-CZ" dirty="0" smtClean="0"/>
          </a:p>
          <a:p>
            <a:endParaRPr lang="cs-CZ" b="1" dirty="0" smtClean="0"/>
          </a:p>
          <a:p>
            <a:r>
              <a:rPr lang="cs-CZ" b="1" dirty="0" smtClean="0"/>
              <a:t>Autor: </a:t>
            </a:r>
            <a:r>
              <a:rPr lang="cs-CZ" dirty="0" smtClean="0"/>
              <a:t>Mgr. Martin Beneš</a:t>
            </a:r>
            <a:endParaRPr lang="cs-CZ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27584" y="764704"/>
            <a:ext cx="7272808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Anotace:</a:t>
            </a:r>
            <a:r>
              <a:rPr lang="cs-CZ" dirty="0" smtClean="0"/>
              <a:t> seznámení s pravidly tvoření slovesného rodu a se způsoby jeho tvoření a užití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Očekávaný výstup</a:t>
            </a:r>
            <a:r>
              <a:rPr lang="cs-CZ" sz="1600" b="1" dirty="0" smtClean="0"/>
              <a:t>: </a:t>
            </a:r>
            <a:r>
              <a:rPr lang="cs-CZ" dirty="0" smtClean="0"/>
              <a:t>žáci dovedou vytvořit a vhodně použít tvary slovesného rodu</a:t>
            </a:r>
            <a:endParaRPr lang="cs-CZ" sz="1600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Druh učebního materiálu:</a:t>
            </a:r>
            <a:r>
              <a:rPr lang="cs-CZ" dirty="0" smtClean="0"/>
              <a:t> prezentace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Typická věková skupina:</a:t>
            </a:r>
            <a:r>
              <a:rPr lang="cs-CZ" dirty="0" smtClean="0"/>
              <a:t> 12 -13 let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Klíčová slova:</a:t>
            </a:r>
            <a:r>
              <a:rPr lang="cs-CZ" dirty="0" smtClean="0"/>
              <a:t> slovesný rod činný a trpný, opisný tvar a zvratná podoba trpného rodu, příčestí trpné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Pomůcky a materiál: </a:t>
            </a:r>
            <a:r>
              <a:rPr lang="cs-CZ" dirty="0" smtClean="0"/>
              <a:t>interaktivní tabule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Potřebný čas pro výuku DUM: </a:t>
            </a:r>
            <a:r>
              <a:rPr lang="cs-CZ" dirty="0" smtClean="0"/>
              <a:t>40 minut</a:t>
            </a:r>
            <a:endParaRPr lang="cs-CZ" b="1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Metodické zhodnocení a popis práce s digitálním učebním materiálem:</a:t>
            </a:r>
          </a:p>
          <a:p>
            <a:r>
              <a:rPr lang="cs-CZ" dirty="0" smtClean="0"/>
              <a:t>Žáci se seznámí formou prezentace s tvořením a užitím </a:t>
            </a:r>
            <a:r>
              <a:rPr lang="cs-CZ" dirty="0" smtClean="0"/>
              <a:t>trpného </a:t>
            </a:r>
            <a:r>
              <a:rPr lang="cs-CZ" dirty="0" smtClean="0"/>
              <a:t>rodu.</a:t>
            </a:r>
            <a:r>
              <a:rPr lang="cs-CZ" b="1" dirty="0" smtClean="0"/>
              <a:t> </a:t>
            </a:r>
            <a:r>
              <a:rPr lang="cs-CZ" dirty="0" smtClean="0"/>
              <a:t>Na konec si probrané učivo procvičí.</a:t>
            </a:r>
            <a:r>
              <a:rPr lang="cs-CZ" b="1" dirty="0" smtClean="0"/>
              <a:t> </a:t>
            </a:r>
            <a:endParaRPr lang="cs-CZ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r>
              <a:rPr lang="cs-CZ" b="1" dirty="0" smtClean="0"/>
              <a:t> </a:t>
            </a:r>
            <a:endParaRPr lang="cs-CZ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403648" y="2564904"/>
            <a:ext cx="6277872" cy="1200329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 w="571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7200" b="1" dirty="0" smtClean="0"/>
              <a:t>SLOVESNÝ ROD</a:t>
            </a:r>
            <a:endParaRPr lang="cs-CZ" sz="7200" b="1" dirty="0"/>
          </a:p>
        </p:txBody>
      </p:sp>
    </p:spTree>
    <p:extLst>
      <p:ext uri="{BB962C8B-B14F-4D97-AF65-F5344CB8AC3E}">
        <p14:creationId xmlns:p14="http://schemas.microsoft.com/office/powerpoint/2010/main" val="2326973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blipFill>
            <a:blip r:embed="rId2"/>
            <a:tile tx="0" ty="0" sx="100000" sy="100000" flip="none" algn="tl"/>
          </a:blipFill>
          <a:ln w="38100">
            <a:solidFill>
              <a:schemeClr val="tx1"/>
            </a:solidFill>
          </a:ln>
        </p:spPr>
        <p:txBody>
          <a:bodyPr/>
          <a:lstStyle/>
          <a:p>
            <a:r>
              <a:rPr lang="cs-CZ" b="1" dirty="0" smtClean="0"/>
              <a:t>PRO BYSTRÉ HLAVY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2348880"/>
            <a:ext cx="4608512" cy="3600400"/>
          </a:xfrm>
        </p:spPr>
        <p:txBody>
          <a:bodyPr/>
          <a:lstStyle/>
          <a:p>
            <a:r>
              <a:rPr lang="cs-CZ" b="1" dirty="0" smtClean="0"/>
              <a:t>Poznáš rozdíl ve významu vět?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Sleduj, co činí(dělá) podmět!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dirty="0" smtClean="0"/>
              <a:t>1) </a:t>
            </a:r>
            <a:r>
              <a:rPr lang="cs-CZ" b="1" dirty="0" smtClean="0"/>
              <a:t>Truhlář</a:t>
            </a:r>
            <a:r>
              <a:rPr lang="cs-CZ" dirty="0" smtClean="0"/>
              <a:t> vyrobil postel.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2) </a:t>
            </a:r>
            <a:r>
              <a:rPr lang="cs-CZ" b="1" dirty="0" smtClean="0"/>
              <a:t>Postel</a:t>
            </a:r>
            <a:r>
              <a:rPr lang="cs-CZ" dirty="0" smtClean="0"/>
              <a:t> byla vyrobena truhlářem. 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012160" y="3676382"/>
            <a:ext cx="2045753" cy="400110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b="1" dirty="0"/>
              <a:t>p</a:t>
            </a:r>
            <a:r>
              <a:rPr lang="cs-CZ" sz="2000" b="1" dirty="0" smtClean="0"/>
              <a:t>odmět něco činí</a:t>
            </a:r>
            <a:endParaRPr lang="cs-CZ" sz="2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079261" y="4437112"/>
            <a:ext cx="1911549" cy="707886"/>
          </a:xfrm>
          <a:prstGeom prst="rect">
            <a:avLst/>
          </a:prstGeom>
          <a:solidFill>
            <a:srgbClr val="4CDEF2"/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b="1" dirty="0"/>
              <a:t>s</a:t>
            </a:r>
            <a:r>
              <a:rPr lang="cs-CZ" sz="2000" b="1" dirty="0" smtClean="0"/>
              <a:t> podmětem se </a:t>
            </a:r>
          </a:p>
          <a:p>
            <a:r>
              <a:rPr lang="cs-CZ" sz="2000" b="1" dirty="0"/>
              <a:t>n</a:t>
            </a:r>
            <a:r>
              <a:rPr lang="cs-CZ" sz="2000" b="1" dirty="0" smtClean="0"/>
              <a:t>ěco děje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1533263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blipFill>
            <a:blip r:embed="rId2"/>
            <a:tile tx="0" ty="0" sx="100000" sy="100000" flip="none" algn="tl"/>
          </a:blipFill>
          <a:ln w="38100">
            <a:solidFill>
              <a:schemeClr val="tx1"/>
            </a:solidFill>
          </a:ln>
        </p:spPr>
        <p:txBody>
          <a:bodyPr/>
          <a:lstStyle/>
          <a:p>
            <a:r>
              <a:rPr lang="cs-CZ" b="1" dirty="0" smtClean="0"/>
              <a:t>SLOVESNÝ ROD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2204864"/>
            <a:ext cx="6912768" cy="3960440"/>
          </a:xfrm>
        </p:spPr>
        <p:txBody>
          <a:bodyPr>
            <a:normAutofit fontScale="92500" lnSpcReduction="10000"/>
          </a:bodyPr>
          <a:lstStyle/>
          <a:p>
            <a:r>
              <a:rPr lang="cs-CZ" b="1" dirty="0" smtClean="0"/>
              <a:t>ČINNÝ</a:t>
            </a:r>
            <a:r>
              <a:rPr lang="cs-CZ" dirty="0" smtClean="0"/>
              <a:t> = slovesný tvar </a:t>
            </a:r>
            <a:r>
              <a:rPr lang="cs-CZ" b="1" dirty="0" smtClean="0"/>
              <a:t>vyjadřuje, co činí podmět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= podmět je původcem děje</a:t>
            </a:r>
          </a:p>
          <a:p>
            <a:pPr marL="0" indent="0">
              <a:buNone/>
            </a:pPr>
            <a:r>
              <a:rPr lang="cs-CZ" dirty="0" smtClean="0"/>
              <a:t>Škodovky vyrobili v Mladé Boleslavi.</a:t>
            </a:r>
          </a:p>
          <a:p>
            <a:pPr marL="0" indent="0">
              <a:buNone/>
            </a:pPr>
            <a:r>
              <a:rPr lang="cs-CZ" dirty="0" smtClean="0"/>
              <a:t>Spoluhráči zvolili Petra kapitánem.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b="1" dirty="0" smtClean="0"/>
              <a:t>TRPNÝ</a:t>
            </a:r>
            <a:r>
              <a:rPr lang="cs-CZ" dirty="0" smtClean="0"/>
              <a:t> = slovesný tvar </a:t>
            </a:r>
            <a:r>
              <a:rPr lang="cs-CZ" b="1" dirty="0" smtClean="0"/>
              <a:t>vyjadřuje, co činí někdo jiný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            než podmět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= podmět není původcem děje</a:t>
            </a:r>
          </a:p>
          <a:p>
            <a:pPr marL="0" indent="0">
              <a:buNone/>
            </a:pPr>
            <a:r>
              <a:rPr lang="cs-CZ" dirty="0" smtClean="0"/>
              <a:t>Škodovky byly vyrobeny v Mladé Boleslavi.</a:t>
            </a:r>
          </a:p>
          <a:p>
            <a:pPr marL="0" indent="0">
              <a:buNone/>
            </a:pPr>
            <a:r>
              <a:rPr lang="cs-CZ" dirty="0" smtClean="0"/>
              <a:t>Petr byl zvolen spoluhráči kapitánem.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7647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blipFill>
            <a:blip r:embed="rId2"/>
            <a:tile tx="0" ty="0" sx="100000" sy="100000" flip="none" algn="tl"/>
          </a:blipFill>
          <a:ln w="38100">
            <a:solidFill>
              <a:schemeClr val="tx1"/>
            </a:solidFill>
          </a:ln>
        </p:spPr>
        <p:txBody>
          <a:bodyPr/>
          <a:lstStyle/>
          <a:p>
            <a:r>
              <a:rPr lang="cs-CZ" b="1" dirty="0" smtClean="0"/>
              <a:t>TRPNÝ ROD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2119256"/>
            <a:ext cx="6912768" cy="3902031"/>
          </a:xfrm>
        </p:spPr>
        <p:txBody>
          <a:bodyPr>
            <a:normAutofit fontScale="77500" lnSpcReduction="20000"/>
          </a:bodyPr>
          <a:lstStyle/>
          <a:p>
            <a:r>
              <a:rPr lang="cs-CZ" b="1" dirty="0"/>
              <a:t>v</a:t>
            </a:r>
            <a:r>
              <a:rPr lang="cs-CZ" b="1" dirty="0" smtClean="0"/>
              <a:t>yjadřuje se dvěma způsoby:</a:t>
            </a:r>
          </a:p>
          <a:p>
            <a:pPr marL="0" indent="0">
              <a:buNone/>
            </a:pPr>
            <a:r>
              <a:rPr lang="cs-CZ" b="1" dirty="0" smtClean="0"/>
              <a:t>1)OPISNÝM TVAREM TRPNÝM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= </a:t>
            </a:r>
            <a:r>
              <a:rPr lang="cs-CZ" dirty="0" smtClean="0"/>
              <a:t>tvar slovesa</a:t>
            </a:r>
            <a:r>
              <a:rPr lang="cs-CZ" b="1" dirty="0" smtClean="0"/>
              <a:t> </a:t>
            </a:r>
            <a:r>
              <a:rPr lang="cs-CZ" dirty="0" smtClean="0"/>
              <a:t>být +</a:t>
            </a:r>
            <a:r>
              <a:rPr lang="cs-CZ" b="1" dirty="0" smtClean="0"/>
              <a:t> příčestí trpné</a:t>
            </a:r>
            <a:r>
              <a:rPr lang="cs-CZ" dirty="0" smtClean="0"/>
              <a:t>(zakončení –en, -t)</a:t>
            </a:r>
          </a:p>
          <a:p>
            <a:pPr marL="0" indent="0">
              <a:buNone/>
            </a:pPr>
            <a:r>
              <a:rPr lang="cs-CZ" dirty="0" smtClean="0"/>
              <a:t>     zvolit – zvolen                          zrýt - zryt </a:t>
            </a:r>
          </a:p>
          <a:p>
            <a:pPr marL="0" indent="0">
              <a:buNone/>
            </a:pPr>
            <a:r>
              <a:rPr lang="cs-CZ" dirty="0" smtClean="0"/>
              <a:t>     vyrobit - vyroben                      ukrýt – </a:t>
            </a:r>
            <a:r>
              <a:rPr lang="cs-CZ" dirty="0" smtClean="0"/>
              <a:t>ukryt</a:t>
            </a:r>
          </a:p>
          <a:p>
            <a:pPr marL="0" indent="0">
              <a:buNone/>
            </a:pPr>
            <a:r>
              <a:rPr lang="cs-CZ" dirty="0" smtClean="0"/>
              <a:t> = byl zvolen, bude vyroben, je ukryt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2) ZVRATNOU PODOBOU SLOVESA</a:t>
            </a:r>
          </a:p>
          <a:p>
            <a:pPr marL="0" indent="0">
              <a:buNone/>
            </a:pPr>
            <a:r>
              <a:rPr lang="cs-CZ" b="1" dirty="0" smtClean="0"/>
              <a:t> = </a:t>
            </a:r>
            <a:r>
              <a:rPr lang="cs-CZ" dirty="0" smtClean="0"/>
              <a:t>3.os. činného rodu se zvratným zájmenem se</a:t>
            </a:r>
          </a:p>
          <a:p>
            <a:pPr marL="0" indent="0">
              <a:buNone/>
            </a:pPr>
            <a:r>
              <a:rPr lang="cs-CZ" dirty="0" smtClean="0"/>
              <a:t>    zvolit – zvolí se                         zrýt – zryje se                     </a:t>
            </a:r>
          </a:p>
          <a:p>
            <a:pPr marL="0" indent="0">
              <a:buNone/>
            </a:pPr>
            <a:r>
              <a:rPr lang="cs-CZ" dirty="0" smtClean="0"/>
              <a:t>    vyrobit – vyrobí se                    vysílat – vysílá </a:t>
            </a:r>
            <a:r>
              <a:rPr lang="cs-CZ" dirty="0" smtClean="0"/>
              <a:t>se</a:t>
            </a:r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 smtClean="0"/>
          </a:p>
          <a:p>
            <a:pPr marL="0" indent="0">
              <a:buNone/>
            </a:pPr>
            <a:r>
              <a:rPr lang="cs-CZ" b="1" dirty="0"/>
              <a:t>z</a:t>
            </a:r>
            <a:r>
              <a:rPr lang="cs-CZ" b="1" dirty="0" smtClean="0"/>
              <a:t>vratná podoba má přednost před opis. tvarem trpným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801488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blipFill>
            <a:blip r:embed="rId2"/>
            <a:tile tx="0" ty="0" sx="100000" sy="100000" flip="none" algn="tl"/>
          </a:blipFill>
          <a:ln w="38100">
            <a:solidFill>
              <a:schemeClr val="tx1"/>
            </a:solidFill>
          </a:ln>
        </p:spPr>
        <p:txBody>
          <a:bodyPr/>
          <a:lstStyle/>
          <a:p>
            <a:r>
              <a:rPr lang="cs-CZ" b="1" dirty="0" smtClean="0"/>
              <a:t>PROCVIČENÍ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63040" y="2119257"/>
            <a:ext cx="6196405" cy="3397975"/>
          </a:xfrm>
        </p:spPr>
        <p:txBody>
          <a:bodyPr>
            <a:noAutofit/>
          </a:bodyPr>
          <a:lstStyle/>
          <a:p>
            <a:r>
              <a:rPr lang="cs-CZ" sz="2000" b="1" dirty="0" smtClean="0"/>
              <a:t>Utvoř ze sloves tvary příčestí trpného: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napsat – </a:t>
            </a:r>
          </a:p>
          <a:p>
            <a:pPr marL="0" indent="0">
              <a:buNone/>
            </a:pPr>
            <a:r>
              <a:rPr lang="cs-CZ" sz="2000" dirty="0" smtClean="0"/>
              <a:t>    ležet –</a:t>
            </a:r>
          </a:p>
          <a:p>
            <a:pPr marL="0" indent="0">
              <a:buNone/>
            </a:pPr>
            <a:r>
              <a:rPr lang="cs-CZ" sz="2000" dirty="0" smtClean="0"/>
              <a:t>    ukrýt – </a:t>
            </a:r>
          </a:p>
          <a:p>
            <a:pPr marL="0" indent="0">
              <a:buNone/>
            </a:pPr>
            <a:r>
              <a:rPr lang="cs-CZ" sz="2000" dirty="0" smtClean="0"/>
              <a:t>    hořet –</a:t>
            </a:r>
          </a:p>
          <a:p>
            <a:pPr marL="0" indent="0">
              <a:buNone/>
            </a:pPr>
            <a:r>
              <a:rPr lang="cs-CZ" sz="2000" dirty="0" smtClean="0"/>
              <a:t>    přijmout –</a:t>
            </a:r>
          </a:p>
          <a:p>
            <a:pPr marL="0" indent="0">
              <a:buNone/>
            </a:pPr>
            <a:r>
              <a:rPr lang="cs-CZ" sz="2000" dirty="0" smtClean="0"/>
              <a:t>    vybrat –</a:t>
            </a:r>
          </a:p>
          <a:p>
            <a:pPr marL="0" indent="0">
              <a:buNone/>
            </a:pPr>
            <a:r>
              <a:rPr lang="cs-CZ" sz="2000" dirty="0" smtClean="0"/>
              <a:t>    zařadit –</a:t>
            </a:r>
          </a:p>
          <a:p>
            <a:pPr marL="0" indent="0">
              <a:buNone/>
            </a:pPr>
            <a:r>
              <a:rPr lang="cs-CZ" sz="2000" dirty="0" smtClean="0"/>
              <a:t>    opozdit –</a:t>
            </a:r>
          </a:p>
          <a:p>
            <a:pPr marL="0" indent="0">
              <a:buNone/>
            </a:pPr>
            <a:r>
              <a:rPr lang="cs-CZ" sz="2000" dirty="0" smtClean="0"/>
              <a:t>    tisknout –</a:t>
            </a:r>
          </a:p>
          <a:p>
            <a:pPr marL="0" indent="0">
              <a:buNone/>
            </a:pPr>
            <a:r>
              <a:rPr lang="cs-CZ" sz="2000" dirty="0" smtClean="0"/>
              <a:t>    přečíst -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833459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blipFill>
            <a:blip r:embed="rId2"/>
            <a:tile tx="0" ty="0" sx="100000" sy="100000" flip="none" algn="tl"/>
          </a:blipFill>
          <a:ln w="38100">
            <a:solidFill>
              <a:schemeClr val="tx1"/>
            </a:solidFill>
          </a:ln>
        </p:spPr>
        <p:txBody>
          <a:bodyPr/>
          <a:lstStyle/>
          <a:p>
            <a:r>
              <a:rPr lang="cs-CZ" b="1" dirty="0" smtClean="0"/>
              <a:t>PROCVIČENÍ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b="1" dirty="0" smtClean="0"/>
              <a:t>Nahraď infinitiv příčestí trpným:</a:t>
            </a:r>
          </a:p>
          <a:p>
            <a:pPr marL="0" indent="0">
              <a:buNone/>
            </a:pPr>
            <a:r>
              <a:rPr lang="cs-CZ" dirty="0" smtClean="0"/>
              <a:t>    Hráč byl (</a:t>
            </a:r>
            <a:r>
              <a:rPr lang="cs-CZ" b="1" dirty="0" smtClean="0"/>
              <a:t>napomenout</a:t>
            </a:r>
            <a:r>
              <a:rPr lang="cs-CZ" dirty="0" smtClean="0"/>
              <a:t>) rozhodčím.</a:t>
            </a:r>
          </a:p>
          <a:p>
            <a:pPr marL="0" indent="0">
              <a:buNone/>
            </a:pPr>
            <a:r>
              <a:rPr lang="cs-CZ" dirty="0" smtClean="0"/>
              <a:t>    Bazén bude (</a:t>
            </a:r>
            <a:r>
              <a:rPr lang="cs-CZ" b="1" dirty="0" smtClean="0"/>
              <a:t>vypustit</a:t>
            </a:r>
            <a:r>
              <a:rPr lang="cs-CZ" dirty="0" smtClean="0"/>
              <a:t>) v září.</a:t>
            </a:r>
          </a:p>
          <a:p>
            <a:pPr marL="0" indent="0">
              <a:buNone/>
            </a:pPr>
            <a:r>
              <a:rPr lang="cs-CZ" dirty="0" smtClean="0"/>
              <a:t>    Vchod bude (</a:t>
            </a:r>
            <a:r>
              <a:rPr lang="cs-CZ" b="1" dirty="0" smtClean="0"/>
              <a:t>zamknout)</a:t>
            </a:r>
            <a:r>
              <a:rPr lang="cs-CZ" dirty="0" smtClean="0"/>
              <a:t> večer.</a:t>
            </a:r>
          </a:p>
          <a:p>
            <a:pPr marL="0" indent="0">
              <a:buNone/>
            </a:pPr>
            <a:r>
              <a:rPr lang="cs-CZ" dirty="0" smtClean="0"/>
              <a:t>    Děti byly (</a:t>
            </a:r>
            <a:r>
              <a:rPr lang="cs-CZ" b="1" dirty="0" smtClean="0"/>
              <a:t>vychovat</a:t>
            </a:r>
            <a:r>
              <a:rPr lang="cs-CZ" dirty="0" smtClean="0"/>
              <a:t>) ke slušnosti.</a:t>
            </a:r>
          </a:p>
          <a:p>
            <a:pPr marL="0" indent="0">
              <a:buNone/>
            </a:pPr>
            <a:r>
              <a:rPr lang="cs-CZ" dirty="0" smtClean="0"/>
              <a:t>    Kolo je </a:t>
            </a:r>
            <a:r>
              <a:rPr lang="cs-CZ" smtClean="0"/>
              <a:t>(</a:t>
            </a:r>
            <a:r>
              <a:rPr lang="cs-CZ" b="1" smtClean="0"/>
              <a:t>uschovat</a:t>
            </a:r>
            <a:r>
              <a:rPr lang="cs-CZ" smtClean="0"/>
              <a:t>) </a:t>
            </a:r>
            <a:r>
              <a:rPr lang="cs-CZ" dirty="0" smtClean="0"/>
              <a:t>ve sklepě.</a:t>
            </a:r>
          </a:p>
          <a:p>
            <a:pPr marL="0" indent="0">
              <a:buNone/>
            </a:pPr>
            <a:r>
              <a:rPr lang="cs-CZ" dirty="0" smtClean="0"/>
              <a:t>    Hřiště je (</a:t>
            </a:r>
            <a:r>
              <a:rPr lang="cs-CZ" b="1" dirty="0" smtClean="0"/>
              <a:t>zaset</a:t>
            </a:r>
            <a:r>
              <a:rPr lang="cs-CZ" dirty="0" smtClean="0"/>
              <a:t>) novou trávou.</a:t>
            </a:r>
          </a:p>
          <a:p>
            <a:pPr marL="0" indent="0">
              <a:buNone/>
            </a:pPr>
            <a:r>
              <a:rPr lang="cs-CZ" dirty="0" smtClean="0"/>
              <a:t>    Přihláška bude (</a:t>
            </a:r>
            <a:r>
              <a:rPr lang="cs-CZ" b="1" dirty="0" smtClean="0"/>
              <a:t>vyplnit a zaslat</a:t>
            </a:r>
            <a:r>
              <a:rPr lang="cs-CZ" dirty="0" smtClean="0"/>
              <a:t>) zítra.</a:t>
            </a:r>
          </a:p>
          <a:p>
            <a:pPr marL="0" indent="0">
              <a:buNone/>
            </a:pPr>
            <a:r>
              <a:rPr lang="cs-CZ" dirty="0" smtClean="0"/>
              <a:t>    Parkoviště je (</a:t>
            </a:r>
            <a:r>
              <a:rPr lang="cs-CZ" b="1" dirty="0" smtClean="0"/>
              <a:t>vyhradit</a:t>
            </a:r>
            <a:r>
              <a:rPr lang="cs-CZ" dirty="0" smtClean="0"/>
              <a:t>) hostům.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84154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blipFill>
            <a:blip r:embed="rId2"/>
            <a:tile tx="0" ty="0" sx="100000" sy="100000" flip="none" algn="tl"/>
          </a:blipFill>
          <a:ln w="38100">
            <a:solidFill>
              <a:schemeClr val="tx1"/>
            </a:solidFill>
          </a:ln>
        </p:spPr>
        <p:txBody>
          <a:bodyPr/>
          <a:lstStyle/>
          <a:p>
            <a:r>
              <a:rPr lang="cs-CZ" b="1" dirty="0" smtClean="0"/>
              <a:t>PROCVIČENÍ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b="1" dirty="0" smtClean="0"/>
              <a:t>Převeď věty do trpného rodu:</a:t>
            </a:r>
          </a:p>
          <a:p>
            <a:pPr marL="0" indent="0">
              <a:buNone/>
            </a:pPr>
            <a:r>
              <a:rPr lang="cs-CZ" dirty="0" smtClean="0"/>
              <a:t>    V Jičíně postavili mnoho nových domů.</a:t>
            </a:r>
          </a:p>
          <a:p>
            <a:pPr marL="0" indent="0">
              <a:buNone/>
            </a:pPr>
            <a:r>
              <a:rPr lang="cs-CZ" dirty="0" smtClean="0"/>
              <a:t>    Ve Škodovce vyrábějí nového </a:t>
            </a:r>
            <a:r>
              <a:rPr lang="cs-CZ" dirty="0" err="1" smtClean="0"/>
              <a:t>rapida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    Dva koně táhli těžký povoz.</a:t>
            </a:r>
          </a:p>
          <a:p>
            <a:pPr marL="0" indent="0">
              <a:buNone/>
            </a:pPr>
            <a:r>
              <a:rPr lang="cs-CZ" dirty="0" smtClean="0"/>
              <a:t>    Karel IV. založil v Praze univerzitu.</a:t>
            </a:r>
          </a:p>
          <a:p>
            <a:pPr marL="0" indent="0">
              <a:buNone/>
            </a:pPr>
            <a:r>
              <a:rPr lang="cs-CZ" dirty="0" smtClean="0"/>
              <a:t>    V televizi vysílají hokejové utkání.</a:t>
            </a:r>
          </a:p>
          <a:p>
            <a:pPr marL="0" indent="0">
              <a:buNone/>
            </a:pPr>
            <a:r>
              <a:rPr lang="cs-CZ" dirty="0" smtClean="0"/>
              <a:t>    Tento lék musíš užívat pravidelně.</a:t>
            </a:r>
          </a:p>
          <a:p>
            <a:pPr marL="0" indent="0">
              <a:buNone/>
            </a:pPr>
            <a:r>
              <a:rPr lang="cs-CZ" dirty="0" smtClean="0"/>
              <a:t>    Tuto knihu vytiskli v Londýně.</a:t>
            </a:r>
          </a:p>
          <a:p>
            <a:pPr marL="0" indent="0">
              <a:buNone/>
            </a:pPr>
            <a:r>
              <a:rPr lang="cs-CZ" dirty="0" smtClean="0"/>
              <a:t>    Policista brzy usvědčil pachatele.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93636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http: //office.</a:t>
            </a:r>
            <a:r>
              <a:rPr lang="cs-CZ" sz="2800" dirty="0" err="1" smtClean="0"/>
              <a:t>microsoft.com</a:t>
            </a:r>
            <a:endParaRPr lang="cs-CZ" sz="2800" dirty="0"/>
          </a:p>
        </p:txBody>
      </p:sp>
      <p:sp>
        <p:nvSpPr>
          <p:cNvPr id="4" name="Obdélník 3"/>
          <p:cNvSpPr/>
          <p:nvPr/>
        </p:nvSpPr>
        <p:spPr>
          <a:xfrm>
            <a:off x="1475656" y="270892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BLAŽEK, Josef. </a:t>
            </a:r>
            <a:r>
              <a:rPr lang="cs-CZ" i="1" dirty="0"/>
              <a:t>Stručný přehled české mluvnice</a:t>
            </a:r>
            <a:r>
              <a:rPr lang="cs-CZ" dirty="0"/>
              <a:t>. Pardubice: ZIVA, 1991, ISBN 80-900683-2-4. 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pendlík">
  <a:themeElements>
    <a:clrScheme name="Špendlík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Špendlík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971</TotalTime>
  <Words>462</Words>
  <Application>Microsoft Office PowerPoint</Application>
  <PresentationFormat>Předvádění na obrazovce (4:3)</PresentationFormat>
  <Paragraphs>98</Paragraphs>
  <Slides>10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Špendlík</vt:lpstr>
      <vt:lpstr>Prezentace aplikace PowerPoint</vt:lpstr>
      <vt:lpstr>Prezentace aplikace PowerPoint</vt:lpstr>
      <vt:lpstr>Prezentace aplikace PowerPoint</vt:lpstr>
      <vt:lpstr>PRO BYSTRÉ HLAVY</vt:lpstr>
      <vt:lpstr>SLOVESNÝ ROD</vt:lpstr>
      <vt:lpstr>TRPNÝ ROD</vt:lpstr>
      <vt:lpstr>PROCVIČENÍ</vt:lpstr>
      <vt:lpstr>PROCVIČENÍ</vt:lpstr>
      <vt:lpstr>PROCVIČENÍ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Jarní květiny</dc:title>
  <dc:creator>Eva</dc:creator>
  <cp:lastModifiedBy>benesm</cp:lastModifiedBy>
  <cp:revision>202</cp:revision>
  <dcterms:created xsi:type="dcterms:W3CDTF">2012-03-26T21:10:22Z</dcterms:created>
  <dcterms:modified xsi:type="dcterms:W3CDTF">2012-11-26T17:36:25Z</dcterms:modified>
</cp:coreProperties>
</file>