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58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001C4-0704-4E28-810B-06820D62D29C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4EDC4-6EC8-4DF4-BEF4-CB9C47042A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9078861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001C4-0704-4E28-810B-06820D62D29C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4EDC4-6EC8-4DF4-BEF4-CB9C47042A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2503940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001C4-0704-4E28-810B-06820D62D29C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4EDC4-6EC8-4DF4-BEF4-CB9C47042A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6967691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001C4-0704-4E28-810B-06820D62D29C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4EDC4-6EC8-4DF4-BEF4-CB9C47042A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9226668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001C4-0704-4E28-810B-06820D62D29C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4EDC4-6EC8-4DF4-BEF4-CB9C47042A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4843540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001C4-0704-4E28-810B-06820D62D29C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4EDC4-6EC8-4DF4-BEF4-CB9C47042A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5416536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001C4-0704-4E28-810B-06820D62D29C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4EDC4-6EC8-4DF4-BEF4-CB9C47042A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8736624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001C4-0704-4E28-810B-06820D62D29C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4EDC4-6EC8-4DF4-BEF4-CB9C47042A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3180256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001C4-0704-4E28-810B-06820D62D29C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4EDC4-6EC8-4DF4-BEF4-CB9C47042A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2247073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001C4-0704-4E28-810B-06820D62D29C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4EDC4-6EC8-4DF4-BEF4-CB9C47042A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2058606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001C4-0704-4E28-810B-06820D62D29C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4EDC4-6EC8-4DF4-BEF4-CB9C47042A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6939353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0001C4-0704-4E28-810B-06820D62D29C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04EDC4-6EC8-4DF4-BEF4-CB9C47042A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10980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wmf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wmf"/><Relationship Id="rId5" Type="http://schemas.openxmlformats.org/officeDocument/2006/relationships/image" Target="../media/image14.jpeg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2.wmf"/><Relationship Id="rId5" Type="http://schemas.openxmlformats.org/officeDocument/2006/relationships/image" Target="../media/image21.wmf"/><Relationship Id="rId4" Type="http://schemas.openxmlformats.org/officeDocument/2006/relationships/image" Target="../media/image20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8.jpeg"/><Relationship Id="rId4" Type="http://schemas.openxmlformats.org/officeDocument/2006/relationships/image" Target="../media/image27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1800" dirty="0">
                <a:solidFill>
                  <a:srgbClr val="1F2123"/>
                </a:solidFill>
                <a:latin typeface="Trebuchet MS"/>
              </a:rPr>
              <a:t>ZŠ Praktická a ZŠ Speciální Uherský Brod</a:t>
            </a:r>
            <a:br>
              <a:rPr lang="cs-CZ" sz="1800" dirty="0">
                <a:solidFill>
                  <a:srgbClr val="1F2123"/>
                </a:solidFill>
                <a:latin typeface="Trebuchet MS"/>
              </a:rPr>
            </a:br>
            <a:r>
              <a:rPr lang="cs-CZ" sz="1800" dirty="0">
                <a:solidFill>
                  <a:srgbClr val="1F2123"/>
                </a:solidFill>
                <a:latin typeface="Trebuchet MS"/>
              </a:rPr>
              <a:t>Projekt číslo CZ.1.07/1.4.00/21.0961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3886200"/>
            <a:ext cx="8064896" cy="1752600"/>
          </a:xfrm>
        </p:spPr>
        <p:txBody>
          <a:bodyPr>
            <a:normAutofit lnSpcReduction="10000"/>
          </a:bodyPr>
          <a:lstStyle/>
          <a:p>
            <a:pPr lvl="0">
              <a:spcAft>
                <a:spcPts val="300"/>
              </a:spcAft>
              <a:buClr>
                <a:srgbClr val="9D936F">
                  <a:lumMod val="75000"/>
                </a:srgbClr>
              </a:buClr>
              <a:buSzPct val="130000"/>
            </a:pPr>
            <a:r>
              <a:rPr lang="cs-CZ" sz="2000" dirty="0">
                <a:solidFill>
                  <a:srgbClr val="1F2123"/>
                </a:solidFill>
                <a:latin typeface="Trebuchet MS"/>
              </a:rPr>
              <a:t>Prvouka  2. </a:t>
            </a:r>
            <a:r>
              <a:rPr lang="cs-CZ" sz="2000" dirty="0" smtClean="0">
                <a:solidFill>
                  <a:srgbClr val="1F2123"/>
                </a:solidFill>
                <a:latin typeface="Trebuchet MS"/>
              </a:rPr>
              <a:t>ročník</a:t>
            </a:r>
          </a:p>
          <a:p>
            <a:pPr lvl="0">
              <a:spcAft>
                <a:spcPts val="300"/>
              </a:spcAft>
              <a:buClr>
                <a:srgbClr val="9D936F">
                  <a:lumMod val="75000"/>
                </a:srgbClr>
              </a:buClr>
              <a:buSzPct val="130000"/>
            </a:pPr>
            <a:r>
              <a:rPr lang="cs-CZ" sz="2000" dirty="0">
                <a:solidFill>
                  <a:srgbClr val="1F2123"/>
                </a:solidFill>
                <a:latin typeface="Trebuchet MS"/>
              </a:rPr>
              <a:t/>
            </a:r>
            <a:br>
              <a:rPr lang="cs-CZ" sz="2000" dirty="0">
                <a:solidFill>
                  <a:srgbClr val="1F2123"/>
                </a:solidFill>
                <a:latin typeface="Trebuchet MS"/>
              </a:rPr>
            </a:br>
            <a:r>
              <a:rPr lang="cs-CZ" sz="2000" b="1" dirty="0">
                <a:solidFill>
                  <a:srgbClr val="1F21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/>
              </a:rPr>
              <a:t>Číslo </a:t>
            </a:r>
            <a:r>
              <a:rPr lang="cs-CZ" sz="2000" b="1" dirty="0" err="1">
                <a:solidFill>
                  <a:srgbClr val="1F21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/>
              </a:rPr>
              <a:t>DUMu</a:t>
            </a:r>
            <a:r>
              <a:rPr lang="cs-CZ" sz="2000" b="1" dirty="0">
                <a:solidFill>
                  <a:srgbClr val="1F21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/>
              </a:rPr>
              <a:t>: </a:t>
            </a:r>
            <a:r>
              <a:rPr lang="cs-CZ" sz="2000" b="1" dirty="0" smtClean="0">
                <a:solidFill>
                  <a:srgbClr val="1F21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/>
              </a:rPr>
              <a:t>VY_32_INOVACE_07_Léto a letní měsíce</a:t>
            </a:r>
          </a:p>
          <a:p>
            <a:pPr lvl="0">
              <a:spcAft>
                <a:spcPts val="300"/>
              </a:spcAft>
              <a:buClr>
                <a:srgbClr val="9D936F">
                  <a:lumMod val="75000"/>
                </a:srgbClr>
              </a:buClr>
              <a:buSzPct val="130000"/>
            </a:pPr>
            <a:r>
              <a:rPr lang="cs-CZ" sz="2000" dirty="0">
                <a:solidFill>
                  <a:srgbClr val="1F2123"/>
                </a:solidFill>
                <a:latin typeface="Trebuchet MS"/>
              </a:rPr>
              <a:t>		</a:t>
            </a:r>
            <a:br>
              <a:rPr lang="cs-CZ" sz="2000" dirty="0">
                <a:solidFill>
                  <a:srgbClr val="1F2123"/>
                </a:solidFill>
                <a:latin typeface="Trebuchet MS"/>
              </a:rPr>
            </a:br>
            <a:r>
              <a:rPr lang="cs-CZ" sz="2000" dirty="0">
                <a:solidFill>
                  <a:srgbClr val="1F2123"/>
                </a:solidFill>
                <a:latin typeface="Trebuchet MS"/>
              </a:rPr>
              <a:t>Jméno autora: Soňa Lekešová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548680"/>
            <a:ext cx="7344816" cy="16036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8501004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notace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cs-CZ" dirty="0" smtClean="0"/>
              <a:t>Toto cvičení je určeno pro žáky 2. ročníku Základní školy praktické. Je zaměřeno na léto a letní měsíce. Žáci opakují hlavní znaky léta a příbuzná témata jako jsou letní plody a obilí.</a:t>
            </a:r>
          </a:p>
          <a:p>
            <a:pPr marL="0" indent="0" algn="just">
              <a:buNone/>
            </a:pPr>
            <a:r>
              <a:rPr lang="cs-CZ" dirty="0" smtClean="0"/>
              <a:t>Toto cvičení bylo vytvořeno </a:t>
            </a:r>
            <a:r>
              <a:rPr lang="cs-CZ" smtClean="0"/>
              <a:t>v měsíci </a:t>
            </a:r>
            <a:r>
              <a:rPr lang="cs-CZ" dirty="0" smtClean="0"/>
              <a:t>dubnu 2012.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11670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Léto a letní měsíce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35" name="Picture 11" descr="C:\Documents and Settings\Pressario\Local Settings\Temporary Internet Files\Content.IE5\DWRBNQDW\MP90040375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556792"/>
            <a:ext cx="6970202" cy="4982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Documents and Settings\Pressario\Local Settings\Temporary Internet Files\Content.IE5\JNPX0EDL\MC90044040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2618" y="1556792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011243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Vyber a podtrhni, které měsíce patří do ročního období LÉTO: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dirty="0" smtClean="0"/>
              <a:t>ČERVEN</a:t>
            </a:r>
          </a:p>
          <a:p>
            <a:pPr marL="0" indent="0" algn="ctr">
              <a:buNone/>
            </a:pPr>
            <a:r>
              <a:rPr lang="cs-CZ" sz="4000" dirty="0" smtClean="0"/>
              <a:t>BŘEZEN</a:t>
            </a:r>
          </a:p>
          <a:p>
            <a:pPr marL="0" indent="0" algn="ctr">
              <a:buNone/>
            </a:pPr>
            <a:r>
              <a:rPr lang="cs-CZ" sz="4000" dirty="0" smtClean="0"/>
              <a:t>ČERVENEC</a:t>
            </a:r>
          </a:p>
          <a:p>
            <a:pPr marL="0" indent="0" algn="ctr">
              <a:buNone/>
            </a:pPr>
            <a:r>
              <a:rPr lang="cs-CZ" sz="4000" dirty="0" smtClean="0"/>
              <a:t>DUBEN</a:t>
            </a:r>
          </a:p>
          <a:p>
            <a:pPr marL="0" indent="0" algn="ctr">
              <a:buNone/>
            </a:pPr>
            <a:r>
              <a:rPr lang="cs-CZ" sz="4000" dirty="0" smtClean="0"/>
              <a:t>SRPEN</a:t>
            </a:r>
          </a:p>
          <a:p>
            <a:pPr marL="0" indent="0" algn="ctr">
              <a:buNone/>
            </a:pPr>
            <a:r>
              <a:rPr lang="cs-CZ" sz="4000" dirty="0" smtClean="0"/>
              <a:t>LISTOPAD</a:t>
            </a:r>
            <a:endParaRPr lang="cs-CZ" sz="4000" dirty="0"/>
          </a:p>
        </p:txBody>
      </p:sp>
      <p:pic>
        <p:nvPicPr>
          <p:cNvPr id="2052" name="Picture 4" descr="C:\Documents and Settings\Pressario\Local Settings\Temporary Internet Files\Content.IE5\DWRBNQDW\MC9001227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631210"/>
            <a:ext cx="1653536" cy="1440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Pressario\Local Settings\Temporary Internet Files\Content.IE5\NNSE1886\MC900305671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4927" y="2995348"/>
            <a:ext cx="2412113" cy="2355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Documents and Settings\Pressario\Local Settings\Temporary Internet Files\Content.IE5\DWRBNQDW\MC900441357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412776"/>
            <a:ext cx="1659632" cy="1659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54856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4" grpId="1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Řekni, jaké je počasí v létě:</a:t>
            </a:r>
            <a:b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79512" y="1916832"/>
            <a:ext cx="4038600" cy="4680519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V létě je HORKO.                            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Bývají často BOUŘKY.</a:t>
            </a:r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xfrm>
            <a:off x="3491880" y="1772816"/>
            <a:ext cx="5338936" cy="4525963"/>
          </a:xfrm>
        </p:spPr>
        <p:txBody>
          <a:bodyPr>
            <a:normAutofit/>
          </a:bodyPr>
          <a:lstStyle/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Teploty </a:t>
            </a:r>
            <a:r>
              <a:rPr lang="cs-CZ" dirty="0">
                <a:solidFill>
                  <a:prstClr val="black"/>
                </a:solidFill>
              </a:rPr>
              <a:t>jsou VYSOKÉ.</a:t>
            </a:r>
            <a:endParaRPr lang="cs-CZ" dirty="0"/>
          </a:p>
        </p:txBody>
      </p:sp>
      <p:pic>
        <p:nvPicPr>
          <p:cNvPr id="3079" name="Picture 7" descr="C:\Documents and Settings\Pressario\Local Settings\Temporary Internet Files\Content.IE5\0IGG3Y7P\MC9004136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675806"/>
            <a:ext cx="2292036" cy="3446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Documents and Settings\Pressario\Local Settings\Temporary Internet Files\Content.IE5\E744UA54\MC90023220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836712"/>
            <a:ext cx="2408181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Documents and Settings\Pressario\Local Settings\Temporary Internet Files\Content.IE5\JNPX0EDL\MC900431597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1" y="4449820"/>
            <a:ext cx="2408180" cy="2408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106343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  <p:bldP spid="8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74242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Měsíc </a:t>
            </a: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erven, dostal svůj název od toho, že se začíná červenat první ovoce.</a:t>
            </a:r>
            <a:b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Poznej na obrázku ovoce: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39212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JAHODY </a:t>
            </a:r>
            <a:r>
              <a:rPr lang="cs-CZ" dirty="0" smtClean="0"/>
              <a:t>                 </a:t>
            </a:r>
            <a:r>
              <a:rPr lang="cs-CZ" sz="3600" dirty="0" smtClean="0"/>
              <a:t> MALINY               TŘEŠNĚ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9" name="Picture 3" descr="C:\Documents and Settings\Pressario\Local Settings\Temporary Internet Files\Content.IE5\DWRBNQDW\MC90043689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284984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Documents and Settings\Pressario\Local Settings\Temporary Internet Files\Content.IE5\DWRBNQDW\MC90043690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4750" y="3140968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Documents and Settings\Pressario\Local Settings\Temporary Internet Files\Content.IE5\DWRBNQDW\MC90043690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1288" y="3573016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Documents and Settings\Pressario\Local Settings\Temporary Internet Files\Content.IE5\DWRBNQDW\MC90043690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111438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Documents and Settings\Pressario\Local Settings\Temporary Internet Files\Content.IE5\QR1EA1ZX\MC90043689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73682" y="378904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Documents and Settings\Pressario\Local Settings\Temporary Internet Files\Content.IE5\QR1EA1ZX\MC90043689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349584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Documents and Settings\Pressario\Local Settings\Temporary Internet Files\Content.IE5\NNSE1886\MC90044171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6974" y="2770634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C:\Documents and Settings\Pressario\Local Settings\Temporary Internet Files\Content.IE5\QR1EA1ZX\MC90008829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186053"/>
            <a:ext cx="2499177" cy="2202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336744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Řekni co můžeš připravit z jahod, malin, nebo třešní:</a:t>
            </a:r>
            <a:endParaRPr lang="cs-CZ" b="1" dirty="0"/>
          </a:p>
        </p:txBody>
      </p:sp>
      <p:pic>
        <p:nvPicPr>
          <p:cNvPr id="5125" name="Picture 5" descr="C:\Documents and Settings\Pressario\Local Settings\Temporary Internet Files\Content.IE5\JNPX0EDL\MC9000882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72" y="1773785"/>
            <a:ext cx="2907636" cy="2562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Documents and Settings\Pressario\Local Settings\Temporary Internet Files\Content.IE5\NNSE1886\MC900436899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40768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Documents and Settings\Pressario\Local Settings\Temporary Internet Files\Content.IE5\DWRBNQDW\MC900436900[2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4149080"/>
            <a:ext cx="2074540" cy="2074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Documents and Settings\Pressario\Local Settings\Temporary Internet Files\Content.IE5\DWRBNQDW\MC900436900[2].png"/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6288" y="4336750"/>
            <a:ext cx="2011511" cy="2011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Documents and Settings\Pressario\Local Settings\Temporary Internet Files\Content.IE5\7Z5F72V3\MC900436899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852936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3" name="Picture 13" descr="C:\Documents and Settings\Pressario\Local Settings\Temporary Internet Files\Content.IE5\7Z5F72V3\MP90042769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8268" y="1571439"/>
            <a:ext cx="4463691" cy="2967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5" name="Picture 15" descr="C:\Documents and Settings\Pressario\Local Settings\Temporary Internet Files\Content.IE5\JI34VFLG\MC90041319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337457"/>
            <a:ext cx="3668162" cy="3449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643344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5821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ročním období léto se seká tráva a suší první seno. Popiš na co je užitečné seno: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7" name="Picture 3" descr="C:\Documents and Settings\Pressario\Local Settings\Temporary Internet Files\Content.IE5\E744UA54\MP90043172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060848"/>
            <a:ext cx="3600400" cy="439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Documents and Settings\Pressario\Local Settings\Temporary Internet Files\Content.IE5\JI34VFLG\MP900402747[1].jp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060849"/>
            <a:ext cx="4641491" cy="4437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768071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Řekni, co se v období žní seče a sklízí na polích: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OBILÍ</a:t>
            </a:r>
          </a:p>
          <a:p>
            <a:pPr marL="0" indent="0">
              <a:buNone/>
            </a:pPr>
            <a:endParaRPr lang="cs-CZ" dirty="0"/>
          </a:p>
          <a:p>
            <a:pPr>
              <a:buFontTx/>
              <a:buChar char="-"/>
            </a:pPr>
            <a:r>
              <a:rPr lang="cs-CZ" dirty="0" smtClean="0"/>
              <a:t>ŽITO</a:t>
            </a:r>
          </a:p>
          <a:p>
            <a:pPr>
              <a:buFontTx/>
              <a:buChar char="-"/>
            </a:pPr>
            <a:r>
              <a:rPr lang="cs-CZ" dirty="0" smtClean="0"/>
              <a:t>JEČMEN</a:t>
            </a:r>
          </a:p>
          <a:p>
            <a:pPr>
              <a:buFontTx/>
              <a:buChar char="-"/>
            </a:pPr>
            <a:r>
              <a:rPr lang="cs-CZ" dirty="0" smtClean="0"/>
              <a:t>PŠENICE</a:t>
            </a:r>
          </a:p>
          <a:p>
            <a:pPr>
              <a:buFontTx/>
              <a:buChar char="-"/>
            </a:pPr>
            <a:r>
              <a:rPr lang="cs-CZ" dirty="0" smtClean="0"/>
              <a:t>OVES</a:t>
            </a:r>
            <a:endParaRPr lang="cs-CZ" dirty="0"/>
          </a:p>
        </p:txBody>
      </p:sp>
      <p:pic>
        <p:nvPicPr>
          <p:cNvPr id="7176" name="Picture 8" descr="C:\Documents and Settings\Pressario\Local Settings\Temporary Internet Files\Content.IE5\E744UA54\MP90042310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4641" y="2276872"/>
            <a:ext cx="6426966" cy="4282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Documents and Settings\Pressario\Local Settings\Temporary Internet Files\Content.IE5\JI34VFLG\MC9000363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3354" y="2111299"/>
            <a:ext cx="1944216" cy="1611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Documents and Settings\Pressario\Local Settings\Temporary Internet Files\Content.IE5\0IGG3Y7P\MC900331376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7570" y="2021466"/>
            <a:ext cx="1712614" cy="1791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C:\Documents and Settings\Pressario\Local Settings\Temporary Internet Files\Content.IE5\JI34VFLG\MC90008994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4898" y="1840011"/>
            <a:ext cx="1358700" cy="3019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Documents and Settings\Pressario\Local Settings\Temporary Internet Files\Content.IE5\7Z5F72V3\MC90033137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8780" y="2296870"/>
            <a:ext cx="1815220" cy="1702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23537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10146"/>
          </a:xfrm>
        </p:spPr>
        <p:txBody>
          <a:bodyPr>
            <a:norm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Řekni, co se dělá z obilí: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16832"/>
            <a:ext cx="1450504" cy="4209331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MOUKA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483768" y="1916832"/>
            <a:ext cx="6198840" cy="4209331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198" name="Picture 6" descr="C:\Documents and Settings\Pressario\Local Settings\Temporary Internet Files\Content.IE5\0IGG3Y7P\MP90031391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916832"/>
            <a:ext cx="6187622" cy="410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9" name="Picture 7" descr="C:\Documents and Settings\Pressario\Local Settings\Temporary Internet Files\Content.IE5\JI34VFLG\MC9003505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9204" y="4201075"/>
            <a:ext cx="1623588" cy="1816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288111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Řekni, co můžeš vyrobit (upéct) z mouky: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2026568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CHLEBA</a:t>
            </a:r>
          </a:p>
          <a:p>
            <a:pPr marL="0" indent="0">
              <a:buNone/>
            </a:pPr>
            <a:r>
              <a:rPr lang="cs-CZ" dirty="0" smtClean="0"/>
              <a:t>ROHLÍKY</a:t>
            </a:r>
          </a:p>
          <a:p>
            <a:pPr marL="0" indent="0">
              <a:buNone/>
            </a:pPr>
            <a:r>
              <a:rPr lang="cs-CZ" dirty="0" smtClean="0"/>
              <a:t>BUCHTY</a:t>
            </a:r>
          </a:p>
          <a:p>
            <a:pPr marL="0" indent="0">
              <a:buNone/>
            </a:pPr>
            <a:r>
              <a:rPr lang="cs-CZ" dirty="0" smtClean="0"/>
              <a:t>VÁNOČKY</a:t>
            </a:r>
            <a:endParaRPr lang="cs-CZ" dirty="0"/>
          </a:p>
        </p:txBody>
      </p:sp>
      <p:pic>
        <p:nvPicPr>
          <p:cNvPr id="9218" name="Picture 2" descr="C:\Documents and Settings\Pressario\Local Settings\Temporary Internet Files\Content.IE5\E744UA54\MP90040252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484784"/>
            <a:ext cx="3212976" cy="3212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1" name="Picture 5" descr="C:\Documents and Settings\Pressario\Local Settings\Temporary Internet Files\Content.IE5\JNPX0EDL\MC90029004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303327">
            <a:off x="229832" y="4009843"/>
            <a:ext cx="2974240" cy="2629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7" name="Picture 11" descr="C:\Documents and Settings\Pressario\Local Settings\Temporary Internet Files\Content.IE5\E744UA54\MP90042365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472742"/>
            <a:ext cx="3234261" cy="3234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9" name="Picture 13"/>
          <p:cNvPicPr>
            <a:picLocks noGrp="1" noChangeAspect="1" noChangeArrowheads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484784"/>
            <a:ext cx="3096344" cy="24749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24559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cs-CZ" b="1" dirty="0">
                <a:solidFill>
                  <a:prstClr val="black"/>
                </a:solidFill>
              </a:rPr>
              <a:t>Office klipart </a:t>
            </a:r>
            <a:r>
              <a:rPr lang="cs-CZ" dirty="0">
                <a:solidFill>
                  <a:prstClr val="black"/>
                </a:solidFill>
              </a:rPr>
              <a:t>[online]. c. 2012 [cit. </a:t>
            </a:r>
            <a:r>
              <a:rPr lang="cs-CZ" smtClean="0">
                <a:solidFill>
                  <a:prstClr val="black"/>
                </a:solidFill>
              </a:rPr>
              <a:t>22. </a:t>
            </a:r>
            <a:r>
              <a:rPr lang="cs-CZ" dirty="0">
                <a:solidFill>
                  <a:prstClr val="black"/>
                </a:solidFill>
              </a:rPr>
              <a:t>4. 2012] Dostupné na </a:t>
            </a:r>
            <a:r>
              <a:rPr lang="cs-CZ" dirty="0" err="1">
                <a:solidFill>
                  <a:prstClr val="black"/>
                </a:solidFill>
              </a:rPr>
              <a:t>World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Wide</a:t>
            </a:r>
            <a:r>
              <a:rPr lang="cs-CZ" dirty="0">
                <a:solidFill>
                  <a:prstClr val="black"/>
                </a:solidFill>
              </a:rPr>
              <a:t> Web: &lt; http://office.microsoft.com/&gt;.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857916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Lékárna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183</TotalTime>
  <Words>221</Words>
  <Application>Microsoft Office PowerPoint</Application>
  <PresentationFormat>Předvádění na obrazovce (4:3)</PresentationFormat>
  <Paragraphs>54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ZŠ Praktická a ZŠ Speciální Uherský Brod Projekt číslo CZ.1.07/1.4.00/21.0961</vt:lpstr>
      <vt:lpstr>Anotace</vt:lpstr>
      <vt:lpstr>Léto a letní měsíce</vt:lpstr>
      <vt:lpstr>Vyber a podtrhni, které měsíce patří do ročního období LÉTO:</vt:lpstr>
      <vt:lpstr>Řekni, jaké je počasí v létě: </vt:lpstr>
      <vt:lpstr>Měsíc červen, dostal svůj název od toho, že se začíná červenat první ovoce. Poznej na obrázku ovoce:</vt:lpstr>
      <vt:lpstr>Řekni co můžeš připravit z jahod, malin, nebo třešní:</vt:lpstr>
      <vt:lpstr>V ročním období léto se seká tráva a suší první seno. Popiš na co je užitečné seno:</vt:lpstr>
      <vt:lpstr>Řekni, co se v období žní seče a sklízí na polích:</vt:lpstr>
      <vt:lpstr>Řekni, co se dělá z obilí:</vt:lpstr>
      <vt:lpstr>Řekni, co můžeš vyrobit (upéct) z mouky:</vt:lpstr>
      <vt:lpstr>Citace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ZŠ Praktická a ZŠ Speciální Uherský Brod Projekt číslo CZ.1.07/1.4.00/21.0961</dc:title>
  <dc:creator>Compaq</dc:creator>
  <cp:lastModifiedBy>Compaq</cp:lastModifiedBy>
  <cp:revision>27</cp:revision>
  <dcterms:created xsi:type="dcterms:W3CDTF">2012-04-22T11:34:53Z</dcterms:created>
  <dcterms:modified xsi:type="dcterms:W3CDTF">2012-06-21T16:55:53Z</dcterms:modified>
</cp:coreProperties>
</file>