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2" r:id="rId5"/>
    <p:sldId id="263" r:id="rId6"/>
    <p:sldId id="259" r:id="rId7"/>
    <p:sldId id="260" r:id="rId8"/>
    <p:sldId id="261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14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9C9C9-168D-42F8-A287-803FEABECAB6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7B166-2E8C-4EB1-A7D9-3D78457654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793719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9C9C9-168D-42F8-A287-803FEABECAB6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7B166-2E8C-4EB1-A7D9-3D78457654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64274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9C9C9-168D-42F8-A287-803FEABECAB6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7B166-2E8C-4EB1-A7D9-3D78457654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939749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9C9C9-168D-42F8-A287-803FEABECAB6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7B166-2E8C-4EB1-A7D9-3D78457654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29356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9C9C9-168D-42F8-A287-803FEABECAB6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7B166-2E8C-4EB1-A7D9-3D78457654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9394052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9C9C9-168D-42F8-A287-803FEABECAB6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7B166-2E8C-4EB1-A7D9-3D78457654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0896014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9C9C9-168D-42F8-A287-803FEABECAB6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7B166-2E8C-4EB1-A7D9-3D78457654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911362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9C9C9-168D-42F8-A287-803FEABECAB6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7B166-2E8C-4EB1-A7D9-3D78457654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9695640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9C9C9-168D-42F8-A287-803FEABECAB6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7B166-2E8C-4EB1-A7D9-3D78457654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2679133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9C9C9-168D-42F8-A287-803FEABECAB6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7B166-2E8C-4EB1-A7D9-3D78457654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378515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9C9C9-168D-42F8-A287-803FEABECAB6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7B166-2E8C-4EB1-A7D9-3D78457654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0198224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B9C9C9-168D-42F8-A287-803FEABECAB6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67B166-2E8C-4EB1-A7D9-3D78457654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9824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1800" dirty="0">
                <a:solidFill>
                  <a:srgbClr val="1F2123"/>
                </a:solidFill>
                <a:latin typeface="Trebuchet MS"/>
              </a:rPr>
              <a:t>ZŠ Praktická a ZŠ Speciální Uherský Brod</a:t>
            </a:r>
            <a:br>
              <a:rPr lang="cs-CZ" sz="1800" dirty="0">
                <a:solidFill>
                  <a:srgbClr val="1F2123"/>
                </a:solidFill>
                <a:latin typeface="Trebuchet MS"/>
              </a:rPr>
            </a:br>
            <a:r>
              <a:rPr lang="cs-CZ" sz="1800" dirty="0">
                <a:solidFill>
                  <a:srgbClr val="1F2123"/>
                </a:solidFill>
                <a:latin typeface="Trebuchet MS"/>
              </a:rPr>
              <a:t>Projekt číslo CZ.1.07/1.4.00/21.0961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3886200"/>
            <a:ext cx="8136904" cy="1752600"/>
          </a:xfrm>
        </p:spPr>
        <p:txBody>
          <a:bodyPr>
            <a:normAutofit lnSpcReduction="10000"/>
          </a:bodyPr>
          <a:lstStyle/>
          <a:p>
            <a:pPr lvl="0">
              <a:spcAft>
                <a:spcPts val="300"/>
              </a:spcAft>
              <a:buClr>
                <a:srgbClr val="9D936F">
                  <a:lumMod val="75000"/>
                </a:srgbClr>
              </a:buClr>
              <a:buSzPct val="130000"/>
            </a:pPr>
            <a:r>
              <a:rPr lang="cs-CZ" sz="2000" dirty="0">
                <a:solidFill>
                  <a:srgbClr val="1F2123"/>
                </a:solidFill>
                <a:latin typeface="Trebuchet MS"/>
              </a:rPr>
              <a:t>Prvouka  </a:t>
            </a:r>
            <a:r>
              <a:rPr lang="cs-CZ" sz="2000" dirty="0" smtClean="0">
                <a:solidFill>
                  <a:srgbClr val="1F2123"/>
                </a:solidFill>
                <a:latin typeface="Trebuchet MS"/>
              </a:rPr>
              <a:t>2. ročník</a:t>
            </a:r>
          </a:p>
          <a:p>
            <a:pPr lvl="0">
              <a:spcAft>
                <a:spcPts val="300"/>
              </a:spcAft>
              <a:buClr>
                <a:srgbClr val="9D936F">
                  <a:lumMod val="75000"/>
                </a:srgbClr>
              </a:buClr>
              <a:buSzPct val="130000"/>
            </a:pPr>
            <a:r>
              <a:rPr lang="cs-CZ" sz="2000" dirty="0">
                <a:solidFill>
                  <a:srgbClr val="1F2123"/>
                </a:solidFill>
                <a:latin typeface="Trebuchet MS"/>
              </a:rPr>
              <a:t/>
            </a:r>
            <a:br>
              <a:rPr lang="cs-CZ" sz="2000" dirty="0">
                <a:solidFill>
                  <a:srgbClr val="1F2123"/>
                </a:solidFill>
                <a:latin typeface="Trebuchet MS"/>
              </a:rPr>
            </a:br>
            <a:r>
              <a:rPr lang="cs-CZ" sz="2000" b="1" dirty="0">
                <a:solidFill>
                  <a:srgbClr val="1F21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/>
              </a:rPr>
              <a:t>Číslo </a:t>
            </a:r>
            <a:r>
              <a:rPr lang="cs-CZ" sz="2000" b="1" dirty="0" err="1">
                <a:solidFill>
                  <a:srgbClr val="1F21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/>
              </a:rPr>
              <a:t>DUMu</a:t>
            </a:r>
            <a:r>
              <a:rPr lang="cs-CZ" sz="2000" b="1">
                <a:solidFill>
                  <a:srgbClr val="1F21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/>
              </a:rPr>
              <a:t>: </a:t>
            </a:r>
            <a:r>
              <a:rPr lang="cs-CZ" sz="2000" b="1" smtClean="0">
                <a:solidFill>
                  <a:srgbClr val="1F21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/>
              </a:rPr>
              <a:t>VY_32_INOVACE_11_Rodina</a:t>
            </a:r>
            <a:r>
              <a:rPr lang="cs-CZ" sz="2000" smtClean="0">
                <a:solidFill>
                  <a:srgbClr val="1F2123"/>
                </a:solidFill>
                <a:latin typeface="Trebuchet MS"/>
              </a:rPr>
              <a:t>      </a:t>
            </a:r>
            <a:endParaRPr lang="cs-CZ" sz="2000" dirty="0" smtClean="0">
              <a:solidFill>
                <a:srgbClr val="1F2123"/>
              </a:solidFill>
              <a:latin typeface="Trebuchet MS"/>
            </a:endParaRPr>
          </a:p>
          <a:p>
            <a:pPr lvl="0">
              <a:spcAft>
                <a:spcPts val="300"/>
              </a:spcAft>
              <a:buClr>
                <a:srgbClr val="9D936F">
                  <a:lumMod val="75000"/>
                </a:srgbClr>
              </a:buClr>
              <a:buSzPct val="130000"/>
            </a:pPr>
            <a:r>
              <a:rPr lang="cs-CZ" sz="2000" dirty="0" smtClean="0">
                <a:solidFill>
                  <a:srgbClr val="1F2123"/>
                </a:solidFill>
                <a:latin typeface="Trebuchet MS"/>
              </a:rPr>
              <a:t>  </a:t>
            </a:r>
            <a:r>
              <a:rPr lang="cs-CZ" sz="2000" dirty="0">
                <a:solidFill>
                  <a:srgbClr val="1F2123"/>
                </a:solidFill>
                <a:latin typeface="Trebuchet MS"/>
              </a:rPr>
              <a:t>	</a:t>
            </a:r>
            <a:br>
              <a:rPr lang="cs-CZ" sz="2000" dirty="0">
                <a:solidFill>
                  <a:srgbClr val="1F2123"/>
                </a:solidFill>
                <a:latin typeface="Trebuchet MS"/>
              </a:rPr>
            </a:br>
            <a:r>
              <a:rPr lang="cs-CZ" sz="2000" dirty="0">
                <a:solidFill>
                  <a:srgbClr val="1F2123"/>
                </a:solidFill>
                <a:latin typeface="Trebuchet MS"/>
              </a:rPr>
              <a:t>Jméno autora: Soňa Lekešová</a:t>
            </a:r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32656"/>
            <a:ext cx="7344816" cy="16036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586436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Tato prezentace je určeno pro žáky 2. </a:t>
            </a:r>
            <a:r>
              <a:rPr lang="cs-CZ" smtClean="0"/>
              <a:t>ročníku </a:t>
            </a:r>
            <a:r>
              <a:rPr lang="cs-CZ" smtClean="0"/>
              <a:t>Základní </a:t>
            </a:r>
            <a:r>
              <a:rPr lang="cs-CZ" dirty="0" smtClean="0"/>
              <a:t>školy praktické. Žáci si pomocí cvičení opakují, kdo patří do rodiny a jak se ke členům</a:t>
            </a:r>
          </a:p>
          <a:p>
            <a:pPr marL="0" indent="0">
              <a:buNone/>
            </a:pPr>
            <a:r>
              <a:rPr lang="cs-CZ" dirty="0" smtClean="0"/>
              <a:t>chováme.</a:t>
            </a:r>
          </a:p>
          <a:p>
            <a:pPr marL="0" indent="0">
              <a:buNone/>
            </a:pPr>
            <a:r>
              <a:rPr lang="cs-CZ" dirty="0" smtClean="0"/>
              <a:t>Toto cvičení bylo vytvořeno v měsíci dubnu 2012.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628311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cs-CZ" dirty="0" smtClean="0"/>
              <a:t>Vyjmenuj, kdo patří do tvé rodiny?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507288" cy="568863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4000" dirty="0" smtClean="0"/>
              <a:t> OTEC</a:t>
            </a:r>
          </a:p>
          <a:p>
            <a:pPr marL="0" indent="0">
              <a:buNone/>
            </a:pPr>
            <a:r>
              <a:rPr lang="cs-CZ" sz="4000" dirty="0" smtClean="0"/>
              <a:t> MATKA</a:t>
            </a:r>
          </a:p>
          <a:p>
            <a:pPr marL="0" indent="0">
              <a:buNone/>
            </a:pPr>
            <a:r>
              <a:rPr lang="cs-CZ" sz="4000" dirty="0" smtClean="0"/>
              <a:t> SOUROZENCI</a:t>
            </a:r>
            <a:r>
              <a:rPr lang="cs-CZ" dirty="0" smtClean="0"/>
              <a:t>				              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098" name="Picture 2" descr="C:\Documents and Settings\Pressario\Local Settings\Temporary Internet Files\Content.IE5\NNSE1886\MP90043846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612131"/>
            <a:ext cx="4640560" cy="4794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270698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Řekni, jak můžeš volat na maminku: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4000" dirty="0" smtClean="0"/>
              <a:t>Mami</a:t>
            </a:r>
          </a:p>
          <a:p>
            <a:pPr marL="0" indent="0">
              <a:buNone/>
            </a:pPr>
            <a:endParaRPr lang="cs-CZ" sz="4000" dirty="0" smtClean="0"/>
          </a:p>
          <a:p>
            <a:pPr marL="0" indent="0">
              <a:buNone/>
            </a:pPr>
            <a:r>
              <a:rPr lang="cs-CZ" sz="4000" dirty="0" smtClean="0"/>
              <a:t>Mamko</a:t>
            </a:r>
          </a:p>
          <a:p>
            <a:pPr marL="0" indent="0">
              <a:buNone/>
            </a:pPr>
            <a:endParaRPr lang="cs-CZ" sz="4000" dirty="0" smtClean="0"/>
          </a:p>
          <a:p>
            <a:pPr marL="0" indent="0">
              <a:buNone/>
            </a:pPr>
            <a:r>
              <a:rPr lang="cs-CZ" sz="4000" dirty="0" smtClean="0"/>
              <a:t>Maminko</a:t>
            </a:r>
          </a:p>
          <a:p>
            <a:pPr marL="0" indent="0">
              <a:buNone/>
            </a:pPr>
            <a:endParaRPr lang="cs-CZ" sz="4000" dirty="0" smtClean="0"/>
          </a:p>
          <a:p>
            <a:pPr marL="0" indent="0">
              <a:buNone/>
            </a:pPr>
            <a:r>
              <a:rPr lang="cs-CZ" sz="4000" dirty="0" smtClean="0"/>
              <a:t>Maminečko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5123" name="Picture 3" descr="C:\Documents and Settings\Pressario\Local Settings\Temporary Internet Files\Content.IE5\DWRBNQDW\MC90002443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700808"/>
            <a:ext cx="4025600" cy="4781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81915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Řekni, jak můžeš volat na tatínka: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4000" dirty="0" smtClean="0"/>
              <a:t>Tati</a:t>
            </a:r>
          </a:p>
          <a:p>
            <a:pPr marL="0" indent="0">
              <a:buNone/>
            </a:pPr>
            <a:endParaRPr lang="cs-CZ" sz="4000" dirty="0" smtClean="0"/>
          </a:p>
          <a:p>
            <a:pPr marL="0" indent="0">
              <a:buNone/>
            </a:pPr>
            <a:r>
              <a:rPr lang="cs-CZ" sz="4000" dirty="0" smtClean="0"/>
              <a:t>Taťko</a:t>
            </a:r>
          </a:p>
          <a:p>
            <a:pPr marL="0" indent="0">
              <a:buNone/>
            </a:pPr>
            <a:endParaRPr lang="cs-CZ" sz="4000" dirty="0" smtClean="0"/>
          </a:p>
          <a:p>
            <a:pPr marL="0" indent="0">
              <a:buNone/>
            </a:pPr>
            <a:r>
              <a:rPr lang="cs-CZ" sz="4000" dirty="0" smtClean="0"/>
              <a:t>Tatínku</a:t>
            </a:r>
          </a:p>
          <a:p>
            <a:pPr marL="0" indent="0">
              <a:buNone/>
            </a:pPr>
            <a:endParaRPr lang="cs-CZ" sz="4000" dirty="0" smtClean="0"/>
          </a:p>
          <a:p>
            <a:pPr marL="0" indent="0">
              <a:buNone/>
            </a:pPr>
            <a:endParaRPr lang="cs-CZ" sz="4000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6146" name="Picture 2" descr="C:\Documents and Settings\Pressario\Local Settings\Temporary Internet Files\Content.IE5\JI34VFLG\MC9000888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916832"/>
            <a:ext cx="4294661" cy="3979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558613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Vyber a podtrhni: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Maminka myje nádobí od oběda. Napadá tě, co bys mohl udělat?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ŠEL/ŠLA BYCH SE NAJÍST</a:t>
            </a:r>
          </a:p>
          <a:p>
            <a:pPr marL="0" indent="0">
              <a:buNone/>
            </a:pPr>
            <a:r>
              <a:rPr lang="cs-CZ" dirty="0" smtClean="0"/>
              <a:t> - POMOHL/A BYCH JÍ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ŠEL/ŠLA BYCH SI HRÁT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DO POKOJE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1026" name="Picture 2" descr="C:\Documents and Settings\Pressario\Local Settings\Temporary Internet Files\Content.IE5\QR1EA1ZX\MP90043077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5" y="2204864"/>
            <a:ext cx="4548351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416325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5" grpId="1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Vyber a podtrhni: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Tatínek uklízí dvůr. Seče trávu, zalévá květiny, zametá a najednou má plný kbelík s nepořádkem. Napadne tě, jak by si mu mohl pomoci?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2400" dirty="0" smtClean="0"/>
              <a:t>- DONESL/A BYCH MU PITÍ</a:t>
            </a:r>
          </a:p>
          <a:p>
            <a:pPr marL="0" indent="0">
              <a:buNone/>
            </a:pPr>
            <a:r>
              <a:rPr lang="cs-CZ" sz="2400" dirty="0" smtClean="0"/>
              <a:t>- VYNESL/A BYCH KBELÍK</a:t>
            </a:r>
          </a:p>
          <a:p>
            <a:pPr marL="0" indent="0">
              <a:buNone/>
            </a:pPr>
            <a:r>
              <a:rPr lang="cs-CZ" sz="2400" dirty="0" smtClean="0"/>
              <a:t>- SĚL/ŠLA BYCH ZA MAMINKOU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pic>
        <p:nvPicPr>
          <p:cNvPr id="2053" name="Picture 5" descr="C:\Documents and Settings\Pressario\Local Settings\Temporary Internet Files\Content.IE5\DWRBNQDW\MP90043171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268760"/>
            <a:ext cx="4066685" cy="4066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Documents and Settings\Pressario\Local Settings\Temporary Internet Files\Content.IE5\NNSE1886\MC90021511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4653136"/>
            <a:ext cx="1674891" cy="1851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77277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8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3" grpId="1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Vyber a podtrhni: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925144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Tvůj mladší sourozenec si neví rady s domácím úkolem. Napadne tě, jak bys mu mohl pomoci?</a:t>
            </a:r>
          </a:p>
          <a:p>
            <a:pPr marL="0" indent="0">
              <a:buNone/>
            </a:pPr>
            <a:endParaRPr lang="cs-CZ" dirty="0" smtClean="0"/>
          </a:p>
          <a:p>
            <a:pPr>
              <a:buFontTx/>
              <a:buChar char="-"/>
            </a:pPr>
            <a:r>
              <a:rPr lang="cs-CZ" dirty="0" smtClean="0"/>
              <a:t>PŮJČÍM MU PERO</a:t>
            </a:r>
          </a:p>
          <a:p>
            <a:pPr>
              <a:buFontTx/>
              <a:buChar char="-"/>
            </a:pPr>
            <a:r>
              <a:rPr lang="cs-CZ" dirty="0" smtClean="0"/>
              <a:t>PŮJDU SI HRÁT</a:t>
            </a:r>
          </a:p>
          <a:p>
            <a:pPr>
              <a:buFontTx/>
              <a:buChar char="-"/>
            </a:pPr>
            <a:r>
              <a:rPr lang="cs-CZ" dirty="0" smtClean="0"/>
              <a:t>BUDU SE DÍVAT NA POHÁDKY</a:t>
            </a:r>
          </a:p>
          <a:p>
            <a:pPr>
              <a:buFontTx/>
              <a:buChar char="-"/>
            </a:pPr>
            <a:r>
              <a:rPr lang="cs-CZ" dirty="0" smtClean="0"/>
              <a:t>POMŮŽU MU</a:t>
            </a:r>
            <a:endParaRPr lang="cs-CZ" dirty="0"/>
          </a:p>
        </p:txBody>
      </p:sp>
      <p:pic>
        <p:nvPicPr>
          <p:cNvPr id="3074" name="Picture 2" descr="C:\Documents and Settings\Pressario\Local Settings\Temporary Internet Files\Content.IE5\NNSE1886\MP900422793[1]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060848"/>
            <a:ext cx="4465439" cy="4465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80535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cs-CZ" b="1" dirty="0">
                <a:solidFill>
                  <a:prstClr val="black"/>
                </a:solidFill>
              </a:rPr>
              <a:t>Office klipart </a:t>
            </a:r>
            <a:r>
              <a:rPr lang="cs-CZ" dirty="0">
                <a:solidFill>
                  <a:prstClr val="black"/>
                </a:solidFill>
              </a:rPr>
              <a:t>[online]. c. 2012 [cit. 29. 4. 2012] Dostupné na </a:t>
            </a:r>
            <a:r>
              <a:rPr lang="cs-CZ" dirty="0" err="1">
                <a:solidFill>
                  <a:prstClr val="black"/>
                </a:solidFill>
              </a:rPr>
              <a:t>World</a:t>
            </a:r>
            <a:r>
              <a:rPr lang="cs-CZ" dirty="0">
                <a:solidFill>
                  <a:prstClr val="black"/>
                </a:solidFill>
              </a:rPr>
              <a:t> </a:t>
            </a:r>
            <a:r>
              <a:rPr lang="cs-CZ" dirty="0" err="1">
                <a:solidFill>
                  <a:prstClr val="black"/>
                </a:solidFill>
              </a:rPr>
              <a:t>Wide</a:t>
            </a:r>
            <a:r>
              <a:rPr lang="cs-CZ" dirty="0">
                <a:solidFill>
                  <a:prstClr val="black"/>
                </a:solidFill>
              </a:rPr>
              <a:t> Web: &lt; http://office.microsoft.com/&gt;. 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846565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238</Words>
  <Application>Microsoft Office PowerPoint</Application>
  <PresentationFormat>Předvádění na obrazovce (4:3)</PresentationFormat>
  <Paragraphs>52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ZŠ Praktická a ZŠ Speciální Uherský Brod Projekt číslo CZ.1.07/1.4.00/21.0961</vt:lpstr>
      <vt:lpstr>Anotace</vt:lpstr>
      <vt:lpstr>Vyjmenuj, kdo patří do tvé rodiny?</vt:lpstr>
      <vt:lpstr>Řekni, jak můžeš volat na maminku:</vt:lpstr>
      <vt:lpstr>Řekni, jak můžeš volat na tatínka:</vt:lpstr>
      <vt:lpstr>Vyber a podtrhni:</vt:lpstr>
      <vt:lpstr>Vyber a podtrhni:</vt:lpstr>
      <vt:lpstr>Vyber a podtrhni:</vt:lpstr>
      <vt:lpstr>Citace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ZŠ Praktická a ZŠ Speciální Uherský Brod Projekt číslo CZ.1.07/1.4.00/21.0961</dc:title>
  <dc:creator>Compaq</dc:creator>
  <cp:lastModifiedBy>Compaq</cp:lastModifiedBy>
  <cp:revision>23</cp:revision>
  <dcterms:created xsi:type="dcterms:W3CDTF">2012-04-29T15:07:16Z</dcterms:created>
  <dcterms:modified xsi:type="dcterms:W3CDTF">2012-06-21T17:00:14Z</dcterms:modified>
</cp:coreProperties>
</file>