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6"/>
  </p:notesMasterIdLst>
  <p:sldIdLst>
    <p:sldId id="304" r:id="rId2"/>
    <p:sldId id="257" r:id="rId3"/>
    <p:sldId id="305" r:id="rId4"/>
    <p:sldId id="258" r:id="rId5"/>
    <p:sldId id="273" r:id="rId6"/>
    <p:sldId id="274" r:id="rId7"/>
    <p:sldId id="259" r:id="rId8"/>
    <p:sldId id="260" r:id="rId9"/>
    <p:sldId id="275" r:id="rId10"/>
    <p:sldId id="276" r:id="rId11"/>
    <p:sldId id="261" r:id="rId12"/>
    <p:sldId id="262" r:id="rId13"/>
    <p:sldId id="263" r:id="rId14"/>
    <p:sldId id="277" r:id="rId15"/>
    <p:sldId id="278" r:id="rId16"/>
    <p:sldId id="279" r:id="rId17"/>
    <p:sldId id="264" r:id="rId18"/>
    <p:sldId id="265" r:id="rId19"/>
    <p:sldId id="280" r:id="rId20"/>
    <p:sldId id="266" r:id="rId21"/>
    <p:sldId id="267" r:id="rId22"/>
    <p:sldId id="268" r:id="rId23"/>
    <p:sldId id="281" r:id="rId24"/>
    <p:sldId id="282" r:id="rId25"/>
    <p:sldId id="283" r:id="rId26"/>
    <p:sldId id="284" r:id="rId27"/>
    <p:sldId id="269" r:id="rId28"/>
    <p:sldId id="286" r:id="rId29"/>
    <p:sldId id="285" r:id="rId30"/>
    <p:sldId id="287" r:id="rId31"/>
    <p:sldId id="306" r:id="rId32"/>
    <p:sldId id="270" r:id="rId33"/>
    <p:sldId id="271" r:id="rId34"/>
    <p:sldId id="289" r:id="rId35"/>
    <p:sldId id="290" r:id="rId36"/>
    <p:sldId id="291" r:id="rId37"/>
    <p:sldId id="293" r:id="rId38"/>
    <p:sldId id="292" r:id="rId39"/>
    <p:sldId id="294" r:id="rId40"/>
    <p:sldId id="295" r:id="rId41"/>
    <p:sldId id="296" r:id="rId42"/>
    <p:sldId id="297" r:id="rId43"/>
    <p:sldId id="272" r:id="rId44"/>
    <p:sldId id="298" r:id="rId45"/>
    <p:sldId id="299" r:id="rId46"/>
    <p:sldId id="300" r:id="rId47"/>
    <p:sldId id="301" r:id="rId48"/>
    <p:sldId id="302" r:id="rId49"/>
    <p:sldId id="303" r:id="rId50"/>
    <p:sldId id="307" r:id="rId51"/>
    <p:sldId id="308" r:id="rId52"/>
    <p:sldId id="309" r:id="rId53"/>
    <p:sldId id="310" r:id="rId54"/>
    <p:sldId id="311" r:id="rId5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4A4B49-A70B-4042-B753-78F0CC78215A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771586-E753-475E-B7AB-06F0DD1CF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52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2F2B1-B7C7-4FE6-A9F0-CA17EB1FBB6E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DCD82-A2F7-427B-A610-620AAF4B7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780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2F2B1-B7C7-4FE6-A9F0-CA17EB1FBB6E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DCD82-A2F7-427B-A610-620AAF4B7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3400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2F2B1-B7C7-4FE6-A9F0-CA17EB1FBB6E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DCD82-A2F7-427B-A610-620AAF4B7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196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2F2B1-B7C7-4FE6-A9F0-CA17EB1FBB6E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DCD82-A2F7-427B-A610-620AAF4B7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549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2F2B1-B7C7-4FE6-A9F0-CA17EB1FBB6E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DCD82-A2F7-427B-A610-620AAF4B7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455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2F2B1-B7C7-4FE6-A9F0-CA17EB1FBB6E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DCD82-A2F7-427B-A610-620AAF4B7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18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2F2B1-B7C7-4FE6-A9F0-CA17EB1FBB6E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DCD82-A2F7-427B-A610-620AAF4B7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850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2F2B1-B7C7-4FE6-A9F0-CA17EB1FBB6E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DCD82-A2F7-427B-A610-620AAF4B7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455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2F2B1-B7C7-4FE6-A9F0-CA17EB1FBB6E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DCD82-A2F7-427B-A610-620AAF4B7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102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2F2B1-B7C7-4FE6-A9F0-CA17EB1FBB6E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DCD82-A2F7-427B-A610-620AAF4B7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153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2F2B1-B7C7-4FE6-A9F0-CA17EB1FBB6E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7DCD82-A2F7-427B-A610-620AAF4B7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497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52F2B1-B7C7-4FE6-A9F0-CA17EB1FBB6E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7DCD82-A2F7-427B-A610-620AAF4B7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75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gif"/><Relationship Id="rId4" Type="http://schemas.openxmlformats.org/officeDocument/2006/relationships/image" Target="../media/image22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jpeg"/><Relationship Id="rId4" Type="http://schemas.openxmlformats.org/officeDocument/2006/relationships/image" Target="../media/image38.gi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VY_32_INOVACE_16_8_ PROTEKTORÁT ČECHY A MORAVA – II. ČÁST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výkladu</a:t>
            </a: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8952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548680"/>
            <a:ext cx="9144001" cy="5661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204864"/>
            <a:ext cx="7772400" cy="1470025"/>
          </a:xfrm>
        </p:spPr>
        <p:txBody>
          <a:bodyPr/>
          <a:lstStyle/>
          <a:p>
            <a:r>
              <a:rPr lang="cs-CZ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SVĚTOVÁ VÁLKA</a:t>
            </a:r>
            <a:endParaRPr lang="cs-CZ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3473260"/>
            <a:ext cx="6400800" cy="17526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FF00"/>
                </a:solidFill>
              </a:rPr>
              <a:t>PROTEKTORÁT ČECHY A MORAVA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II. ČÁST</a:t>
            </a:r>
            <a:endParaRPr lang="cs-CZ" b="1" u="sng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728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charakterizuje období Protektorátu Čechy a Morava a to před Heydrichiádou a během ní.</a:t>
            </a:r>
          </a:p>
          <a:p>
            <a:r>
              <a:rPr lang="cs-CZ" dirty="0" smtClean="0"/>
              <a:t>Seznamuje s organizací a řízením tohoto útvaru.</a:t>
            </a:r>
          </a:p>
          <a:p>
            <a:r>
              <a:rPr lang="cs-CZ" dirty="0" smtClean="0"/>
              <a:t>Charakterizuje základní rysy života v Protektorátu.</a:t>
            </a:r>
          </a:p>
          <a:p>
            <a:r>
              <a:rPr lang="cs-CZ" dirty="0" smtClean="0"/>
              <a:t>Popisuje tragické události našich dějin, vyhlazení Lidic a Ležáků.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2783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ZAHRANIČNÍ ODBOJ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Hned po vzniku protektorátu odešlo mnoho Čechů i Slováků do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ZAHRANIČÍ</a:t>
            </a:r>
            <a:r>
              <a:rPr lang="cs-CZ" dirty="0" smtClean="0"/>
              <a:t>, aby se zapojili do odboje proti nacistům.</a:t>
            </a:r>
          </a:p>
          <a:p>
            <a:r>
              <a:rPr lang="cs-CZ" dirty="0" smtClean="0"/>
              <a:t>Hlavními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CENTRY ODBOJE</a:t>
            </a:r>
            <a:r>
              <a:rPr lang="cs-CZ" dirty="0" smtClean="0"/>
              <a:t> se staly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LONDÝN</a:t>
            </a:r>
            <a:r>
              <a:rPr lang="cs-CZ" dirty="0" smtClean="0"/>
              <a:t> 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MOSKVA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LONDÝNĚ</a:t>
            </a:r>
            <a:r>
              <a:rPr lang="cs-CZ" dirty="0" smtClean="0"/>
              <a:t> byla ustanovena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ČESKOSLOVENSKÁ EXILOVÁ VLÁDA</a:t>
            </a:r>
            <a:r>
              <a:rPr lang="cs-CZ" dirty="0" smtClean="0"/>
              <a:t>, která byla složená z politiků žijících v emigraci.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PREZIDENTEM</a:t>
            </a:r>
            <a:r>
              <a:rPr lang="cs-CZ" dirty="0" smtClean="0"/>
              <a:t> byl jmenován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DR. EDVARD BENEŠ</a:t>
            </a:r>
            <a:r>
              <a:rPr lang="cs-CZ" dirty="0" smtClean="0"/>
              <a:t>,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PREMIÉREM JAN ŠRÁMEK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0573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sechtl-vosecek.ucw.cz/cml/desky/deska694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640" y="1"/>
            <a:ext cx="4814664" cy="685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2964407"/>
            <a:ext cx="39163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Prezident Československé exilové vlády</a:t>
            </a:r>
          </a:p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Dr. Edvard Beneš s manželkou</a:t>
            </a:r>
          </a:p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Hanou Benešovou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7232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mzv.cz/public/cd/e3/10/486149_379482__38skenovat003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6593" y="285769"/>
            <a:ext cx="83508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Premiér exilové vlády Jan Šrámek s premiérem Velké Británie Winstonem Churchillem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0198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/>
          <a:lstStyle/>
          <a:p>
            <a:r>
              <a:rPr lang="cs-CZ" dirty="0" smtClean="0"/>
              <a:t>Prezident Beneš se zaměřil na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vytvoření ČESKOSLOVENSKÝCH VOJENSKÝCH JEDNOTEK v zahraničí</a:t>
            </a:r>
            <a:r>
              <a:rPr lang="cs-CZ" dirty="0" smtClean="0"/>
              <a:t> a jejich nasazení do bojů.</a:t>
            </a:r>
          </a:p>
          <a:p>
            <a:r>
              <a:rPr lang="cs-CZ" dirty="0" smtClean="0"/>
              <a:t>Vojenské jednotky vznikly nejdříve v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POLSKU</a:t>
            </a:r>
            <a:r>
              <a:rPr lang="cs-CZ" dirty="0" smtClean="0"/>
              <a:t>. Po obsazení Polska přešla část vojska do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  <a:r>
              <a:rPr lang="cs-CZ" dirty="0" smtClean="0"/>
              <a:t> a část do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SSSR</a:t>
            </a:r>
            <a:r>
              <a:rPr lang="cs-CZ" dirty="0" smtClean="0"/>
              <a:t>. Po kapitulaci Francie se přesunuli naši vojáci do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BRITÁNIE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Českoslovenští letci významně pomáhali Britům v letecké bitvě při obraně jejich země. Další československé jednotky zasáhly do bojů v severní Africe a na východní frontě v SSSR.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641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 fontScale="92500" lnSpcReduction="20000"/>
          </a:bodyPr>
          <a:lstStyle/>
          <a:p>
            <a:r>
              <a:rPr lang="cs-CZ" i="1" dirty="0" smtClean="0"/>
              <a:t>Z československých letců byly ve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Británii vytvořeny tři stíhací perutě</a:t>
            </a:r>
            <a:r>
              <a:rPr lang="cs-CZ" i="1" dirty="0" smtClean="0"/>
              <a:t> (310, 312, 313) a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jedna bombardovací peruť </a:t>
            </a:r>
            <a:r>
              <a:rPr lang="cs-CZ" i="1" dirty="0" smtClean="0"/>
              <a:t>(311). V letecké bitvě o Británii českoslovenští letci sestřelili 56 německých letadel.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vzdušných soubojích zahynulo více jak 500 našich letců</a:t>
            </a:r>
            <a:r>
              <a:rPr lang="cs-CZ" i="1" dirty="0" smtClean="0"/>
              <a:t>. Jedním z nich byl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František</a:t>
            </a:r>
            <a:r>
              <a:rPr lang="cs-CZ" i="1" dirty="0" smtClean="0"/>
              <a:t>, kterému se během jednoho měsíce podařilo sestřelit 17 německých letadel.</a:t>
            </a:r>
          </a:p>
          <a:p>
            <a:r>
              <a:rPr lang="cs-CZ" i="1" dirty="0" smtClean="0"/>
              <a:t>V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Sovětském svazu</a:t>
            </a:r>
            <a:r>
              <a:rPr lang="cs-CZ" i="1" dirty="0" smtClean="0"/>
              <a:t> velel vojenské jednotce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podplukovník Ludvík Svoboda</a:t>
            </a:r>
            <a:r>
              <a:rPr lang="cs-CZ" i="1" dirty="0" smtClean="0"/>
              <a:t>. Jednotka se rozrostla na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československý armádní sbor</a:t>
            </a:r>
            <a:r>
              <a:rPr lang="cs-CZ" i="1" dirty="0" smtClean="0"/>
              <a:t>, který pomáhal osvobozovat Kyjev a další místa v SSSR, Polsku i v Československu.</a:t>
            </a:r>
          </a:p>
          <a:p>
            <a:r>
              <a:rPr lang="cs-CZ" i="1" dirty="0" smtClean="0"/>
              <a:t>V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Africe</a:t>
            </a:r>
            <a:r>
              <a:rPr lang="cs-CZ" i="1" dirty="0" smtClean="0"/>
              <a:t> se českoslovenští vojáci vyznamenali v bojích o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Tobruk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187388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254" y="773500"/>
            <a:ext cx="5067956" cy="3212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http://www.mocr.army.cz/assets/informacni-servis/zpravodajstvi/2-w_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" y="4000500"/>
            <a:ext cx="42862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2ww.wz.cz/images/31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3702" y="0"/>
            <a:ext cx="2180098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i.idnes.cz/10/071/cl6/JB3453fd_FO0016363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800" y="15530"/>
            <a:ext cx="1910200" cy="2477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www.1-prapor-sos.wz.cz/raf/perute/310-squadron-duxford-194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1480" y="4076700"/>
            <a:ext cx="4286250" cy="27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12" descr="data:image/jpeg;base64,/9j/4AAQSkZJRgABAQAAAQABAAD/2wCEAAkGBhQSEBQUEhQWFRUVGB0aGBgXFRoXFxkgHiAbGh4gHRkbHyYfHSIjGR0cHy8hJCcpLCwsHCAxNTAqOCYrLCkBCQoKBQUFDQUFDSkYEhgpKSkpKSkpKSkpKSkpKSkpKSkpKSkpKSkpKSkpKSkpKSkpKSkpKSkpKSkpKSkpKSkpKf/AABEIAPcAzAMBIgACEQEDEQH/xAAcAAACAwADAQAAAAAAAAAAAAAABgQFBwEDCAL/xABJEAACAQMCBAQEAwQGBggHAAABAgMABBESIQUGEzEHIkFRFCMyYXGBkTNCUqEVJGJygrEIFkRTorIlQ5KTo8HR8RdFVHOzwvD/xAAUAQEAAAAAAAAAAAAAAAAAAAAA/8QAFBEBAAAAAAAAAAAAAAAAAAAAAP/aAAwDAQACEQMRAD8A3GiiigKKKKAooooCiiigKKKKAqt5l4obaznnAyYoncD3KgkfzqZcXSoMuyqPdiFH6mq3mqZBYXJkJ6fRk1FQC2CpGQDsTj74oFLg/HrwoEuZZVutGTCsEAUsQxRVl3T5mk6cnPlOcerHyPxW4mt2F4ipcQuYpNDAqxAVtQxsMhhtv61lVhzRKU6s9wolQwgMDZpMi/NEqQkM2BjpbscnD9skU/eFfFetFdFmLyfEMzuelhtSqEI6TMgOhRkZ75oHmiuiO9RnZFdS6Y1KGBZc9sgbjP3rvoCiiigKKKKAooooCiiigKKKKAooooCiiigKKKKAooooOM0nc3+IsNowiR06pcIzSBxDHlS/ncDGrSB5c58wPaonilzq1pbTRwq4k6IfqKyr0wziMYyckk57A471iMkq6i11I69eTqRQXEjyKgxpWadvqbC7KuMvgZ8uMhbTcfur1Y5rp/I2vCzr1EZnDofhrdRrbSjDB7BgctvTDbz3nD+GwPEZCA3Qu7e8yUCuT03GTmJWU4Ok4391NN3Jl3wmBJJ1vYZptIMs0jKrAeiohA6aDsFUUo8xeLdne3Yt+mwtZlaCWdvKSG+lgnpofDAncAtsM0HVd8e4rY28mqJUFi8SHptF8PpIGA66dTltSgsCMZHrUnht1xEXAhnkitYZ1e9umtz80RnGMv8AuE4CKF3xnuapecz1IjJKNU4W3jkl1HRaPE7wvqTcSCUoXGMnC5IxjPxzhz40VzPKhWR5bhRgjyGG2yiqQDnDzAvgEfTv3xQdV1w+5gkR5i8ExMnTF0CsUofU65ukbzOGfdZNvKoJwMUxcqeLFzBIILxXOiJmkWXREyBclSsjY1jpgDzZLFhjtvN4b462VzayLxCDDBTmML1Y5fsM9j9m7e9ZTc8wxSyOrRMLPUTHF1NUsA7fKdt+++j6T227gPVHA+PQ3cKywSK6sAdiCVyM4Yfunfsasa8x8uc0z2E4lSVpessUUBRA0LqDgq6bMrLsNIw2WJzg7+ieA8ww3kZeFtQVijggqyMv1KyncEUFkTXNFFAUUUUBRRRQFFFFAUUUUBRRRQFFFFAVA49xUW1tNOwLCJGcgbE6RnFT6T/FPX/R5KqGAkQvrGqJVzgtKvdkXOSBntnG1Bg3GeKLLcTXcyo4ikZR80yC4kZpJEyexSNSAQAAQqjbNKrSyTzlpTqeQklnJG/uT6Y7e3pTnzp4eSWzQ2kLm4dIZLl9CBVVc9xuSxwvc/2QK7LXwuH9HQ3bcQghacZRJDoBPovUz3232wKBI4jwmSE/NUplVdQR3VxqUjGRgj71EMrEBSSQM4GdhnvgffA/SnvmW/trgcNjumeF7aJoLrSgeQdMjTgZAORnBz6nvjc5n5Qs7S9sHgm6tlclHzIRnSHUPqIC7YPsCN/agkcscqX1/bGSOETZx0peuiGF0ZdRKk5JZFAww2zqA33SOPxyrcSJOQZEYq2GDDIO+CNu+e33re+VuWoTHI3BLxjCZX1q8joqPpXQwITU4XH0tkMGGTtvnXiPacNtrf4WzLvdR3Hz3kU62wrA4YgDGs9h+O+1Bn+nCjOP13/OpdxwSWO1iuWHypndEPqSmnP/ADfyNPnMXFOGqUsrWxWdXhTFwmfiTI66wRsckEgFT7kbYqFxi7Q23Dra8iuoIbaNzLiAq7O7nGnqYX6ADqP370CnwriQQdOQnpSEF9P1KQdnXPZl+3cEjO+2peG3Hm4fe/Ds2YCUicrKsglll80cyqSGCmMKDpBwO/fas4X4b2r8aghikMtnJALjLkBtLBgqnAAJ16fQU6cN5Jit47bh2Y3vVlaYXCDDwRBw2vV31ldKhdxls4IGSGtCua4WuaD5kkCgk9h9if5Dc1yDXDJnvX1QFFFFAUUUUBRRRQFFFFAUUUUBUPjFoZbeWNcanjdQWGVyykDI9Rk1MooMqk4jd2cTrbWK3EtuywOrHXOICiPGAybuusuB64AyM5rLbfl+8mgNtJELWDr9ZXunEQhDBlIUSYZgRudI3KDatS5o4NxGTiLYlS3juiIldZCARHqkTITDFiusEE4O+CNqouD+HbninTujcugaRVkXXEV8qkv1CDqSQl0C6yw9u9BKk5d4MLVkN1cS4iDMYFYAr21hI49BGoZycjvuaz294PbM6QLfStbxyYQSJEujqDUSCZezBV82MbjODtVzx/m614ffPb23DoJEt3KargySSEg7ldTYUHJxt96buZLa1U21302tw0Mc/SigjEkARwzFXLoAWLhWUKxIHYbUByx4kW1jaxwW1s2gK7DVKC7Mu7BiqY1t6Z2Ixg1T87cU4dfN1JbRxLpQ64JtMjA7eZWjwSmDkMNQAzuN67vFGy4xJfs1mt18NpTp9FmVd1BbKqQQdWRuM7Cpnh3acSWC+/pRrpLfoEDqklwSTkoWORhc59DnegWeA2XCYJwWgefEoTMt3H09xs+AiApnbUdgTvirzjN1wu8t3iWO5tWw7ao5FljHTxqBQTFWwuG0gBiBkZ71Ou7+6g4ZI/Ch1m+KYTBYUdE8oHyUXKlCcZIzuT29I/Kk73thef0naQRuv7K4mtliUu+QARpySGxgqD39aCn5W5JsTdRNe8SDdHSI4mR7ckDzqC0uNvMD5e+djWq8A4V172a8Mh0LNKsKKVKnyxwu5YbtkxkBc4GPekOy5SsY+GvcXc5hCtIkRjuuodIBTpkEaHf6xgIDggH1p08IOGJHwyF45WkEyhzkBQp7MAq7ZDAgt3OMmgdxXNFFAUUUUBRRRQFFFFAUUUUBRRRQFFFFAUVwWpR494iw28hXGtFYxu4cDEulnWMD1J0kFuykjPZsBQ+NnLhuoImF2kJiLFInbT1Wx+62c6gAQNvX0pev+b+H3TxCKfdEi807CMx9Ihsxyu+VdgcMdLEgUueJfFpCkgmbVPJKYttwyxOxJTO6oG0xqBjJVydRqssOSZuhHcXcMcSgDS11cCGNlXsOii9VtiPXJoNN5p5u0W7X0QsJGjZVd4dE0ilgcDqSaR6AYAY79hVVy3z0/EnAmtL2YKwKNEkJROwzq0JpOQTnV7Uq8Q8QenEIY7lTEp2jtLNIogfcPNlj+On86ppuJ8UmeBDNcKJ1LQ65yiMoycjBVQNj6Cg0HmeHi6cRkW1he4hBVhrEoQBgDpaQyAHHYkGmO04bO9pcfF20dvIIm0tBcSTMTjt0QxJ/DVWA3UN18Oly7OYmdog2tjuoBPc9iDt74PtUluW5wLdw6/1mNpQdRHTRWZS0jHZRlSc5Pag0bkznq8LCF7O8VVOC1t1T08HBzFKHXb2BH501c+cwyWsFu0s2uCWTczQmOaJlwyMFjKPswJyF227g1h9lzDOmnBd/NpVkmnQk7Z06WG7Agds1dcX4sHkEfEGu4pIvpS4VbtRkA482iRQcDsTQOnMXFrSXh0MMiobeW5Ba4huOs4Yku7MjKJQ7gMMEfvfhWscpQ20dqkdngQx+UAZBB9dYPmDZ3OoZya838f4XLJHHNbLZyxQ5Jeyj0OMYwZo9nHbvjG53p2s+cpLNoLqIyXFtdLldwTGERzLE5O7vGwUoWOSmRmg3TNFIfJXPpndIJmDu0SMJQhjGtgWMboSdLYBZSPKy47bZdrW8SRQ0bK6nsysGU42O4270HdRRRQFFFFAUUUUBRRRQFFFFAV1T3CoAWYKCQoycZLEAD8SSABXYzYGT2FZ5z5xFJ5xbFkKrC0oy3ZikrpKpG2Y+mPw6ufagqebud7hLiSWCQaIpfho4tQAd26kbNIPcSgFe2FjJ/ezSmIp5LZWiTVEGleV5ZVVYVdGgjLO577zS7ZPnU43ANdw1xc2k0lxKkIt1ik6ygMXkA1QqAN2fEkuR7gZ9TVCJ5b2OSCDULe1iecRE+Z9JUM7H1fDFvYAEAUDK/NoTWeGwiaaJFV72YDTEv0qsKybIPQM3mY5JGTShxVJbq2a8knkmlSTROHOTGG/ZsDn6WIYbYwQB6irPh7iOwluLNgygot3a3CLKvc6JFOBldWR6MpPfcV03PEbeBk6UaSNNC8d1DG7mHUW+WY2OTnZH2JAIwKC2hiW3u+GzwxiS0uY4onQjUjN+znRgf3tWXGd9wRUa6v4lS5gMqf1CSb4RidXUjk1RlFIO+GKSA5/jNQuHcv3k8hWMG3D4+TH1GbYAZ6KlnHYHL6e/em/hPgRM2CyYG37eUJ+Py4dZ/IuDQLfDOLWXw09m5KiS3XExJZOvHmVcJoyMszx6vY9sHNccX49FPZ2doJECpbDzYwUmVpGw7YyVIbTjsCwNafb+AcQwS8I2xtBI2++T8ydgf0Fd1z4FQsNmgzv/ALM69/7kyn7j0+1BhnB72QLGlupaZJhOPU5TAUIv7xySSAMnb2ps5g4bGovLqVcsBA6QM3limuh1JMrncLpbCn3Gexpl4r4DOBmJFJGP2U7K35JMpH3/AGg/9FB+Ur2wlPS3Y4JinjVS+DqGFctFKQdxodjQQl4LK0VhPAOjcXEsiJoJjyF04kGPoXzMCRthc+9QJearhWdOog84ZmjA0s6HCyjSMavTWoGpTvmrziHODTvdm5Zoblo0hhDIVSFM/NjUKMpqGwJHYtmo3GVSG2+Ds8SIzD4m70nRLINxHGT+4mc+Xdjv2xQOcS6be2nimhaeOJEZlY6JljUtbtjbOmbTAwI1DC9gRlu4FzD0by2CIqW88FupCtkMZUPRkA91MTxMfUFCe22G3Ma2F40EgF1GhHVQ6owW0jVpIOpWXcavtuMbU8c48etJLaCSDUQxZYDuDGHkilKN7NCwdQP4ZEIyDsG/2d4kqB42V0bsykEH02I++1d9IPBeNJb31zEUEUC6tbZxECixuG37EwyKG9ygONzT1BOrqGUhlYAgg5BB3BB9iKDsooooCiiigKKKKAoorgmgWPELiASxkGV82zg7gphnYEDcBkRlz9z7VkRvOnxGW31ARamWMuR8mF4SNQb2ihkIwTuAg9KYuYb9pb2XpZEqzx6iFBLx65I0QA+Vl1RjA9TLIvrSCvFmu41sYcGSaUdRwvmEcUUcYVc7+YxatHc6UHrQROY+KRXMwcRPbcN6riMRBdRbbU+lj523XIGyrhRjFXcPE0txaFrhWeMkWl6kZ6XTGwguFwCQc7j6kDb5BpbutJtlguEniRJJPhZWjGrfd45IwRnLaTqG4JPcbCDY25kAt4ZW0Nl52OREoVtmwd/KuN9iS2kfcJqztcPcRWsMcCSkdd1dmiVQwI0ltwpfBCjLE4A9q1bkLweCKss3UiyPcLcNn3Iz0AQcaUOv3Ydhe+G/h8lvFHJIhUg6o43xqU4x1JANuqRnbcRg6RvknQgKCJwzhENvGEhjWNfZRjJ9ye5P3OTXbd3SRIXkYIi92Y4A/EntXfSVztd/D3Nsz5a2utVpOndRrBMb49MHUp9w32FAw8c5hitIetNkRBlDOo1BA2wZsb6c4GRnuKp+D84E3z2c+nU69W1lX6J4jv8AfDL6+4Gaybl7mYo0XDrpm0R3EllIpP1QyhlXPuY5VGD6A49aW05nlt5LSLzPLw65kVGH78QPmT74w34B8UHqKzu0lQPGwZT2I7HBwf5giuL7h8cyGOVFkRu6uoZT+R2rGOV+fitpIYX+rinywcDMUjiRxg9hgn75O1bfQZXzx4RpLGWhUyAfuZzOgHpDIx8wH+6kJH8LLWRW0J4bdJJcxm4ijDiHchBIASAytupSQ5aM4Od9xgn1jSN4g8hLdRvJFGGkYASR5x1wPpweyyr3R/8ACcg0GF2qtFIogBueIXW+vTqji6u/k9HkOrdz5V3AyRkdlneCwv7gBDLYiUwy6RrjUsGUMjHI1oC+k5yQCM7moq309g/Ree4+GdSQsTmMuN8oc/QQ4KOBnDBu9W8jJcfEJFrkSKORILOGJwkerHzJHPl8rHJc+Ziq9hgUFxBxaO6vmlDt1I7dpAu+jXFbEawOzBmSJxn0Ufetb8PeImW0BcKhLEhFP0BlVyv+Etgj07VhfJPH0jtLmGRMTRhyHC6nMRjkhZMjuEaQOB7Z9qdeRkSG5ttMbl5SJY5HY5SBi1uFKntrCrJ7liP4aDaKK4U1zQFFFFAUUUUBVHzjculq3SZkdmVQyAF1BOWK521aA2M7ZxV5WfeIvMDantkRHVYVmfLHUDr8p09mjGgh/UBwR2NAlcR5g6F2jTyDUJlXGMKV6kFyJI27aHALFSfKzD+KkpuI2dy8094dL3cz6XjPntcYKMY9g6tqwd84TYg1dcd4xEeFTKyI0i9GJB9TRENNg+bzA9ABd98jfJGaouN2cV8kUlrNDH04URraV1haMqPMVZsLIGbLZ1assciglX/FLy2jxcGG5WIp8NNIC7AOHMckEowWUaC2lyQCBkZyKcPBnkwO4llGQhWSTPdpD5okOfRFxKw9WePP0Vm1tArS28JlMsUKtLKob5Y06pJFjJ2JaNFGexZj+J9P8k8LMFlEH/ayAyykeskh1v8AoTgfYCgvQK5rjNc0BSH43IDwWcnOQ8RUgdm6igH7bEjP3p8rOfHviAj4Oyesssaj8m1//rQY/NwG6ui93jM63Dlwoy2sK77e/mgbsPWvnlTg73KpMNOs3Mi6SdJcyxMRp1bY1IwP4ioXDOfbmBZC7tI0gOlmOSraHiDb77RyPj7/AJ1eypaR8Oh+Hx1miR7hzI2mNgPKoI7BiTqC48zICcZwFXwjh/wk1pLOJAkRjlKYyXJBmGkZwcoNOcbaRnANepOH3DPFG7LoZkVivfSSASPyO1eVOauNqOIa0LSpGdaCRdA1kAnKfw6gML/CFXYDFen+WVYWkGt3kYxqWeQEOxIySQdxue3p2oLSuDXNfMkgUEsQAO5JwB+dBjPjRyaP2sa/tm1LgbrMBkgfaaMHb+ONcbsayzhV4s0QgmuxbQ6i8vy3dpX3IOEHnOk4AYjBJ969H86XlvPYzKtxBrUa4z1U2kT5kfr/ABKPyzXm4WkTX7R9Zba3mYSa2BOhGAlUeUE6gDp2xkj2oJ8dyLW6t720jeO1hkSINIV1ynGqQsvfzKTsBgAqKaTxaO5mEgkJjtrderGrFRojGkqW23kmlI27BWI3OaSeYLi3kkdIpRHbxA9BVR21kYGpydPncAamxtgDGAKdLC+Wa3tY4gqTXFvAhwoBfoSzBtsYZ2cRAE++TsDgNo5EmLcPgyrLgMoDfUArMi5/wgVf0heFfFS8ckBn6/w6oGOkBVcmQMFPdgdIbJOfN6dg+0BRRRQFFFFBwaxjxM5rWK/jmRZcxMYGGlTFMV8xUNvtpkeNlyrecHcCtoNYx4pcNEU8on0C1uiJA5bBSQKqNgYwzAhJAMgsplAznYFPxOlhNlatAF1PK4kYDzyCNF6TNj94RSAH+0Tmlritrd29qhuLRAJRpS4eMM5GPp1Alc7ZBI1jB3xVlzhwNFs7L4UyOJ5JT0vrMbqI0dUwMspK5B76dNdd5eRycAjjVnja2ucNExDLK0isdS7AqVAI09hn3OaBeihubVFnMZVLhWVS6ArIvlLYDdxuN/vsaYbG54gkMdwYQbZnVS5iRl7hcE7lc/l3+4qTztGf6G4KBk5SbHvnWNv/ACr45auY/wCjL20dpbeZHjmbOySaWVBGynBUhm1bbnG/04oPQfJUarDKqfSlzOoHooEjAKPsBjFMNL/J2NFxj/6y5/8AytTBQFYp/pIcS+XaQA7lnkI/ABR/zN+lbXWR/wCkVwLqWUNyBvA+lv7smBv/AIwv60GBpE3lYhsEHSQP4fb7A9z+NOs1n8HBbgtpaSSPyqELAggsWLZQNgqAMnGDkICQ9VfcOmtozBJp8ysgPovzUOQ22zAg532Pb2u+cOLJLO0a+aOLUS4w2dOVXUWzqGT/AGQMnCjuQW7BGveIhXkfVcPjXu7ZJ77Ak777fqO9evLeLSoXJOABknJONsk+5rAvAXgok4lNcDdYIsAnuWk2z2H7gbP/AJ16CoClnxHP/R0mdwZIQR7gzR5FM1L3Pi5siDnBlgBx7GaIGgwiV7q84tc28NzBCVnlSEOqLnDsAqaYyc6QBn1wN6Wo+X7y+v3tmIa4j1I+t1UAQ+UjPYhQPT0FXMJltuMPeiAPCL6ZNzkKdZzupypCNkMdts74NWnIEUJ5iuDbMTEi3JjJOosNJA8xOT3yCe4oELgPL0l5MIYmiVzsvUkVAx9Aue5PpWjcDuRY8LPWRUuree6gjdgCY3Ma7BxkgDU7DGckUicsSvbTRXrQGWGKYAnfGoYbGQdmxuM7Z961W04hbw292VPxCLfSyozgSszBItIz3OZnAb3VWztmgZfCC2nhgVJ40UyRl2IPzAVYRqrgDC4X93ds6i25NaRWaeE3EVbUdVxK0+WWSVAF0ppyBvgancvhcjzDJzWl0BRRRQFFFFBwaynxL4AhaZJiI4rnDiUZ1K6hVGV7OqkaiANWlyQfKQdXrPvEyNxJEzTTxwyKUDRMo6UwOpHOrH1LrX6l3AGRmgx/mbgktrwy3k6vnju5do/L02dEOQy9wwTUrA40sv3wjXXEZJTmR2c5J8xJ3Pc/n6+9aLxHlSWa1uZEuI5kEPW8js3UMbfUqkeUhGfUucqScgAgnNobZnYKilmOwVQSSfsBuaC54PDPessHxAVYkZ168pWONVAJ099OwGwHpTPJyHdNLHLPfWr4ZSWM7StgHO+EJOwPeqGDgc9i8ctyhjR2aKRcjqKrqVbUndMozadQ3Kn2r0zyBxYz2ERYgyRZhkwc+ePyE/4gA34MKDjki5DwSuPpe6uChwRqUysQd99896ZKK4NBzS94g8KFzwy7i7kxMR/eUa1/4lFI/NfjBP8AENb8LtjcFHEby6GdQxONKqv4EZJxsdjimHiEaRxKOI8TkieRPMnWgiXfZguIwWG4Gdz6igyznKIta2Eg1fOsASSFI1AwrnJUnsFBI37DIGapoITpv2efV5ERnYEDdw4AAOSqhBkY2BG3vpM3L6pcwyWxN5ZdBESEXSs+761/aEaYsopODv099gajpyPFFb/BTXdnG11Kx3QySh/pIUl1XOMLugx+LZAM3gxyx8JwuNmGJLj5r++D9A/JMH8zT7SYPECK2ZIbwqrEsiyQfNhYpgEYXLxsAd0Ybb7nGaa7HiEcyCSJ1dG7MpyD+YoJFL3PTMLQFUd8TQFgilmCrKjMdKgk4UE0w0UHl/jXh9I81xN8SgR5HfeG7yQxLZOIMds96TuMcONrMYxIrkKp1xltJDKHGNQB7EbECvUfibxcRWLRlipuPl5HdUwWlb/DEG/MqPWvLXFpJJXa4ZSFlkbBx5cjBKj+6GUY9NqCJHcsoIViAe+CRn8cVqXKXL9uOHW9xcFyF6rtEh2kDOERCAMkyPGRjIwqMTWVIuTgd62fiXB4IOgskxIjgWAW4YxxyyrnqvIy5ZYlZirHux1KNs5B68K4RIstyZRI0h2UYAjBwSFQE6FyAqg91jB9a0ClHw34Q8NrqkVFaTTgIhRdKjynSQCuSSQCMgEZpuoCiiigKKKKAqk5viLWjr0o5lOBIkgYroz5jhQSSo823ttviruig818asr63uCYjrjDKAwlBVU7BZSQpClSV6kgXKsRkg1X8MWfh1/JAHWFIW67uNIleIaXCLIN21rpAUHBJ32zWl888KjjuX6MM8bqEYyxLHjS2RpjctrQFvKU0smf3Rq3zXmHkqeSKe4jwY7ZV+WWAlRDnUDFgMgBOr6VXdiBQTJ+Eyz8OmlhtBELqVZHea7TfSWZRCj6W3yd2LEjOM1a+DfOYgm6cxIVtMcuTgKQQkUhHp/uWPp8o+9KZsTxGUTXN7bwwqqjDS5eONfKESEblgoxjbJ3zvUTioEZ+NtyFjmmkijiYeZo0VAWYdsNqwR75oPXAoasv8LPEdZoo4LiTJ2SKRyMk+kUh7dT+Fuzj7gitQzQIPKXhXHaLIRJIk7SOetFIQWQtlQUIKbDuCp3yc71Ycd5LWZCJbp2Y409dYXjJ3wGTQuobn1yMnBFN2K86ePtxd/0gvVDC3UD4cjIUnClzn+LV/ICgqvFK5tviDFHAkFzExSUwNi3IwoAVcDBznOQMbg6u9XfhRwq3l1T3FrNdzq6yIyfNXzAriQkhAwYa8OcgFTSbb8sXFyEndJJFlmAeVFZidRUEByOmW3Pc/Vsd9q9P8pcGt7a0ijtVxFpDKceZ9QzqY+rHv8A+2KBS5p5Mub7M8ccFtKBnQ3zTORuqzEYQAdwRqYHBDDFKnKnH3MjRxdWG8Q/NhY5lOnvhWwtyoH7rFZVH0u1bhilnjvh5aXd1FdSowliGAUYpq/hLFcMSvocigncp8wfGWqy6dLZZXXfKspKkEMAy9s4YAgEZq2lkCgliABuSTgADuSfwqFwfg0VrGUjB3Yu7MdTux7s7Hdifc+1ZR4q+JkZRoIyTEQdx/tBBxpyCCIQR5mH7Qgqu2o0Cp4rc7NdzFIg2HASMYyelkEEAHIaaQBu2dCR/wARzWWfAbW+hVYJyLiOARpazaYi0uRlkkzpbLF20nDHYfeonALd3e7EoK3ssQNsZcxksXUnQWAw7ICEO3qAapbvgFxFqaZXjcOFVXBErsTnyqfMcYyW9yvvQOHLfK8bXtvDIixtZoWumUly0pdjFHpBwzg6FIX+Fu2nNWEFoUSOGOc3TmYK3w8qL5ifKT59czrjuD0o8EjVjNT7blOG0tIjNOsdwHZ5pJMSJ1GC/LWIj58ioSO+lWZs7nFNPhjyvpuWulMwHnR+tHEC2+FChBhMbsQh0jKruQaB75U4Q1taRxSO0km7OzMzeZjkgFiTpGdI+wFW9FFAUUUUBRRRQFFFFBWca4Kk6+bAZQdLFQ+M9wVOzKcDKn2HYgGsc4tF05Ea3MwiCFg6RXFxC2S3ZmAeJT6oA6H1BArdTSZzVytFGslyhEekanHnAwGLnQ8REkZZmOdOQcnK53oPOsvLBRYLm42tZpWRmhAYx4YgjSe2VGpQcZH4VLuOa2lMcVpaRCKAHpK0QnkAJDM7swwSSMk4AH2FOXFhLNHcK0MhnZmUI3w7DudKluokzgDG8isckdjilPi/DJeHyxItyRbs6uwGdUZYAOJIiAWwoI7FWAI9SKCrNvPZpFcExFbrWBHkMrBG0nUo2AD/AEkHIK5BGM1rHh94wnSI5yZUA983CAepz+3XvuvnAG6t3pO4nbQcQ4jLIvk4ZYRquoZA6adkUnfVI5IHr5s+lI3GuKde4eUIkWo5CRgKqAbAAD2AG/c96D2LwrjcNymuCVJF91OcfYjuD9jiuy/4bHPG0cyLIjjDKwyCD/8A3evInDOcZ4nVyxZl7PqZJf8AvUIZgPZsj7elPXB/HS6TAeXX7iWFX/44yjfnpNBrk/hZZGD4dRLHDq1NGkzhX3VsMCTkBlBA9N8YzTZFEFAVQAAMAAYAA2AA/CsZt/8ASD/jityAPSWZSTnHYwkffufxr7u/9IAbdNLcZHcvO+DkeghUHI+//pQbLmqrjvNFvZrqnkCk/Sg80jf3UHmP6Vg/F/HG5ckLI2NxiJFgB/xN1H7+2mlLht5Pf3QgWQQmfK5yxLnzEKzkl21HygE4yR2oH/n3xfaYmCNCF7GENkvnIxM6nYdvlId8+Zu60g8OikY/GXSNNbk9J5EZWaAkABggPkKg+RWAXbA+3PA5Ira5tjd27RxnqJIxyWYNqjLhTsDGSew9P1k2ci8NuLhOpFcW81vIgKtqWUMuYsgbqwfSSDgrg0EnmSNEhtYru4lmwWlSZI9eqOTTgJJI4yAVJK48rMw9KsvDzg1vHL8bcsCBk20UsqIfLsJpGOyqpB0gAksPKDpGavk/hqNJCvEXYQRq00UDtpVgTuzHuqHTnYFm9BjenK6trQzNPC82m5ZUdreAdBN9OA0iySsNsAIqqcDsBsHTZctxtcxxK9xcrIDIoKK8bnJIGqRCzpqzqkfQu5wCdq3LhVq0cMaMV1KgB0KFXIG+lRsB7CqfkjltbS3xoCszE50IshX90SMmzNjckbZJpjoCiiigKKKKArgmqzjnMkFogadwurZFALSOfZEXzMfsBVIj8RvfT+j4D2zpku3G/wCMcP8AxN+FAzXvEooV1zSJGo/edgo/U1SHxCsCxVbgSEd+mkko/VFIrpi5OsLRDLLGsjD6prgmeQ5OPqfO5JwAoG/YV9PzjmW3it4S/wARG7xtIxgTybMpBVnDDI2KUEgc92eM9RlHu0MygfiSgAqwsOM29yMwTRSjG+h1fv7gH/Ok+z8Vg9y9t8ORLED1U6yhg4fRoj1ALIWyGXDAn1Aqz6/Db0zl0i1W8vSkdwEdH7bSAg7+hDfbvQdHOPKwMBa3iLurbR+V411eVmWNwcEIT5Y9JPpvWQ/6qqrxNIjqYcyGL4aBAVTBYODca8MNsackk4Fbe/AbiHe0umIH/U3OZkP2Ev7VfzZvwqt4zercCO3uy1nKXGFYlrec+iiVSuoZ3C6kbIGxoMNn4TLLdTW/Do5IhKuWt9eqNh3IJOydgQH3G2G7UqcdtnSdlkg+HYYBiww07f2yW375ye9brx/w56EbzdOMogYnQVzv7J8K7nBxgaz9zSTZ8uSdcSSwNLBgDpZe4VmYbAtFEUUnvhMEFhuMGgzCnTkbgKSSRJKFLXnUijDDOldDjqfb5uFU/wBl655l5fgVnIt5rcK2lsOXRT2wEmCu2+dw5qZxDg1zw+eG7iu4p3h0CPSkuSAMBcaNJ22IDfrQUXCeBo1jxGWVT1LYQqm+ArPLpbI9TpVhTDwDgSGHhUkcMb9aadbkyKGUrGyt+8dsQ5OFwTg984qiPELqSK6RY1cX0iySaASVaNpG0gA+U7sSpGcYPau2yS5nsYog0MMVs7zJLI/TbLac6WP1YYDZMkEjPagouYXhN3ObYFYDI3SBzkLnbvv296gwyFWBUkEHII7gjcEU7XvJ8lxBJey3UTHRq8sEsfUwMbO0ccbNsckEknvkmpXC+UYQqdONZbjMbFJZkZdJBYlYx0zJkYI0lsjO2RQVXFbduK3ayWkbmSVENwWwsYlwA7aycBWI1ebG5OKu4+VIOHT25mlt53YFmbqK0MbjcLpwxbYE63XR2GKs+Kcat3KxXKPCbIgjTFBpXXgbQnoyEds4GpSAcjvU/luC/upBHBxEmKMGQylpmQrnaOVSzKhxvjVuvfOKDn4v41+sttcNMMIZEuXD6CRgobeFUlX3GvIp75H5QjsRJNKkSfTpkkVRMNvMzyZOAx3wfN31HfA+eXIJVEvwTLKZdOq5ZOlajTkZjiU6pmOTl84bbz7Yq8teS4iQ92zXko31T4KKf7EQ+Wn6E/c0Hy3iFZZ0xymc+1vFJP8AziVgPzNdL+IUY/2W/wAe/wAFLt/KmdIwAABgDsBsB+Qqo5i5rhs443lJPVcJGqDUzsewXcD8yQKCvs/E/h7sFafouTjTOjwH/wAQAfzpmimDAMpBBGQQcg/gR3qHI8M3ypBGzaQ5ifSzAH1KHPrtmly+8PFjJk4bK1jLnOlMtbufZ4T5QD7rj86BzopS4Hzo3WFpxCMW10fowSYZx7xOfX3Q7j702igTp7AW3GFuXGpLxFhDtuYZE1FQpP0pKuRgd3UfxU4CoHHuDrdW8kLkgONmHdSMFWH3VgGH3FQ+UeLvPb4mAE8LGKcDtrTYsPs4w4+zUFFzzwe4m6peKGa2VAUXqdK4iZRkyxyEaAQewYgeTuMmoPKfJ88sVpcTTiLQOqoiUGRmkVleR5JNW8iMCygEAgYO1XPOfiDbWSvGytcTaCTbxrrbTjcybEIuPVvT0qqteMccuI0kgtrK3jZQy9SVpCVI2+jYbb0FpJ4eIkkktrMYZZWRnZ40n1FDkHzjUGJJyQ3qftiAPDt1urZg6mLQhuwBjrSQt1I3wc93Yltz29ar+I83cbtJYUltbSczMVRIJHDsVUu31HbCjuRjt71acH8Wbd5RBdpJYz5xonXCk5x5ZOx398UFnx/mwIgW0KzXLS9JIs48yHMmv1RVTJLemVxnIzxwTme24lF02j/aKxMUi6lkVW0MyNjTImrA1D3GwzU7jXLsdxFKEIiknj0NNGq9QqfTVjJBG3f8CNqz7jHL8sPy1tX8jZiS2eYwzK4EWA3+zyJp6oz5N87negcv9Wri23sJ8Rj/AGe41SRfgkmepH+GWUe1VnEp7Mn/AKT4eIT/AL0xLND/AN9GMqPu4WqfhnN99ZxSvMVvba3fpyTbRyFgBrEZ7SASFYxndm1b0zcD55V4JHvVS0aKXpOkkg2JGoAg/wASkEDJzvQKtr4VRSXPxNtNaPBqygSNvKANl6kUm+O+diT3PpXRzFyGbbp6FnmLgo/w0ZDMuRlZJiXk82TltQ8oYAHygPv+rNjcqssSBdXmWW3ZoWP31RlSd/fNdT8oSg5i4heJ7BmjmH/iISf1oFrlbw8cSM8y9OPBQJgLhCzErHGpPSVhoDMSXYAjbOajcY5ZntWeMQfFWU3laMDKhQHKnCgukoOiMOqkMApbBBIb4+Xr0f8AzKQ/3raAn8sKK+bjl29I24lKDvjFvbgf8lAhcreHV18H1YJ5YZJBgxTa4/2bsFbKejxgZDKe/fYVYSeGVsjSSXjpbwyJiVRcYDsGDq2dESLpwRjQc5yd85v+Fck3LxIb7iF08hHnSGQQx5znAKKG2G2cirSLlGxtszNGhYbmWdzIw++uUnH5YoEvgvC7SN/6hbT37hWVZJwEtowzaj53QA+b+BWPtimrh3KUkgBv5EcA5W2hXp2qY7ZXvL/j22+mvm58RbYgi1JnciQR4DLFI0al2UTEachRnbNKX/xAuLx4jA8CK46U9tOA8epwWRhMm5SQeTOMK2ARk0Gl8R4tHbW7TNkxoM+QaiewAAH329qWOL88TdC9MMHRltelvcFSh6hHfpucYU5OTtkVP5FtriOz6NzF0midkjBdZAY85jww7hVITcA+UVV2vh1Mci4v5HVpxcOsUSQ6pBgjL7sVGkYX00r7UC/c8Xk4k9uUJVLmOW1uLeVnEcEoUSatK4Ykqp05xkeo3rquOVrniFlZ27rNClrbMdXTTTJMvy1ADEEeUag2P3u9aG97YW80jNLbxzSYLs0iB20jAySc7CrCy4xBMcRTRyZ38kit/kaDJhNxVOItcPaGN5bUQdSR06MWkIzSvIpI0h9badj2py5I4xeSlQyiWzVdMd1I2iabSP2mgDBVm2B2JGDk7008V4RFcxGKdA6NjKn7HIP5GunjnGI7O3eaU4SMdh3Y9lVR6ljhQPc0Ct4xLC/DjHIpaaRgLZUGZTL+7oA37Zz9s/amvgfW+Gh+IwJumvUwcjVgat/xpe5T5flkmPEL9R8S4xFF6WsZz5R/bYfU3f096caArPueOLPwud71ELRXMXTcAZCzoD0GP2YHQT/ZWtBqs5k4El5ay28n0yqVz6qe6sPuGwfyoK/lblCO1t2U/MlmGbiVt3lZvqyfbcgD0FVHL/MBsLKOK6t7pVtwUabpB4wqkqrEqxbToAOdOwq35a46Sq2918u7jUBlY46uNupEezq2M7bgnBANXV7cxxoXlKqgG5bYfz/yoF7hYW54nLcAho7eFIomBypMoE0jD03QxDPfGferfjvLlveRdO5iWVfTUN19Mqe6n7ioHIvBBbWgVUMeuSSXSdiodiVBHpiPSMemMelMVBl78s8R4R5+HSNeWoIzaSnMij16T/YY2H6Gr7lzxKsr/MRbozHytbzgI+TsQAdm9sfypxxS/wAzch2d+P6xCrP6SL5ZB7ecb/kcighcW8PIZYEt0ZordZeo0IyUOcnCnOpAGJcAHGr09KSOYeT7teHsjBVFqVYaEMr3kuofOYqdSsEGMODglicjGGBOXOK8OH9SuFvYR2gutpAPZJR9vfA+1TYvFOGMhb+C4sX9erGWi/wyoCCPvtQUfBOL3UnGNau3w09xKoAkLjTDHjBiP7NWcFw49SBjfe04lz3NBf3cTLqjER+FUKNUkqKjSLnO4UOGOcYAY52NNXDuYbS4GqCeGTPqsik/55/Wux+AQMH+Wvn15IyDmQaXIYbgsAASPagReGeJdwJIhdxxrE9vE7TKGVY5ZUZ40fUx2bQRnbcqNs1XS+Kl6eFi+SK3C9QQlcSFw/lywXOCuNQ09+xz6Vor8pWxWVDHlJo1idSxKlUGldidiB2I39ajR8hWYDqIjokHmTW2gnToLBQcBig0lhgn8zQIq893k/ELq2EhtVjjM0XVgUOdKI/TZSSMEFmODqxjtV7x/l+ZmM8CGVb2JYrmFmJ0asaZE1ZC6MnUvYjBG4pom5WtGkaV7eNnLKxZlDHKjCnJ9htXVxbnGytgTPcwpj0MgLf9kZY/pQKx8N5Df3M0U7QIzdSDSwZVd0CS5gZdGG/iyG9KZOGcnwxrb9RRNLbxiNJGUA4GDso8oOQN8Z271Vp4jifIsLO5uvZ9HQh/OSXH8gajtyvxC9z8fdC3iP8A1FkSpP2edvMfuF2NBa8Y57gik6EIa6ufSCDDMP77fTGPcsfypc4lylxTiUT/ABV0tmpB6dvb7jODp6suctvjIG1OvAuW7ezj6dtGsa9zjdmPuzHdj9zVoRQZ1yFydw+WyXq2MImiZopw662EiHDEs2T5tmH2YVB5y8PbL+r/AAESwXU06pHLC5XQBl5GwDg6UB/PFWvFOXhPxhoZG/qssAuHhBKiWRD0fPjuoQoSPUhc9qv7Hka0guVuIIhE6qy6U8sfmxltHYNgYyPQmgh8t8VuIpvgr5g8ukvDMo0ieNcA6h+7IpI1DsQQR610WVseI3ouX3tLVmW2X0lkHleY+hVTlU+4ZvaqzxGEs9/ZWtqcSskvVcDzQwyBY2fPoSAQPuBT/Y2SQxpHGoVEUKqjsABgD9KDuArmiigKKKKCFxLg8NwumeJJVG4DqGwfcZ7H7iodnyhaxsGWBMqcqWzIVPuusnSfuMUUUFzRRRQFFFFAV8SxBhggEHuCMg/lRRQLvEfDjh05Jks4dR9VTpn9Uxv96rx4TWisTC91AP4YruVV/wAzRRQdM/hYcnp8T4mmTuPii49tsjI/U18t4YS4x/S/Ecf/AHh/njNFFB2ReENqSTPPe3Of99duw/4dNXPC+QbC3OqG0hVv4tAZv+02SKKKC/ArmiigKKKKCp45wQzGOSJ+lPDnpyadQw2Ayuu2pGAGRkHYEEEVWsnFWBTNjGCMdQdaQ/f5RCj9XP50UUE/gPLSWxdyzSzy46s0mNb47DA2VR6Iuw/nVzRRQFFFFB//2Q=="/>
          <p:cNvSpPr>
            <a:spLocks noChangeAspect="1" noChangeArrowheads="1"/>
          </p:cNvSpPr>
          <p:nvPr/>
        </p:nvSpPr>
        <p:spPr bwMode="auto">
          <a:xfrm>
            <a:off x="63500" y="-1141413"/>
            <a:ext cx="1943100" cy="2352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14" descr="data:image/jpeg;base64,/9j/4AAQSkZJRgABAQAAAQABAAD/2wCEAAkGBhQSEBQUEhQWFRUVGB0aGBgXFRoXFxkgHiAbGh4gHRkbHyYfHSIjGR0cHy8hJCcpLCwsHCAxNTAqOCYrLCkBCQoKBQUFDQUFDSkYEhgpKSkpKSkpKSkpKSkpKSkpKSkpKSkpKSkpKSkpKSkpKSkpKSkpKSkpKSkpKSkpKSkpKf/AABEIAPcAzAMBIgACEQEDEQH/xAAcAAACAwADAQAAAAAAAAAAAAAABgQFBwEDCAL/xABJEAACAQMCBAQEAwQGBggHAAABAgMABBESIQUGEzEHIkFRFCMyYXGBkTNCUqEVJGJygrEIFkRTorIlQ5KTo8HR8RdFVHOzwvD/xAAUAQEAAAAAAAAAAAAAAAAAAAAA/8QAFBEBAAAAAAAAAAAAAAAAAAAAAP/aAAwDAQACEQMRAD8A3GiiigKKKKAooooCiiigKKKKAqt5l4obaznnAyYoncD3KgkfzqZcXSoMuyqPdiFH6mq3mqZBYXJkJ6fRk1FQC2CpGQDsTj74oFLg/HrwoEuZZVutGTCsEAUsQxRVl3T5mk6cnPlOcerHyPxW4mt2F4ipcQuYpNDAqxAVtQxsMhhtv61lVhzRKU6s9wolQwgMDZpMi/NEqQkM2BjpbscnD9skU/eFfFetFdFmLyfEMzuelhtSqEI6TMgOhRkZ75oHmiuiO9RnZFdS6Y1KGBZc9sgbjP3rvoCiiigKKKKAooooCiiigKKKKAooooCiiigKKKKAooooOM0nc3+IsNowiR06pcIzSBxDHlS/ncDGrSB5c58wPaonilzq1pbTRwq4k6IfqKyr0wziMYyckk57A471iMkq6i11I69eTqRQXEjyKgxpWadvqbC7KuMvgZ8uMhbTcfur1Y5rp/I2vCzr1EZnDofhrdRrbSjDB7BgctvTDbz3nD+GwPEZCA3Qu7e8yUCuT03GTmJWU4Ok4391NN3Jl3wmBJJ1vYZptIMs0jKrAeiohA6aDsFUUo8xeLdne3Yt+mwtZlaCWdvKSG+lgnpofDAncAtsM0HVd8e4rY28mqJUFi8SHptF8PpIGA66dTltSgsCMZHrUnht1xEXAhnkitYZ1e9umtz80RnGMv8AuE4CKF3xnuapecz1IjJKNU4W3jkl1HRaPE7wvqTcSCUoXGMnC5IxjPxzhz40VzPKhWR5bhRgjyGG2yiqQDnDzAvgEfTv3xQdV1w+5gkR5i8ExMnTF0CsUofU65ukbzOGfdZNvKoJwMUxcqeLFzBIILxXOiJmkWXREyBclSsjY1jpgDzZLFhjtvN4b462VzayLxCDDBTmML1Y5fsM9j9m7e9ZTc8wxSyOrRMLPUTHF1NUsA7fKdt+++j6T227gPVHA+PQ3cKywSK6sAdiCVyM4Yfunfsasa8x8uc0z2E4lSVpessUUBRA0LqDgq6bMrLsNIw2WJzg7+ieA8ww3kZeFtQVijggqyMv1KyncEUFkTXNFFAUUUUBRRRQFFFFAUUUUBRRRQFFFFAVA49xUW1tNOwLCJGcgbE6RnFT6T/FPX/R5KqGAkQvrGqJVzgtKvdkXOSBntnG1Bg3GeKLLcTXcyo4ikZR80yC4kZpJEyexSNSAQAAQqjbNKrSyTzlpTqeQklnJG/uT6Y7e3pTnzp4eSWzQ2kLm4dIZLl9CBVVc9xuSxwvc/2QK7LXwuH9HQ3bcQghacZRJDoBPovUz3232wKBI4jwmSE/NUplVdQR3VxqUjGRgj71EMrEBSSQM4GdhnvgffA/SnvmW/trgcNjumeF7aJoLrSgeQdMjTgZAORnBz6nvjc5n5Qs7S9sHgm6tlclHzIRnSHUPqIC7YPsCN/agkcscqX1/bGSOETZx0peuiGF0ZdRKk5JZFAww2zqA33SOPxyrcSJOQZEYq2GDDIO+CNu+e33re+VuWoTHI3BLxjCZX1q8joqPpXQwITU4XH0tkMGGTtvnXiPacNtrf4WzLvdR3Hz3kU62wrA4YgDGs9h+O+1Bn+nCjOP13/OpdxwSWO1iuWHypndEPqSmnP/ADfyNPnMXFOGqUsrWxWdXhTFwmfiTI66wRsckEgFT7kbYqFxi7Q23Dra8iuoIbaNzLiAq7O7nGnqYX6ADqP370CnwriQQdOQnpSEF9P1KQdnXPZl+3cEjO+2peG3Hm4fe/Ds2YCUicrKsglll80cyqSGCmMKDpBwO/fas4X4b2r8aghikMtnJALjLkBtLBgqnAAJ16fQU6cN5Jit47bh2Y3vVlaYXCDDwRBw2vV31ldKhdxls4IGSGtCua4WuaD5kkCgk9h9if5Dc1yDXDJnvX1QFFFFAUUUUBRRRQFFFFAUUUUBUPjFoZbeWNcanjdQWGVyykDI9Rk1MooMqk4jd2cTrbWK3EtuywOrHXOICiPGAybuusuB64AyM5rLbfl+8mgNtJELWDr9ZXunEQhDBlIUSYZgRudI3KDatS5o4NxGTiLYlS3juiIldZCARHqkTITDFiusEE4O+CNqouD+HbninTujcugaRVkXXEV8qkv1CDqSQl0C6yw9u9BKk5d4MLVkN1cS4iDMYFYAr21hI49BGoZycjvuaz294PbM6QLfStbxyYQSJEujqDUSCZezBV82MbjODtVzx/m614ffPb23DoJEt3KargySSEg7ldTYUHJxt96buZLa1U21302tw0Mc/SigjEkARwzFXLoAWLhWUKxIHYbUByx4kW1jaxwW1s2gK7DVKC7Mu7BiqY1t6Z2Ixg1T87cU4dfN1JbRxLpQ64JtMjA7eZWjwSmDkMNQAzuN67vFGy4xJfs1mt18NpTp9FmVd1BbKqQQdWRuM7Cpnh3acSWC+/pRrpLfoEDqklwSTkoWORhc59DnegWeA2XCYJwWgefEoTMt3H09xs+AiApnbUdgTvirzjN1wu8t3iWO5tWw7ao5FljHTxqBQTFWwuG0gBiBkZ71Ou7+6g4ZI/Ch1m+KYTBYUdE8oHyUXKlCcZIzuT29I/Kk73thef0naQRuv7K4mtliUu+QARpySGxgqD39aCn5W5JsTdRNe8SDdHSI4mR7ckDzqC0uNvMD5e+djWq8A4V172a8Mh0LNKsKKVKnyxwu5YbtkxkBc4GPekOy5SsY+GvcXc5hCtIkRjuuodIBTpkEaHf6xgIDggH1p08IOGJHwyF45WkEyhzkBQp7MAq7ZDAgt3OMmgdxXNFFAUUUUBRRRQFFFFAUUUUBRRRQFFFFAUVwWpR494iw28hXGtFYxu4cDEulnWMD1J0kFuykjPZsBQ+NnLhuoImF2kJiLFInbT1Wx+62c6gAQNvX0pev+b+H3TxCKfdEi807CMx9Ihsxyu+VdgcMdLEgUueJfFpCkgmbVPJKYttwyxOxJTO6oG0xqBjJVydRqssOSZuhHcXcMcSgDS11cCGNlXsOii9VtiPXJoNN5p5u0W7X0QsJGjZVd4dE0ilgcDqSaR6AYAY79hVVy3z0/EnAmtL2YKwKNEkJROwzq0JpOQTnV7Uq8Q8QenEIY7lTEp2jtLNIogfcPNlj+On86ppuJ8UmeBDNcKJ1LQ65yiMoycjBVQNj6Cg0HmeHi6cRkW1he4hBVhrEoQBgDpaQyAHHYkGmO04bO9pcfF20dvIIm0tBcSTMTjt0QxJ/DVWA3UN18Oly7OYmdog2tjuoBPc9iDt74PtUluW5wLdw6/1mNpQdRHTRWZS0jHZRlSc5Pag0bkznq8LCF7O8VVOC1t1T08HBzFKHXb2BH501c+cwyWsFu0s2uCWTczQmOaJlwyMFjKPswJyF227g1h9lzDOmnBd/NpVkmnQk7Z06WG7Agds1dcX4sHkEfEGu4pIvpS4VbtRkA482iRQcDsTQOnMXFrSXh0MMiobeW5Ba4huOs4Yku7MjKJQ7gMMEfvfhWscpQ20dqkdngQx+UAZBB9dYPmDZ3OoZya838f4XLJHHNbLZyxQ5Jeyj0OMYwZo9nHbvjG53p2s+cpLNoLqIyXFtdLldwTGERzLE5O7vGwUoWOSmRmg3TNFIfJXPpndIJmDu0SMJQhjGtgWMboSdLYBZSPKy47bZdrW8SRQ0bK6nsysGU42O4270HdRRRQFFFFAUUUUBRRRQFFFFAV1T3CoAWYKCQoycZLEAD8SSABXYzYGT2FZ5z5xFJ5xbFkKrC0oy3ZikrpKpG2Y+mPw6ufagqebud7hLiSWCQaIpfho4tQAd26kbNIPcSgFe2FjJ/ezSmIp5LZWiTVEGleV5ZVVYVdGgjLO577zS7ZPnU43ANdw1xc2k0lxKkIt1ik6ygMXkA1QqAN2fEkuR7gZ9TVCJ5b2OSCDULe1iecRE+Z9JUM7H1fDFvYAEAUDK/NoTWeGwiaaJFV72YDTEv0qsKybIPQM3mY5JGTShxVJbq2a8knkmlSTROHOTGG/ZsDn6WIYbYwQB6irPh7iOwluLNgygot3a3CLKvc6JFOBldWR6MpPfcV03PEbeBk6UaSNNC8d1DG7mHUW+WY2OTnZH2JAIwKC2hiW3u+GzwxiS0uY4onQjUjN+znRgf3tWXGd9wRUa6v4lS5gMqf1CSb4RidXUjk1RlFIO+GKSA5/jNQuHcv3k8hWMG3D4+TH1GbYAZ6KlnHYHL6e/em/hPgRM2CyYG37eUJ+Py4dZ/IuDQLfDOLWXw09m5KiS3XExJZOvHmVcJoyMszx6vY9sHNccX49FPZ2doJECpbDzYwUmVpGw7YyVIbTjsCwNafb+AcQwS8I2xtBI2++T8ydgf0Fd1z4FQsNmgzv/ALM69/7kyn7j0+1BhnB72QLGlupaZJhOPU5TAUIv7xySSAMnb2ps5g4bGovLqVcsBA6QM3limuh1JMrncLpbCn3Gexpl4r4DOBmJFJGP2U7K35JMpH3/AGg/9FB+Ur2wlPS3Y4JinjVS+DqGFctFKQdxodjQQl4LK0VhPAOjcXEsiJoJjyF04kGPoXzMCRthc+9QJearhWdOog84ZmjA0s6HCyjSMavTWoGpTvmrziHODTvdm5Zoblo0hhDIVSFM/NjUKMpqGwJHYtmo3GVSG2+Ds8SIzD4m70nRLINxHGT+4mc+Xdjv2xQOcS6be2nimhaeOJEZlY6JljUtbtjbOmbTAwI1DC9gRlu4FzD0by2CIqW88FupCtkMZUPRkA91MTxMfUFCe22G3Ma2F40EgF1GhHVQ6owW0jVpIOpWXcavtuMbU8c48etJLaCSDUQxZYDuDGHkilKN7NCwdQP4ZEIyDsG/2d4kqB42V0bsykEH02I++1d9IPBeNJb31zEUEUC6tbZxECixuG37EwyKG9ygONzT1BOrqGUhlYAgg5BB3BB9iKDsooooCiiigKKKKAoorgmgWPELiASxkGV82zg7gphnYEDcBkRlz9z7VkRvOnxGW31ARamWMuR8mF4SNQb2ihkIwTuAg9KYuYb9pb2XpZEqzx6iFBLx65I0QA+Vl1RjA9TLIvrSCvFmu41sYcGSaUdRwvmEcUUcYVc7+YxatHc6UHrQROY+KRXMwcRPbcN6riMRBdRbbU+lj523XIGyrhRjFXcPE0txaFrhWeMkWl6kZ6XTGwguFwCQc7j6kDb5BpbutJtlguEniRJJPhZWjGrfd45IwRnLaTqG4JPcbCDY25kAt4ZW0Nl52OREoVtmwd/KuN9iS2kfcJqztcPcRWsMcCSkdd1dmiVQwI0ltwpfBCjLE4A9q1bkLweCKss3UiyPcLcNn3Iz0AQcaUOv3Ydhe+G/h8lvFHJIhUg6o43xqU4x1JANuqRnbcRg6RvknQgKCJwzhENvGEhjWNfZRjJ9ye5P3OTXbd3SRIXkYIi92Y4A/EntXfSVztd/D3Nsz5a2utVpOndRrBMb49MHUp9w32FAw8c5hitIetNkRBlDOo1BA2wZsb6c4GRnuKp+D84E3z2c+nU69W1lX6J4jv8AfDL6+4Gaybl7mYo0XDrpm0R3EllIpP1QyhlXPuY5VGD6A49aW05nlt5LSLzPLw65kVGH78QPmT74w34B8UHqKzu0lQPGwZT2I7HBwf5giuL7h8cyGOVFkRu6uoZT+R2rGOV+fitpIYX+rinywcDMUjiRxg9hgn75O1bfQZXzx4RpLGWhUyAfuZzOgHpDIx8wH+6kJH8LLWRW0J4bdJJcxm4ijDiHchBIASAytupSQ5aM4Od9xgn1jSN4g8hLdRvJFGGkYASR5x1wPpweyyr3R/8ACcg0GF2qtFIogBueIXW+vTqji6u/k9HkOrdz5V3AyRkdlneCwv7gBDLYiUwy6RrjUsGUMjHI1oC+k5yQCM7moq309g/Ree4+GdSQsTmMuN8oc/QQ4KOBnDBu9W8jJcfEJFrkSKORILOGJwkerHzJHPl8rHJc+Ziq9hgUFxBxaO6vmlDt1I7dpAu+jXFbEawOzBmSJxn0Ufetb8PeImW0BcKhLEhFP0BlVyv+Etgj07VhfJPH0jtLmGRMTRhyHC6nMRjkhZMjuEaQOB7Z9qdeRkSG5ttMbl5SJY5HY5SBi1uFKntrCrJ7liP4aDaKK4U1zQFFFFAUUUUBVHzjculq3SZkdmVQyAF1BOWK521aA2M7ZxV5WfeIvMDantkRHVYVmfLHUDr8p09mjGgh/UBwR2NAlcR5g6F2jTyDUJlXGMKV6kFyJI27aHALFSfKzD+KkpuI2dy8094dL3cz6XjPntcYKMY9g6tqwd84TYg1dcd4xEeFTKyI0i9GJB9TRENNg+bzA9ABd98jfJGaouN2cV8kUlrNDH04URraV1haMqPMVZsLIGbLZ1assciglX/FLy2jxcGG5WIp8NNIC7AOHMckEowWUaC2lyQCBkZyKcPBnkwO4llGQhWSTPdpD5okOfRFxKw9WePP0Vm1tArS28JlMsUKtLKob5Y06pJFjJ2JaNFGexZj+J9P8k8LMFlEH/ayAyykeskh1v8AoTgfYCgvQK5rjNc0BSH43IDwWcnOQ8RUgdm6igH7bEjP3p8rOfHviAj4Oyesssaj8m1//rQY/NwG6ui93jM63Dlwoy2sK77e/mgbsPWvnlTg73KpMNOs3Mi6SdJcyxMRp1bY1IwP4ioXDOfbmBZC7tI0gOlmOSraHiDb77RyPj7/AJ1eypaR8Oh+Hx1miR7hzI2mNgPKoI7BiTqC48zICcZwFXwjh/wk1pLOJAkRjlKYyXJBmGkZwcoNOcbaRnANepOH3DPFG7LoZkVivfSSASPyO1eVOauNqOIa0LSpGdaCRdA1kAnKfw6gML/CFXYDFen+WVYWkGt3kYxqWeQEOxIySQdxue3p2oLSuDXNfMkgUEsQAO5JwB+dBjPjRyaP2sa/tm1LgbrMBkgfaaMHb+ONcbsayzhV4s0QgmuxbQ6i8vy3dpX3IOEHnOk4AYjBJ969H86XlvPYzKtxBrUa4z1U2kT5kfr/ABKPyzXm4WkTX7R9Zba3mYSa2BOhGAlUeUE6gDp2xkj2oJ8dyLW6t720jeO1hkSINIV1ynGqQsvfzKTsBgAqKaTxaO5mEgkJjtrderGrFRojGkqW23kmlI27BWI3OaSeYLi3kkdIpRHbxA9BVR21kYGpydPncAamxtgDGAKdLC+Wa3tY4gqTXFvAhwoBfoSzBtsYZ2cRAE++TsDgNo5EmLcPgyrLgMoDfUArMi5/wgVf0heFfFS8ckBn6/w6oGOkBVcmQMFPdgdIbJOfN6dg+0BRRRQFFFFBwaxjxM5rWK/jmRZcxMYGGlTFMV8xUNvtpkeNlyrecHcCtoNYx4pcNEU8on0C1uiJA5bBSQKqNgYwzAhJAMgsplAznYFPxOlhNlatAF1PK4kYDzyCNF6TNj94RSAH+0Tmlritrd29qhuLRAJRpS4eMM5GPp1Alc7ZBI1jB3xVlzhwNFs7L4UyOJ5JT0vrMbqI0dUwMspK5B76dNdd5eRycAjjVnja2ucNExDLK0isdS7AqVAI09hn3OaBeihubVFnMZVLhWVS6ArIvlLYDdxuN/vsaYbG54gkMdwYQbZnVS5iRl7hcE7lc/l3+4qTztGf6G4KBk5SbHvnWNv/ACr45auY/wCjL20dpbeZHjmbOySaWVBGynBUhm1bbnG/04oPQfJUarDKqfSlzOoHooEjAKPsBjFMNL/J2NFxj/6y5/8AytTBQFYp/pIcS+XaQA7lnkI/ABR/zN+lbXWR/wCkVwLqWUNyBvA+lv7smBv/AIwv60GBpE3lYhsEHSQP4fb7A9z+NOs1n8HBbgtpaSSPyqELAggsWLZQNgqAMnGDkICQ9VfcOmtozBJp8ysgPovzUOQ22zAg532Pb2u+cOLJLO0a+aOLUS4w2dOVXUWzqGT/AGQMnCjuQW7BGveIhXkfVcPjXu7ZJ77Ak777fqO9evLeLSoXJOABknJONsk+5rAvAXgok4lNcDdYIsAnuWk2z2H7gbP/AJ16CoClnxHP/R0mdwZIQR7gzR5FM1L3Pi5siDnBlgBx7GaIGgwiV7q84tc28NzBCVnlSEOqLnDsAqaYyc6QBn1wN6Wo+X7y+v3tmIa4j1I+t1UAQ+UjPYhQPT0FXMJltuMPeiAPCL6ZNzkKdZzupypCNkMdts74NWnIEUJ5iuDbMTEi3JjJOosNJA8xOT3yCe4oELgPL0l5MIYmiVzsvUkVAx9Aue5PpWjcDuRY8LPWRUuree6gjdgCY3Ma7BxkgDU7DGckUicsSvbTRXrQGWGKYAnfGoYbGQdmxuM7Z961W04hbw292VPxCLfSyozgSszBItIz3OZnAb3VWztmgZfCC2nhgVJ40UyRl2IPzAVYRqrgDC4X93ds6i25NaRWaeE3EVbUdVxK0+WWSVAF0ppyBvgancvhcjzDJzWl0BRRRQFFFFBwaynxL4AhaZJiI4rnDiUZ1K6hVGV7OqkaiANWlyQfKQdXrPvEyNxJEzTTxwyKUDRMo6UwOpHOrH1LrX6l3AGRmgx/mbgktrwy3k6vnju5do/L02dEOQy9wwTUrA40sv3wjXXEZJTmR2c5J8xJ3Pc/n6+9aLxHlSWa1uZEuI5kEPW8js3UMbfUqkeUhGfUucqScgAgnNobZnYKilmOwVQSSfsBuaC54PDPessHxAVYkZ168pWONVAJ099OwGwHpTPJyHdNLHLPfWr4ZSWM7StgHO+EJOwPeqGDgc9i8ctyhjR2aKRcjqKrqVbUndMozadQ3Kn2r0zyBxYz2ERYgyRZhkwc+ePyE/4gA34MKDjki5DwSuPpe6uChwRqUysQd99896ZKK4NBzS94g8KFzwy7i7kxMR/eUa1/4lFI/NfjBP8AENb8LtjcFHEby6GdQxONKqv4EZJxsdjimHiEaRxKOI8TkieRPMnWgiXfZguIwWG4Gdz6igyznKIta2Eg1fOsASSFI1AwrnJUnsFBI37DIGapoITpv2efV5ERnYEDdw4AAOSqhBkY2BG3vpM3L6pcwyWxN5ZdBESEXSs+761/aEaYsopODv099gajpyPFFb/BTXdnG11Kx3QySh/pIUl1XOMLugx+LZAM3gxyx8JwuNmGJLj5r++D9A/JMH8zT7SYPECK2ZIbwqrEsiyQfNhYpgEYXLxsAd0Ybb7nGaa7HiEcyCSJ1dG7MpyD+YoJFL3PTMLQFUd8TQFgilmCrKjMdKgk4UE0w0UHl/jXh9I81xN8SgR5HfeG7yQxLZOIMds96TuMcONrMYxIrkKp1xltJDKHGNQB7EbECvUfibxcRWLRlipuPl5HdUwWlb/DEG/MqPWvLXFpJJXa4ZSFlkbBx5cjBKj+6GUY9NqCJHcsoIViAe+CRn8cVqXKXL9uOHW9xcFyF6rtEh2kDOERCAMkyPGRjIwqMTWVIuTgd62fiXB4IOgskxIjgWAW4YxxyyrnqvIy5ZYlZirHux1KNs5B68K4RIstyZRI0h2UYAjBwSFQE6FyAqg91jB9a0ClHw34Q8NrqkVFaTTgIhRdKjynSQCuSSQCMgEZpuoCiiigKKKKAqk5viLWjr0o5lOBIkgYroz5jhQSSo823ttviruig818asr63uCYjrjDKAwlBVU7BZSQpClSV6kgXKsRkg1X8MWfh1/JAHWFIW67uNIleIaXCLIN21rpAUHBJ32zWl888KjjuX6MM8bqEYyxLHjS2RpjctrQFvKU0smf3Rq3zXmHkqeSKe4jwY7ZV+WWAlRDnUDFgMgBOr6VXdiBQTJ+Eyz8OmlhtBELqVZHea7TfSWZRCj6W3yd2LEjOM1a+DfOYgm6cxIVtMcuTgKQQkUhHp/uWPp8o+9KZsTxGUTXN7bwwqqjDS5eONfKESEblgoxjbJ3zvUTioEZ+NtyFjmmkijiYeZo0VAWYdsNqwR75oPXAoasv8LPEdZoo4LiTJ2SKRyMk+kUh7dT+Fuzj7gitQzQIPKXhXHaLIRJIk7SOetFIQWQtlQUIKbDuCp3yc71Ycd5LWZCJbp2Y409dYXjJ3wGTQuobn1yMnBFN2K86ePtxd/0gvVDC3UD4cjIUnClzn+LV/ICgqvFK5tviDFHAkFzExSUwNi3IwoAVcDBznOQMbg6u9XfhRwq3l1T3FrNdzq6yIyfNXzAriQkhAwYa8OcgFTSbb8sXFyEndJJFlmAeVFZidRUEByOmW3Pc/Vsd9q9P8pcGt7a0ijtVxFpDKceZ9QzqY+rHv8A+2KBS5p5Mub7M8ccFtKBnQ3zTORuqzEYQAdwRqYHBDDFKnKnH3MjRxdWG8Q/NhY5lOnvhWwtyoH7rFZVH0u1bhilnjvh5aXd1FdSowliGAUYpq/hLFcMSvocigncp8wfGWqy6dLZZXXfKspKkEMAy9s4YAgEZq2lkCgliABuSTgADuSfwqFwfg0VrGUjB3Yu7MdTux7s7Hdifc+1ZR4q+JkZRoIyTEQdx/tBBxpyCCIQR5mH7Qgqu2o0Cp4rc7NdzFIg2HASMYyelkEEAHIaaQBu2dCR/wARzWWfAbW+hVYJyLiOARpazaYi0uRlkkzpbLF20nDHYfeonALd3e7EoK3ssQNsZcxksXUnQWAw7ICEO3qAapbvgFxFqaZXjcOFVXBErsTnyqfMcYyW9yvvQOHLfK8bXtvDIixtZoWumUly0pdjFHpBwzg6FIX+Fu2nNWEFoUSOGOc3TmYK3w8qL5ifKT59czrjuD0o8EjVjNT7blOG0tIjNOsdwHZ5pJMSJ1GC/LWIj58ioSO+lWZs7nFNPhjyvpuWulMwHnR+tHEC2+FChBhMbsQh0jKruQaB75U4Q1taRxSO0km7OzMzeZjkgFiTpGdI+wFW9FFAUUUUBRRRQFFFFBWca4Kk6+bAZQdLFQ+M9wVOzKcDKn2HYgGsc4tF05Ea3MwiCFg6RXFxC2S3ZmAeJT6oA6H1BArdTSZzVytFGslyhEekanHnAwGLnQ8REkZZmOdOQcnK53oPOsvLBRYLm42tZpWRmhAYx4YgjSe2VGpQcZH4VLuOa2lMcVpaRCKAHpK0QnkAJDM7swwSSMk4AH2FOXFhLNHcK0MhnZmUI3w7DudKluokzgDG8isckdjilPi/DJeHyxItyRbs6uwGdUZYAOJIiAWwoI7FWAI9SKCrNvPZpFcExFbrWBHkMrBG0nUo2AD/AEkHIK5BGM1rHh94wnSI5yZUA983CAepz+3XvuvnAG6t3pO4nbQcQ4jLIvk4ZYRquoZA6adkUnfVI5IHr5s+lI3GuKde4eUIkWo5CRgKqAbAAD2AG/c96D2LwrjcNymuCVJF91OcfYjuD9jiuy/4bHPG0cyLIjjDKwyCD/8A3evInDOcZ4nVyxZl7PqZJf8AvUIZgPZsj7elPXB/HS6TAeXX7iWFX/44yjfnpNBrk/hZZGD4dRLHDq1NGkzhX3VsMCTkBlBA9N8YzTZFEFAVQAAMAAYAA2AA/CsZt/8ASD/jityAPSWZSTnHYwkffufxr7u/9IAbdNLcZHcvO+DkeghUHI+//pQbLmqrjvNFvZrqnkCk/Sg80jf3UHmP6Vg/F/HG5ckLI2NxiJFgB/xN1H7+2mlLht5Pf3QgWQQmfK5yxLnzEKzkl21HygE4yR2oH/n3xfaYmCNCF7GENkvnIxM6nYdvlId8+Zu60g8OikY/GXSNNbk9J5EZWaAkABggPkKg+RWAXbA+3PA5Ira5tjd27RxnqJIxyWYNqjLhTsDGSew9P1k2ci8NuLhOpFcW81vIgKtqWUMuYsgbqwfSSDgrg0EnmSNEhtYru4lmwWlSZI9eqOTTgJJI4yAVJK48rMw9KsvDzg1vHL8bcsCBk20UsqIfLsJpGOyqpB0gAksPKDpGavk/hqNJCvEXYQRq00UDtpVgTuzHuqHTnYFm9BjenK6trQzNPC82m5ZUdreAdBN9OA0iySsNsAIqqcDsBsHTZctxtcxxK9xcrIDIoKK8bnJIGqRCzpqzqkfQu5wCdq3LhVq0cMaMV1KgB0KFXIG+lRsB7CqfkjltbS3xoCszE50IshX90SMmzNjckbZJpjoCiiigKKKKArgmqzjnMkFogadwurZFALSOfZEXzMfsBVIj8RvfT+j4D2zpku3G/wCMcP8AxN+FAzXvEooV1zSJGo/edgo/U1SHxCsCxVbgSEd+mkko/VFIrpi5OsLRDLLGsjD6prgmeQ5OPqfO5JwAoG/YV9PzjmW3it4S/wARG7xtIxgTybMpBVnDDI2KUEgc92eM9RlHu0MygfiSgAqwsOM29yMwTRSjG+h1fv7gH/Ok+z8Vg9y9t8ORLED1U6yhg4fRoj1ALIWyGXDAn1Aqz6/Db0zl0i1W8vSkdwEdH7bSAg7+hDfbvQdHOPKwMBa3iLurbR+V411eVmWNwcEIT5Y9JPpvWQ/6qqrxNIjqYcyGL4aBAVTBYODca8MNsackk4Fbe/AbiHe0umIH/U3OZkP2Ev7VfzZvwqt4zercCO3uy1nKXGFYlrec+iiVSuoZ3C6kbIGxoMNn4TLLdTW/Do5IhKuWt9eqNh3IJOydgQH3G2G7UqcdtnSdlkg+HYYBiww07f2yW375ye9brx/w56EbzdOMogYnQVzv7J8K7nBxgaz9zSTZ8uSdcSSwNLBgDpZe4VmYbAtFEUUnvhMEFhuMGgzCnTkbgKSSRJKFLXnUijDDOldDjqfb5uFU/wBl655l5fgVnIt5rcK2lsOXRT2wEmCu2+dw5qZxDg1zw+eG7iu4p3h0CPSkuSAMBcaNJ22IDfrQUXCeBo1jxGWVT1LYQqm+ArPLpbI9TpVhTDwDgSGHhUkcMb9aadbkyKGUrGyt+8dsQ5OFwTg984qiPELqSK6RY1cX0iySaASVaNpG0gA+U7sSpGcYPau2yS5nsYog0MMVs7zJLI/TbLac6WP1YYDZMkEjPagouYXhN3ObYFYDI3SBzkLnbvv296gwyFWBUkEHII7gjcEU7XvJ8lxBJey3UTHRq8sEsfUwMbO0ccbNsckEknvkmpXC+UYQqdONZbjMbFJZkZdJBYlYx0zJkYI0lsjO2RQVXFbduK3ayWkbmSVENwWwsYlwA7aycBWI1ebG5OKu4+VIOHT25mlt53YFmbqK0MbjcLpwxbYE63XR2GKs+Kcat3KxXKPCbIgjTFBpXXgbQnoyEds4GpSAcjvU/luC/upBHBxEmKMGQylpmQrnaOVSzKhxvjVuvfOKDn4v41+sttcNMMIZEuXD6CRgobeFUlX3GvIp75H5QjsRJNKkSfTpkkVRMNvMzyZOAx3wfN31HfA+eXIJVEvwTLKZdOq5ZOlajTkZjiU6pmOTl84bbz7Yq8teS4iQ92zXko31T4KKf7EQ+Wn6E/c0Hy3iFZZ0xymc+1vFJP8AziVgPzNdL+IUY/2W/wAe/wAFLt/KmdIwAABgDsBsB+Qqo5i5rhs443lJPVcJGqDUzsewXcD8yQKCvs/E/h7sFafouTjTOjwH/wAQAfzpmimDAMpBBGQQcg/gR3qHI8M3ypBGzaQ5ifSzAH1KHPrtmly+8PFjJk4bK1jLnOlMtbufZ4T5QD7rj86BzopS4Hzo3WFpxCMW10fowSYZx7xOfX3Q7j702igTp7AW3GFuXGpLxFhDtuYZE1FQpP0pKuRgd3UfxU4CoHHuDrdW8kLkgONmHdSMFWH3VgGH3FQ+UeLvPb4mAE8LGKcDtrTYsPs4w4+zUFFzzwe4m6peKGa2VAUXqdK4iZRkyxyEaAQewYgeTuMmoPKfJ88sVpcTTiLQOqoiUGRmkVleR5JNW8iMCygEAgYO1XPOfiDbWSvGytcTaCTbxrrbTjcybEIuPVvT0qqteMccuI0kgtrK3jZQy9SVpCVI2+jYbb0FpJ4eIkkktrMYZZWRnZ40n1FDkHzjUGJJyQ3qftiAPDt1urZg6mLQhuwBjrSQt1I3wc93Yltz29ar+I83cbtJYUltbSczMVRIJHDsVUu31HbCjuRjt71acH8Wbd5RBdpJYz5xonXCk5x5ZOx398UFnx/mwIgW0KzXLS9JIs48yHMmv1RVTJLemVxnIzxwTme24lF02j/aKxMUi6lkVW0MyNjTImrA1D3GwzU7jXLsdxFKEIiknj0NNGq9QqfTVjJBG3f8CNqz7jHL8sPy1tX8jZiS2eYwzK4EWA3+zyJp6oz5N87negcv9Wri23sJ8Rj/AGe41SRfgkmepH+GWUe1VnEp7Mn/AKT4eIT/AL0xLND/AN9GMqPu4WqfhnN99ZxSvMVvba3fpyTbRyFgBrEZ7SASFYxndm1b0zcD55V4JHvVS0aKXpOkkg2JGoAg/wASkEDJzvQKtr4VRSXPxNtNaPBqygSNvKANl6kUm+O+diT3PpXRzFyGbbp6FnmLgo/w0ZDMuRlZJiXk82TltQ8oYAHygPv+rNjcqssSBdXmWW3ZoWP31RlSd/fNdT8oSg5i4heJ7BmjmH/iISf1oFrlbw8cSM8y9OPBQJgLhCzErHGpPSVhoDMSXYAjbOajcY5ZntWeMQfFWU3laMDKhQHKnCgukoOiMOqkMApbBBIb4+Xr0f8AzKQ/3raAn8sKK+bjl29I24lKDvjFvbgf8lAhcreHV18H1YJ5YZJBgxTa4/2bsFbKejxgZDKe/fYVYSeGVsjSSXjpbwyJiVRcYDsGDq2dESLpwRjQc5yd85v+Fck3LxIb7iF08hHnSGQQx5znAKKG2G2cirSLlGxtszNGhYbmWdzIw++uUnH5YoEvgvC7SN/6hbT37hWVZJwEtowzaj53QA+b+BWPtimrh3KUkgBv5EcA5W2hXp2qY7ZXvL/j22+mvm58RbYgi1JnciQR4DLFI0al2UTEachRnbNKX/xAuLx4jA8CK46U9tOA8epwWRhMm5SQeTOMK2ARk0Gl8R4tHbW7TNkxoM+QaiewAAH329qWOL88TdC9MMHRltelvcFSh6hHfpucYU5OTtkVP5FtriOz6NzF0midkjBdZAY85jww7hVITcA+UVV2vh1Mci4v5HVpxcOsUSQ6pBgjL7sVGkYX00r7UC/c8Xk4k9uUJVLmOW1uLeVnEcEoUSatK4Ykqp05xkeo3rquOVrniFlZ27rNClrbMdXTTTJMvy1ADEEeUag2P3u9aG97YW80jNLbxzSYLs0iB20jAySc7CrCy4xBMcRTRyZ38kit/kaDJhNxVOItcPaGN5bUQdSR06MWkIzSvIpI0h9badj2py5I4xeSlQyiWzVdMd1I2iabSP2mgDBVm2B2JGDk7008V4RFcxGKdA6NjKn7HIP5GunjnGI7O3eaU4SMdh3Y9lVR6ljhQPc0Ct4xLC/DjHIpaaRgLZUGZTL+7oA37Zz9s/amvgfW+Gh+IwJumvUwcjVgat/xpe5T5flkmPEL9R8S4xFF6WsZz5R/bYfU3f096caArPueOLPwud71ELRXMXTcAZCzoD0GP2YHQT/ZWtBqs5k4El5ay28n0yqVz6qe6sPuGwfyoK/lblCO1t2U/MlmGbiVt3lZvqyfbcgD0FVHL/MBsLKOK6t7pVtwUabpB4wqkqrEqxbToAOdOwq35a46Sq2918u7jUBlY46uNupEezq2M7bgnBANXV7cxxoXlKqgG5bYfz/yoF7hYW54nLcAho7eFIomBypMoE0jD03QxDPfGferfjvLlveRdO5iWVfTUN19Mqe6n7ioHIvBBbWgVUMeuSSXSdiodiVBHpiPSMemMelMVBl78s8R4R5+HSNeWoIzaSnMij16T/YY2H6Gr7lzxKsr/MRbozHytbzgI+TsQAdm9sfypxxS/wAzch2d+P6xCrP6SL5ZB7ecb/kcighcW8PIZYEt0ZordZeo0IyUOcnCnOpAGJcAHGr09KSOYeT7teHsjBVFqVYaEMr3kuofOYqdSsEGMODglicjGGBOXOK8OH9SuFvYR2gutpAPZJR9vfA+1TYvFOGMhb+C4sX9erGWi/wyoCCPvtQUfBOL3UnGNau3w09xKoAkLjTDHjBiP7NWcFw49SBjfe04lz3NBf3cTLqjER+FUKNUkqKjSLnO4UOGOcYAY52NNXDuYbS4GqCeGTPqsik/55/Wux+AQMH+Wvn15IyDmQaXIYbgsAASPagReGeJdwJIhdxxrE9vE7TKGVY5ZUZ40fUx2bQRnbcqNs1XS+Kl6eFi+SK3C9QQlcSFw/lywXOCuNQ09+xz6Vor8pWxWVDHlJo1idSxKlUGldidiB2I39ajR8hWYDqIjokHmTW2gnToLBQcBig0lhgn8zQIq893k/ELq2EhtVjjM0XVgUOdKI/TZSSMEFmODqxjtV7x/l+ZmM8CGVb2JYrmFmJ0asaZE1ZC6MnUvYjBG4pom5WtGkaV7eNnLKxZlDHKjCnJ9htXVxbnGytgTPcwpj0MgLf9kZY/pQKx8N5Df3M0U7QIzdSDSwZVd0CS5gZdGG/iyG9KZOGcnwxrb9RRNLbxiNJGUA4GDso8oOQN8Z271Vp4jifIsLO5uvZ9HQh/OSXH8gajtyvxC9z8fdC3iP8A1FkSpP2edvMfuF2NBa8Y57gik6EIa6ufSCDDMP77fTGPcsfypc4lylxTiUT/ABV0tmpB6dvb7jODp6suctvjIG1OvAuW7ezj6dtGsa9zjdmPuzHdj9zVoRQZ1yFydw+WyXq2MImiZopw662EiHDEs2T5tmH2YVB5y8PbL+r/AAESwXU06pHLC5XQBl5GwDg6UB/PFWvFOXhPxhoZG/qssAuHhBKiWRD0fPjuoQoSPUhc9qv7Hka0guVuIIhE6qy6U8sfmxltHYNgYyPQmgh8t8VuIpvgr5g8ukvDMo0ieNcA6h+7IpI1DsQQR610WVseI3ouX3tLVmW2X0lkHleY+hVTlU+4ZvaqzxGEs9/ZWtqcSskvVcDzQwyBY2fPoSAQPuBT/Y2SQxpHGoVEUKqjsABgD9KDuArmiigKKKKCFxLg8NwumeJJVG4DqGwfcZ7H7iodnyhaxsGWBMqcqWzIVPuusnSfuMUUUFzRRRQFFFFAV8SxBhggEHuCMg/lRRQLvEfDjh05Jks4dR9VTpn9Uxv96rx4TWisTC91AP4YruVV/wAzRRQdM/hYcnp8T4mmTuPii49tsjI/U18t4YS4x/S/Ecf/AHh/njNFFB2ReENqSTPPe3Of99duw/4dNXPC+QbC3OqG0hVv4tAZv+02SKKKC/ArmiigKKKKCp45wQzGOSJ+lPDnpyadQw2Ayuu2pGAGRkHYEEEVWsnFWBTNjGCMdQdaQ/f5RCj9XP50UUE/gPLSWxdyzSzy46s0mNb47DA2VR6Iuw/nVzRRQFFFFB//2Q=="/>
          <p:cNvSpPr>
            <a:spLocks noChangeAspect="1" noChangeArrowheads="1"/>
          </p:cNvSpPr>
          <p:nvPr/>
        </p:nvSpPr>
        <p:spPr bwMode="auto">
          <a:xfrm>
            <a:off x="215900" y="-989013"/>
            <a:ext cx="1943100" cy="2352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87325"/>
            <a:ext cx="35110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PŘÍSLUŠNÍCI ČESKOSLOVENSKÝÝCH</a:t>
            </a:r>
          </a:p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STÍHACÍCH PERUTÍ V ANGLII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555" y="2492896"/>
            <a:ext cx="2190750" cy="250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6093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csr-prezidenti.ic.cz/svobo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514600" cy="3382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forum.valka.cz/attachments/12593/1306_38_04_1_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69633"/>
            <a:ext cx="2514600" cy="352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praha.eu/public/10/14/4d/133326_4_General_Ludvik_Svoboda_with_Czechoslovak_Citizens_after_the_Dukla_battl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2216342"/>
            <a:ext cx="6628865" cy="4641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upload.wikimedia.org/wikipedia/commons/f/f4/Legie_-_slavnostn%C3%AD_n%C3%A1stup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-1894"/>
            <a:ext cx="3635361" cy="2218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http://www.ludviksvoboda.cz/design/podpis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636" y="5474241"/>
            <a:ext cx="2560031" cy="1419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http://www.kcprymarov.estranky.cz/img/mid/2484/svoboda-na-slovensku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0"/>
            <a:ext cx="2993504" cy="2221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101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 lnSpcReduction="10000"/>
          </a:bodyPr>
          <a:lstStyle/>
          <a:p>
            <a:r>
              <a:rPr lang="cs-CZ" i="1" dirty="0" smtClean="0"/>
              <a:t>V průběhu roku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1943 podnikl Edvard Beneš diplomatickou cestu do USA, Velké Británie a SSSR.</a:t>
            </a:r>
          </a:p>
          <a:p>
            <a:r>
              <a:rPr lang="cs-CZ" i="1" dirty="0" smtClean="0"/>
              <a:t>V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Moskvě</a:t>
            </a:r>
            <a:r>
              <a:rPr lang="cs-CZ" i="1" dirty="0" smtClean="0"/>
              <a:t> podepsal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československo-sovětskou spojeneckou smlouvu o přátelství, vzájemné pomoci a poválečné spolupráci</a:t>
            </a:r>
            <a:r>
              <a:rPr lang="cs-CZ" i="1" dirty="0" smtClean="0"/>
              <a:t>.</a:t>
            </a:r>
          </a:p>
          <a:p>
            <a:r>
              <a:rPr lang="cs-CZ" i="1" dirty="0" smtClean="0"/>
              <a:t>Podle Beneše se měla stát zárukou nevměšování Sovětského svazu do československých vnitřních záležitostí.</a:t>
            </a:r>
          </a:p>
          <a:p>
            <a:r>
              <a:rPr lang="cs-CZ" i="1" dirty="0" smtClean="0"/>
              <a:t>V těchto úvahách se však Beneš mýlil. Smlouva naopak přispívala k postupnému začleňování Československa do sovětské sféry vlivu.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490660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PROJEVY ODPORU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Většina lidí okupaci trpělivě snášela.</a:t>
            </a:r>
          </a:p>
          <a:p>
            <a:r>
              <a:rPr lang="cs-CZ" dirty="0" smtClean="0"/>
              <a:t>Za projevy nepřátelství vůči říši hrozil trest smrti nebo koncentrační tábor.</a:t>
            </a:r>
          </a:p>
          <a:p>
            <a:r>
              <a:rPr lang="cs-CZ" dirty="0" smtClean="0"/>
              <a:t>Přesto se mnozí odvážili tajně strhávat německé vyhlášky a nacistické symboly, psát na zdi protiněmecké nápisy a účastnit se různých vzpomínkových akcí.</a:t>
            </a:r>
          </a:p>
          <a:p>
            <a:r>
              <a:rPr lang="cs-CZ" dirty="0" smtClean="0"/>
              <a:t>Jednou z takových významných akcí se stal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28. říjen 1939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058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264696"/>
          </a:xfrm>
        </p:spPr>
        <p:txBody>
          <a:bodyPr>
            <a:normAutofit fontScale="85000" lnSpcReduction="10000"/>
          </a:bodyPr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28. října 1939</a:t>
            </a:r>
            <a:r>
              <a:rPr lang="cs-CZ" i="1" dirty="0" smtClean="0"/>
              <a:t> došlo v Praze a v několika dalších českých městech k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demonstracím ke vzniku Československé republiky</a:t>
            </a:r>
            <a:r>
              <a:rPr lang="cs-CZ" i="1" dirty="0" smtClean="0"/>
              <a:t>.</a:t>
            </a:r>
          </a:p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Dva lidé byli v Praze zastřeleni</a:t>
            </a:r>
            <a:r>
              <a:rPr lang="cs-CZ" i="1" dirty="0" smtClean="0"/>
              <a:t>. Při pohřbu jedno z nich,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studenta medicíny JANA OPLETALA</a:t>
            </a:r>
            <a:r>
              <a:rPr lang="cs-CZ" i="1" dirty="0" smtClean="0"/>
              <a:t>, došlo ke srážkám s německou policií.</a:t>
            </a:r>
          </a:p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noci ze 16. na 17. listopadu 1939 byly obsazeny studentské koleje v Praze a Brně</a:t>
            </a:r>
            <a:r>
              <a:rPr lang="cs-CZ" i="1" dirty="0" smtClean="0"/>
              <a:t>.</a:t>
            </a:r>
          </a:p>
          <a:p>
            <a:r>
              <a:rPr lang="cs-CZ" i="1" dirty="0" smtClean="0"/>
              <a:t>Následovalo zatýkání vysokoškolských studentů.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Devět z nich bylo bez soudu popraveno, dalších zhruba 1 100 bylo zavlečeno do koncentračního tábora.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Všechny české vysoké školy byly 17. listopadu uzavřeny</a:t>
            </a:r>
            <a:r>
              <a:rPr lang="cs-CZ" i="1" dirty="0" smtClean="0"/>
              <a:t>.</a:t>
            </a:r>
          </a:p>
          <a:p>
            <a:r>
              <a:rPr lang="cs-CZ" i="1" dirty="0" smtClean="0"/>
              <a:t>Tento den –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17. listopad</a:t>
            </a:r>
            <a:r>
              <a:rPr lang="cs-CZ" i="1" dirty="0" smtClean="0"/>
              <a:t> – byl v roce 1941v Londýně vyhlášen jako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MEZINÁRODNÍ DEN STUDENSTVA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44988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9/93/Jan_Opletal.gif/220px-Jan_Opletal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105" y="1"/>
            <a:ext cx="1429753" cy="2131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forum.cuni.cz/fukVI06/c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42097"/>
            <a:ext cx="4251282" cy="4715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annefrankguide.net/cs-cz/content/opletal_pravolidu_1945111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1282" y="-31173"/>
            <a:ext cx="4892718" cy="6889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upload.wikimedia.org/wikipedia/commons/b/b6/Parte_-_Jan_Opletal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"/>
            <a:ext cx="1379035" cy="2131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nd03.jxs.cz/808/774/95fb35ace1_56204617_o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68" y="432137"/>
            <a:ext cx="1514475" cy="126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6682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i3.cn.cz/1256560249_opletal-pohre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908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ceskydomov.cz/uploads/16687101074eb2548b68634_-var-www-vhosts-ceskydomov-cz-httpdocs-uploads-temp-17857463844eb2548b66c4a-11-Opletal-2-JPG.jpg?width=1000&amp;height=6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77"/>
            <a:ext cx="9144000" cy="685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5538" y="6211669"/>
            <a:ext cx="85729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zdi farské zahrady v Žitné ulici připomíná pamětní deska smrt studenta Jana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Opletala</a:t>
            </a:r>
          </a:p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dělníka Václava Sedláčka. Každoročně sem 17. listopadu lidé přinášejí věnce. </a:t>
            </a:r>
          </a:p>
        </p:txBody>
      </p:sp>
    </p:spTree>
    <p:extLst>
      <p:ext uri="{BB962C8B-B14F-4D97-AF65-F5344CB8AC3E}">
        <p14:creationId xmlns:p14="http://schemas.microsoft.com/office/powerpoint/2010/main" val="3687325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Brzy se na území protektorátu začaly tvořit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ILEGÁLNÍ (tajné) ODBOJOVÉ SKUPINY</a:t>
            </a:r>
            <a:r>
              <a:rPr lang="cs-CZ" dirty="0" smtClean="0"/>
              <a:t>. Ty byly ve spojení s vedením zahraničního odboje v Londýně.</a:t>
            </a:r>
          </a:p>
          <a:p>
            <a:r>
              <a:rPr lang="cs-CZ" dirty="0" smtClean="0"/>
              <a:t>Vydávaly ilegální noviny a letáky, ukrývaly lidi pronásledované nacisty a organizovaly jejich útěk za hranice.</a:t>
            </a:r>
          </a:p>
          <a:p>
            <a:r>
              <a:rPr lang="cs-CZ" i="1" dirty="0" smtClean="0"/>
              <a:t>Mezi Čechy se našli také ti, kteří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nacisty spolupracovali</a:t>
            </a:r>
            <a:r>
              <a:rPr lang="cs-CZ" i="1" dirty="0" smtClean="0"/>
              <a:t> –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KOLABORANTI</a:t>
            </a:r>
            <a:r>
              <a:rPr lang="cs-CZ" i="1" dirty="0" smtClean="0"/>
              <a:t>. Podávali gestapu informace o smýšlení a jednání spoluobčanů. Jako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KONFIDENTI – udavači</a:t>
            </a:r>
            <a:r>
              <a:rPr lang="cs-CZ" i="1" dirty="0" smtClean="0"/>
              <a:t> – zavinili zatčení a věznění nejen odbojářů, ale i zcela nevinných lidí. Do služeb okupantů se dali i někteří novináři a publicisté, kteří psali o „výhodách, které přinese začlenění českého národa do Velkoněmecké říše“.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24505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ATENTÁT NA HEYDRICHA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Domácí odboj se nezaměřoval jen ozbrojený boj. V továrnách se množily stávky a případy sabotáže.</a:t>
            </a:r>
          </a:p>
          <a:p>
            <a:r>
              <a:rPr lang="cs-CZ" dirty="0" smtClean="0"/>
              <a:t>Hitler dospěl k názoru, že dosavadní říšský protektor Konstantin von Neurath je na Čechy příliš mírný. Proto v zájmu zachování klidu v protektorátu dosadil v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ZÁŘÍ 1941</a:t>
            </a:r>
            <a:r>
              <a:rPr lang="cs-CZ" dirty="0" smtClean="0"/>
              <a:t> dosadil do funkce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ZASTUPUJÍCÍHO ŘÍŠSKÉHO PROTEKTORA </a:t>
            </a:r>
            <a:r>
              <a:rPr lang="cs-CZ" dirty="0" smtClean="0"/>
              <a:t>generála německé policie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REINHARDA HEYDRICHA</a:t>
            </a:r>
            <a:r>
              <a:rPr lang="cs-CZ" dirty="0" smtClean="0"/>
              <a:t>. </a:t>
            </a:r>
          </a:p>
          <a:p>
            <a:r>
              <a:rPr lang="cs-CZ" dirty="0" smtClean="0"/>
              <a:t>Konstantin von Neurath nebyl oficiálně odvolán z funkce, ale byl odvolán na „zdravotní“ dovolenou.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6455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upload.wikimedia.org/wikipedia/commons/thumb/a/a5/Bundesarchiv_Bild_146-1969-054-16,_Reinhard_Heydrich.jpg/220px-Bundesarchiv_Bild_146-1969-054-16,_Reinhard_Heydric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824" y="3312031"/>
            <a:ext cx="2924176" cy="3550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www.ushmm.org/lcmedia/photo/lc/image/64/6405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7850" y="16380"/>
            <a:ext cx="3486150" cy="3295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ozebook.com/wordpress/wp-content/uploads/2011/04/Heydrich3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81249"/>
            <a:ext cx="6219825" cy="4476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260647"/>
            <a:ext cx="559140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REINHARD TRISTAN EUGEN HEYDRICH,</a:t>
            </a:r>
          </a:p>
          <a:p>
            <a:pPr algn="ctr"/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druhý nejvyšší představitel SS (obergruppenführer SS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generál policie, šéf Hlavního úřadu říšské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bezpečnosti</a:t>
            </a:r>
          </a:p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RSHA) a Bezpečnostní služby (SD), v letech 1941–1942 </a:t>
            </a:r>
            <a:endParaRPr lang="cs-CZ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zastupující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říšský protektor Protektorátu Čechy a Morava</a:t>
            </a:r>
          </a:p>
        </p:txBody>
      </p:sp>
    </p:spTree>
    <p:extLst>
      <p:ext uri="{BB962C8B-B14F-4D97-AF65-F5344CB8AC3E}">
        <p14:creationId xmlns:p14="http://schemas.microsoft.com/office/powerpoint/2010/main" val="294063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/>
          <a:lstStyle/>
          <a:p>
            <a:r>
              <a:rPr lang="cs-CZ" dirty="0" smtClean="0"/>
              <a:t>Heydrich ihned po nástupu do funkce zavedl tvrdá opatření.</a:t>
            </a:r>
          </a:p>
          <a:p>
            <a:r>
              <a:rPr lang="cs-CZ" dirty="0" smtClean="0"/>
              <a:t>Na několik měsíců vyhlásil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STANNÉ PRÁVO</a:t>
            </a:r>
            <a:r>
              <a:rPr lang="cs-CZ" dirty="0" smtClean="0"/>
              <a:t>, které omezovalo shromažďování a volný pohyb obyvatel.</a:t>
            </a:r>
          </a:p>
          <a:p>
            <a:r>
              <a:rPr lang="cs-CZ" dirty="0" smtClean="0"/>
              <a:t>Následovalo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ZATÝKÁNÍ, POPRAVY členů odboje, stovky zatčených osob byly odvlečeny do KONCENTRAČNÍCH TÁBORŮ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druhé straně poněkud zmírnil pracovní podmínky dělníků. Praktikoval tak politiku „cukru a biče“.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3009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rmAutofit fontScale="92500"/>
          </a:bodyPr>
          <a:lstStyle/>
          <a:p>
            <a:r>
              <a:rPr lang="cs-CZ" sz="2800" i="1" dirty="0" smtClean="0"/>
              <a:t>Plán na likvidaci českého národa představil Reinhard Heydrich začátkem února 1942. Uvádělo se v něm: „Chtěl bych zdůraznit docela jasně jako naši interní základní zásadu cíl, podle něhož zamýšlíme poněmčení, ale pouze těch, kteří jsou skutečně k poněmčení způsobilí. Počítám zhruba s počtem 40-60%. Ti, kteří nejsou ještě způsobilí k poněmčení, se odešlou snad po dalším otevření prostoru kolem Ledového moře, v němž budou v budoucnu koncentrační tábory ideální domovinou pro 11 milionů Židů z Evropy – tam bych mohl nasadit Čechy, kteří nejsou způsobilí k poněmčení – jako dozorce, předáky atd. s možností přivést si sem rodiny. Rasově schopní Češi, kteří nebudou chtít se stát Němci, musí být k tomu přinuceni nebo zastřeleni!“.</a:t>
            </a:r>
          </a:p>
          <a:p>
            <a:r>
              <a:rPr lang="cs-CZ" sz="2800" i="1" dirty="0" smtClean="0"/>
              <a:t>(V. Král: Chtěli nás vyhubit. Praha 1961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516677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Představitelé zahraničního odboje v Londýně vyslali do protektorátu parašutisty, kteří měli za úkol navázat spojení se členy domácího odboje a  provádět sabotáže.</a:t>
            </a:r>
          </a:p>
          <a:p>
            <a:r>
              <a:rPr lang="cs-CZ" dirty="0" smtClean="0"/>
              <a:t>Dva z nich,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Čech JAN KUBIŠ</a:t>
            </a:r>
            <a:r>
              <a:rPr lang="cs-CZ" dirty="0" smtClean="0"/>
              <a:t> 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Slovák JOZEF GABČÍK</a:t>
            </a:r>
            <a:r>
              <a:rPr lang="cs-CZ" dirty="0" smtClean="0"/>
              <a:t>, dostali speciální úkol –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ZABÍT HEYDRICHA</a:t>
            </a:r>
            <a:r>
              <a:rPr lang="cs-CZ" dirty="0"/>
              <a:t> </a:t>
            </a:r>
            <a:r>
              <a:rPr lang="cs-CZ" dirty="0" smtClean="0"/>
              <a:t>=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OPERACE ANTHROPOID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Atentát</a:t>
            </a:r>
            <a:r>
              <a:rPr lang="cs-CZ" dirty="0" smtClean="0"/>
              <a:t> na zastupujícího říšského protektora REINHARDA HEYDRICHA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provedli 27. května 1942 v Praze-Kobylisích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Heydrich za několik dnů na následky atentátu zemřel.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292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data:image/jpeg;base64,/9j/4AAQSkZJRgABAQAAAQABAAD/2wBDAAkGBwgHBgkIBwgKCgkLDRYPDQwMDRsUFRAWIB0iIiAdHx8kKDQsJCYxJx8fLT0tMTU3Ojo6Iys/RD84QzQ5Ojf/2wBDAQoKCg0MDRoPDxo3JR8lNzc3Nzc3Nzc3Nzc3Nzc3Nzc3Nzc3Nzc3Nzc3Nzc3Nzc3Nzc3Nzc3Nzc3Nzc3Nzc3Nzf/wAARCADkAN0DASIAAhEBAxEB/8QAGwAAAgMBAQEAAAAAAAAAAAAABAUCAwYAAQf/xABDEAACAQMDAgQDBgUBBQYHAAABAgMABBEFEiExQQYTIlFhcYEUFTKRobEjQlJiwdEHM3Lh8BYkJTRD8SZEU2OCkrL/xAAYAQEBAQEBAAAAAAAAAAAAAAAAAQIDBP/EAB0RAQEBAQADAQEBAAAAAAAAAAABEQISITFRE2H/2gAMAwEAAhEDEQA/AFIjkaTIRSvvxzV6W5lBO0Kp+FAzeEYraJpI9Wugq9lfNU2+hTuWEGt3i8Z9S151MvKaNTtV2GcYBpRcq0ZVMnBY5780fF4euEVidcnyBxhB1qJ8OSQYYaoZG55kTigWtljkHAXrzXrvhMxIrFuOO9Hv4enmxvvkReM7Qc1F9GuR6UljAHGWfkj/ABVQuzIzYchcHG1W602fJGwAfhAIBzj60H90aiWP4WHXBlAq2XS9YMZaE2kRByMyZwKgeRKwjxlePeolCVJABY9hzSOPUrhI8Xk8MxU43p6YwR8erH5Uv1DxHbINkt28xbgpbjYqj58mrmh+06RbhLLGp7AuKoOpWKAxi7ix3x/rWHutatyx8m1U8Y3SEv8AvQZ1q7BPluqcY9CAftV8Ka38up2OzC3Ge3pGa8GqW/eSb4YiIr58+s6gwAN1Lgf3Gh3u7hzlppCf+I1fAfRhqtmCB9pRWPUScZ/Oq7q6W4iZYZUIPAAOc189F3cAY86Qj2LcVKO8kRsjBPuPSf0q+A3ensqK58sbgcbqsmnmZ/SvQYBBrJWWtSxEDcGX+iT/AFp9Y6hDdRlQ5WUdY2O35fOs3nAxhmYqTJGQ3f0VMzxBcSMNuOe36VC3eHCg5LMOzZ5rydkCtlWJIrI7TJJMOcFlPAwM4olrlTIVdwoPJBqnT1D27ENt3NzxzVd0YowFVDI3THXJoq6aQkBRnHvntXp2LE5djyDQaI7cFGX2JbFSMpit3EpJPODiiJWMitG6kjIPGaYi4AQZOD7npSzTVjltidxB3eqizKqggIPL6AGgv88Rr6uc9c1WDGeQzAdgDVTSo3qxjB6VEDgdCMdzQaNogchBtJ5570vt5MXbksxUkg+x/wCVFXF4ojTYQdwG7PGKWQ3kMM7LJKo3A7c+9FOkYbgR0NQlnHTf8hVMd1GdpXG09c0JPPGDvwT9M0BrXWwd8E9xmqnlDKVQbSR1x0oNLktIVKEDGTmpbw5yOGIHWguwsQAVjJzyX5JPxrN+INbDDykbbD2jBx5nxb+34d/lROu6qttanDZLg8ZxwP8AX/WsDc3MtxKzyOSxOa1zzqLrq/muCd7ZHQAcAUHyTV9vaTXBxGpNNotBnUqrZ8xjgJjrXTZAmjhLnGOc0ZDpM82Nq9a+neH/APZsL7RjNdtLaX5ctGGHG3sGX8+a7U/DkOk3j28bXDxqAAWXG445x8M1i90x88Hh25C5PQZzQkulzR8Mpr6K1jCxCtG/H99B3WlwsSQGB5/mz9KnlTHzyS2kTkqQPjVBrX32joVI8yQe24VnLuxltyW4ZQcZFb56QHV0E7RsMMRg8EdR8qpNdW1bTQBpuoxFmWeK5iGZBHKQGH9QprJpNpKuBc3qjPKlwawWmX0lhexXCE+k4YDup6ivoEMokUMp9TYIOeorj1Mo8GlWUAxHd3sY69QwqA02NMumpyKSPxGAGincchjwe/tVcoDRn14GOMVlQbWczjamrxtgZ9UPNDvYynKHVowh64hOalE5+0hzxt/arZbgdehPFVEbPS9gZhq6/WLii/sexQBqMJY9zGQKXxMSDlvSO5qkyuX2KDk9KBnLFdSP5SX9mzYzyCKgbHUlPouLLB/uNL4VczhZCueST71OaZlfaB0+JoNWul6WDmSBs9tsh5/Wqn07SXlGdOCvjg+Yf9amjszHAyeorx5MS/xWRMn8J71FUvomklSXgnXtkStVMGmaa0pSGW+RQcf73hsUS0rv6XkBA5GO9VQOBKqxnnBwWPJoK7rQbMyY+8LyPP8ALkGpRaZhvRq0/t6o1NFSknBVR+E7jmhMspUKFxzyxoMr43ha3ngXzjMrJnfsC9D04+lZiLHmLmt14qspLrSvO2KXtzvyvXb3H+awyMQ4NdOfiVqNOkVIE2KNzdj2rS6Slvb3ltJdxSzKXXIjGSOf2zWWsnjt4UurxxDHj0KR6n+Qqu+8UeYpjtrRCn9U53E/QcVnxtH3CHxnockrRWl6ssi/yhTj88VRrkNtqdwJ5tZgigCjZESPTxyevevgD6vfuu0XLon9MeEH6UK08rnLSuSe5Y1r+a6+4va6HECfvoMf7I81n9WvNPggJt76OY5/AVZSK+WiSQdHb86kLmdeBNJj23GngjZyarC0G9435ZlwuG6DNDSLHcQebGDhuoIwRx3rLi7l3Bi3qHccH8xVsVwok8xZ5opf687gfn3/AHp4CF9CIpiAABntQ1NZEe7s2n2odjiNiGGWJ6YHXtSsjBxWuakeCt1pdyn2G0YuA3lDIyO3FYdFZ3VEBLMcADua+g20NpBbwRSWELNGgVnYckjrU7VN54nb8aD5muEi8hQCwHTNFMtiqg/dsTH+1aiy2bldlggPHAYg1yUtEgeVpS2MjHTpVM3lqRh2YdQfam/2GyT+Itm+SeQJTzUZdN0zzF8wXEQJ6CSmoTSItuN7/wDqD080NDvkdvVgZ4IrRLo+mSKFE1yR/KWPIr2HRNNyRHc3B+gNXQmtkbzMJliByepq4gg+sIx+NOV0ewhLPHPdJkc4qptJtGw3225GeRlBTRKHWLIgqJ1Zj7VKPVNOUSM9xGxUcg803ubGzRC32S3Y/wBOzrQyafpceWawhckZwq8VFBya1pkS7kuIwxXlRVNle2SSozSqSykcEZpg1npp5Omxc+wrm0rSRcF005ASKCEbxupf0BTwFLAcV5LJaKCWZACccGoPoOkzqWNu0fOCVkIql/DejJtkeSfgZIMpOKAoPFgbfUDxjHGK+f6pb2unXzyIA4JJihb+X/i+HsK2Q0qwCN9nu9QU4PpVj+VfOLmV553klJLMecmt8RHlxPLcStLO5d26kmq66jLCxkvpdkPNdPgEwc4q6O0mfG1Dz8K2mleD5nKmReM9wK1dp4Ss0x57gAD+YgZrF7/B8lGnXB6rj6142nzr1H5V9avrHR7c+XHNBv6DnvVEWk2dzCdir5ndeuP+VTzo+SyRNGcMKrrf614dj8slARgcY6Vh7qBoJWRwQQe9bnWipHKMGUkEHgivZRh+OhGahTfQbdJmlkks5rrygNqoMqCferfQZeFdIdcalOuMf7hD1J/q/wBKcXQcEBs8nBqA1UqNr2V2pA/+kfyqua7jmXeUmQf3RkVx6ttDORQigklRjAIOMVKAAAFTlu+eaCjvIVjCs7Y7+YDmrY9Qtkb0yqAByTxioo6QlTucnP6Gh70h4gwU9e56VCS6gUgrOjDHQNQ97d2/2dQWAOecd6AyNXwOeKuBZeg69wKEt72zCqBMnyz0+dFfaImjMiSIQp656GiJx3HrYE5bvz0r1rsZ9Kkj+0YodvKYFkePcf7hVbJGpwrIffcaDSMyPHlgTngcVUis0CEgKV52npS7/tVZbiBFOdw4HknrVH/aGFxtMNyoHGDCelXFNQgEagsOT+VXptMo/UUgbXrVAqhGJz6i6EYGK9+/tPBwkzAkUwafyI5ECDOTjJFVTx28IIGB2BI5NJU1+12gfbUjGOcnBA/1q5b6ylAZLqMn+5x/moCLkyqQLdgGY8A1k7/wc97K8sMqx3LElxsIQn4e1a22uoS5YSwgk4JDAnFWi7TeDG8bDP8AVVlsHyu98N6jYzolzEAjnAkRty/8qOg0+20ySKb7cFk43Jkc1s9aElxaSLvVnzlFX3pPp3g5IruKa/mBYSbpEBB3L7YNa8tntGs8PX8d5EqwSeay8HHU0F4ymWNBFKH3E7gc4x2rR+FdCtbXVJ7uzh8lHXmMfhFMNR0W11CYtcwCUMckHvisLj5PompeGrXJ1CG5up+v4SVH+taeDUNA1EP93fwZ8YCjKlT8qet4U06GeJm0lZFicumCOp7ckcfCmR8N6XeyG6n09Ypz/Mvpb9Ktwys9bQST2ypdAGYdSP5vjWF8eaUIZo5kUD07Tj3r65NY29ogWIHA7k5rI+LBamzkll2s0Y9PQ4+NJcpY+f6B4QvNVdprhhZ6fEhea7kHpUDsB3PwovSFtrDW0XRdQe4s5yY3LxFDkDI4/Y088QXcps9G0eSKe2091V2ZRxN/0TRUmi2mkGSS1wGlkUpk8AbT0HvWvLUcrzhmzIcH3NcJ5VlUs25CORURI+fWoBHUV6oLt8T0PXFYVaN3qOAQ3RiBmo+T5gxIkTH2ZB0qcJk2lGGcfhIqyVVRGyDkAnFAl87bM3l20PB6BBzVE99Ptx5UBPbKDAou3jBiaRe5yapkITKgbw3UEdKqBzPIT64LY5PIWOrPOgaMl7KEluOOPzqlomyQi7QBV9vbqoUuWLftVHWVpZ3W5ms0DLz6SRRZ0yzdVPkgdePMIxXaSGRpdv4c4oi6ZA49IPyOKg08VuiEbyPSOwqZAcEo2AeRkVdHCpIyDgdverOqklBgcDA6VGgrx+hjJtOBx6c0ELfdvkXyDtB6oMD4U2kiWVI+QM85HcVnZbxYS6qvp3EZI7f86Iom8mRy0ljaSHqWKDmhWjsJWydIgYnsoxVnm5UYUr3xivN7gBI1XIP83aiJw6Vp1ypRtMWMg9dxBFCT6No8M6xtbPggHcsxpnbzuylc4wcjNDXqASoSPUwBJzmivbLR9Nj1KCSMT71cHDyEj8q+gRW0bKGKDKjv2rExSbJkk46jPyrbWrrPb4LHaRyR1oQRA8VrbtJvQGQ4HIq4TJEollI2DvnpXxrX7LxBDdtAjSzRecTA6jJUZ4zWp8O+GfEErwvr+sSNaBgzWw/mA7E9hVw19LSVJIwykMp70Lcuqjg4xUX2KpaLAHsO1Lru8Crg5GehNRQWr3gEZGcYzzXyvxNdy3k+xWIXfg1ttWugQyFs96xGvNDBz3Jz8qsZr6DpEZ1KxtZ9Rtwba2iAiyAd5+A+gpT4sa9uZE+z28UTEgmOV8FFAwv16k+2ao8O+PopdPgtI7KTz7eIKTkbBjjNDzTvczSzSMHkc5ZqZgBcayQP+5wtjg/xs1W1xrMZIbT4/V0Il6Uxkk8tSqnGB07ZpdchzIuNx3N78daAiG+1aPas2m5XHaQZr2TUNTKt5uluYyMelwSKnkldshycZz3FDm4KxlctkHruoI2q36WxUWUgycjJHShrhdRjPqspPoaIE0y7Srytn3NSWedp1SWQnfyAW6UC83F1tO6wuDjuF61KO9uWGBZTgZ6kHinkXmk4UttB/OpJLMpAY/lTQjTW0tnKSJLGSedyHFXrr9g2d0nTpkGmcjKSdyqx+IqDBBjEUX1QU9DQx6zcKzC5067AHcKDXj6xIy4XT7wZ6+ivLiWUQSSGU4HAOetBwXMpiZhK5PSouvW1nUPMX7Ppk+xB0fjIoFJneQ/aop4MngmPIHvTBpbkYJlYjgHirTPdLj1llyM/CgWtcWwBxNu29NykVVJNFJKrJcIh78U4Mzhstgj/AIRVLTM2AY0JPbaP1oF73sNvHukkSTAyNhyaAk1KKe6WV90fIwj8EU7knEA3GKIyY6BOKr+370zLFASeu5aAc3Ecwysq4PxrTWcl3c6Iy6a8YnBG1n/DWelnheNgbaA/DbTPwreqGmtV2oFwQue1VBVtp3iKaHzPv2zSU84WDIH50RLpviNQv/xNbEf0ta7v817J4Zt7mUu08qZOeHIxTODREtYlT7Q7gHq7Ek1FA6XZ6vZyhrrUYby3cnO2IoUPw5ORXaqw3bQT8aY3lxDbxFQQuBWN1TW7aOaVnlAUDnnrQoXULmO23tMwGBnmvnmsagb66IT8JbgYq7X9ce/mZIiViB/OhtFs2uLgSFSUTnPxrpJnusnHhuMW97egLwAoHHzrRenbwMD370j0iNZNVuInkkjjdAyyKOMjsf1pylh5ZIN87HGANo4NZpEZGDyHLA44AFDNIReRxDjb1xVslhJ5hZdRIx/ZUV09llEr36k9iV61FXukY5ZifYHrVDNGWwRz74q11lbpcWzn36UNcwXqKGBt5BnO0PSCXojkyAxx0xwKgpMl0JGXaOgqMY1PdxZxfEeYKklnqfm+bJFEBnhd/agZxyyhf4YBJ+OK8lY7MA7WznGf80Gy6iuClurZ5/GKiV1JpCz2TYxjAbimAwA5OZRz0zXqxzMT/Ezjjmg913nc1jNnrwRU4ri6AO+xnGTxgVMDkTZ06QO/G7AB5/KvYXaMBkA2detCGz1mJUxp+8fzAuM5+FXNZ61KgjazSNQOPUCc/GirpLpomJkcOCMgbcVa7DaqgoztgkqenzoNLDVYUaOSzJQnkhgfrU3sL+E7orSRgRyTgc0E5pl2EBWJzwfeqpJGSFHZt27pt7VBjfxBQ+mysR/RziqXuXQFZdMuhz/RQWpc/wATG3cT0JqO4ZzInAOcdqgLuMIW+y3Kkf8A2jUfvGD0qkE+4dS0ZoJsVZuDjI4GP3qEMrQ3HmxKA69/cfGqmvUbICOCOclTVI1GAzhNxDYwdykc1pGkTxjaqBHNJ5Eo/EHBx9K68/2g2EduRHKXcDAwM5rAeKryCfyIoX3lSSwUcAdqzoBzgc56VZymtPrvje+vnK22Iouxx6jWYmuZZifMdjnk5PWpGPcOVOQKttbCSeQKoIz3xWpkFNnayXUypGpbJreWOmC0svK2EyMMADqSaI8PaJDp0XmTMN55BxzVurXzE+RZAo7dXA5A+FZvWqU3ssemr5EMitcZEk5/lGOi5rzTdUS+iOVeNskYY5Bb4Gl9xCFby+pJ/iOe9Tv1jj0stBGY5JGBJ6FscA1EOo5EwBjJPc96nJltwQDGeppVY6hG8arcgLOi5ODgH40Za3NtMxKSBmHYGsqnHEHYhkAPuBVV5CsSZByQ3OKLjZIySpJY8cDNCXsvnIcR7XHcfOkVO2KtbCQFsg4OOtX59B3Ek9sVTbLtsx19R64qQYqdp5zRHRLhgCGCk5Pzq653iFmSZuMYXNVq/wCEZG0n36VCeTbEuJFyT0qgmGWVIQzyFuOoPevI76Qk7SzfXpXiNvjQ+ZhQD6feqeAT09uWxUg30pRNoL8deDVH2gNnb1J4zQ10JH7gEcZxzVCZZsM5JH4R0FGtXaxMY7GSQSspA4I65oGC/vPsMTKxPUEnn617qUROnuz++cA1C1JgtYkUgDYTkDrn3oi19RvONjgr39xVI1mbzBuZeex6Gq5C7MPsrFXOcjZUjbALvUb3I53AcH4UEpr+7ZGeFwcDpjrVVvqdw8G5yjNnHAop7nSNIsY7jU5d902HEasAgGeh75wP1rMX3ie+1V2Gl2BZBwJCm1VGfy/OrJodzavLDGSFiAA5Z+BWb1rxFdapbGztIoQgcNJcxKQWIzxk9vgKAjhW4vXj1y6ZpQfTGG9J+v8AimLwCON1RQqD8KgcCrkjLM3Acy5kYsS3qY9TVT2sgbMeTTG4tzJHPtB3KcivImY6PcSbArKgwfgTjP61qVAdozSNjDNjrtHBrZeH9JWW3juw21Mn0454OCKAjt1ttKjmMPGwEH3q7w7qDS2NzHGdoWQkknAUFe57dKl/xT671K1s0IVTkcFmpIt81xceVYQm4vJugHRR7n2FTs9FvNcuCoaSKDOfMkUhiPgO370yu2tdNWTRdBXYRxfXo/EP7Af6j+lRSyOxWKRvNcSmMnzHH4S3dR8BVN/H9ohUA5IJwPYf9ZqckqsVtrfCxLgACipLfZGyjHKAjt0ohHHaq0jMF5Hem6abHNaqY5PLHugAYH/Ne2lrtjU7MBu5HWjraMRZjP4G4Hz/APb9qmqjonhXUtXt7qeK+aO3gfy9zgDecZ4A7cjmhoNEcNIjX5Y5IPGcHODXLc6zpCyxqs1zaOOWtZCj47blHX5ip6bqVjcgRWrqjr/6T+hh9D1/OntVUukzRLtOoY2nIyMVTDZXHmr/AOIRuSMjIpv5D3E6wtsDNz/EcKv5mqrvT5LTU33hFIGCqsGH0I61AE2nXOf/ADUXzxUZNFupmTdew7Ac4xVzElzx+XFEEAx9eRxx71dRTHZ3kMe2NY2A6esc1FrDUWA2QLj2DV47MHCgEGr4pNq+pyD86gdNPr8jDdpYC/CQZNTik16TgaWsYPYyjNO9TnX7RbrH0Jzw3WqLp3juSHkCx/iUqcmjWFN7Brc8Bi+74gD3MoroNOvoYlElqGIUbtrcZ9qc2s24gNKCfic1Jld2bHKkYGGohBObwtxp0qZ6txgDtQt812LeJdNiR5JRwznCp/ca0042QyBldRt7tmkVkxdAR0jiCkBs4OSTQKrfw/arL52oSNfXR6yScqD8BRkygMqpgKOgHAo9V3AnA9Iz1oG4bbG0pPCgn6CmjLxaauoSySzg+SXJbPUnPQU1Mf8ABXYuF/CAOgA6VdGYzZqYcbDyu0cEVO3T+EA2CQOa0hJHb7bto3H4wR0qEWmM2mXEG0uWnCgDrges4+gplPGFulkPHP1qdzFJBqMUzyAWwJZU7sW4J/IfrRMK/EUs8WjWyCGSNGRcesHHsD3pp4C0K5gjklvo/L+0YaIOPUCuecH4E/lUdSRbr7PkbkDBvh1rRSaou22ghTzL23y6A8CIdN7H5cD3zTfWLBmpNJpulmGxG25k9KyNztz1Y++B+tY24MdvCtlahsDlmPJY9yfiaca5qUk7HgK3QAdFFA2NkFzJLyzVAPaWXl7CwwS4Jo2UyMrGNFZ8EIhbG74Z7URsAOO3xFebOcjgjvioAIodX2L5drZ8L/Pck/sKst9P1dp45L28tkhU58mBD6vhk0yiOH5OM84Pv3q4HjpuFXVQiTjJx0oS/wBGs9SGbqNS+eJEGGX6ijsAEDHHSvednIH1NQZmRNQ0Mgzs1/p6niUf72EfH3H/AFxTax1S3LRSTQW95ZyYGZASUUtliuDwevHvRLuygdMA88dRSe70toLkzadGxgkb+JAOkbf1L8D3FX6PZHjWaQF9y7yFYZGRkgH4cYovyAAijcMDjHc15b2TPIUJTfGvqLEc544zx9T9KgLy1W4W0uL9rdydu4NnPtwe1RA7xSSZ4PXg5rmhdDgrn4jFOPu2BRhdUKqTkDaAKmdKhc5+8c/QUF1/LJJdIQSRuAXPH0oqdf4e0+nDHODk4oW203VkjhuZ4VlZXJeFG6Dtg1bdC7vLqMR6fcwqB6majS+CQK4Jj3x9mUdcfCiZrhetuQgJ9QBpVvv4pi8WnXmVGN20YJrzZd3E0bnT7qOQE+ZsQYk+dEF6nM0lnJDIWCtjnODQUFulsnlRKFUYzzyx75NXShnZPPWSPyyWZH6ioQLujLFslnJ+OaCwDbbFmXDO3ah3iBycDBGWFEzhRsU9FHOOlQAJPIznpQY2GY6VfXFvID9jEp7f7nPOR8Pen0fAHTkAgjkEe4oLWYCL6TAGHUNg9z0PH0/WgdPvn09jDcK32LqGHJgOf/5/atIZ3CB2+RqGpoZNOjbqUbGc9M0WUGQwIKsMgjnI+B715MnmWs0WBhl/WoBYVMlsmSRjGPjTT/y8WWxvOM556dM0HpSB4lmcfhyUHsaKkIcDjnvQCRRGWcs/T3zRTRFjhWOR3oW71XTtPTN1coH7RodzH6CglvtX1Un7rtBaQH/5m6HqPyH/AL0yhldzw2sZlnnSNQPxO2Py9zSKfxDc3sn2fQrZ5m7zSLwPjj/X8qZR+GrVpBPqlxNqNxjkMcKPkKbQW8dugWNFiiHIVOBV9QKdI0a6imW+1G7e4uACFUHCJmnBYKTlsY5Pyrx5gfSjflQF0zDOT3yOazfajY5VlHBOPc1PzAMY4+NB2yMqZDEk1Lc2TjP0oOupPLeNcDLtjmr4mwBkEb+gRsEjoTmlM8gur5YxkbQST1wO9XJbJveeJ0QtzsmUsg+IGeKCGs3MsbCCxJEpG4uDgRrjGcfHtWVuliEhVY9zj1NI3LE+5p/cyQozIjGR25kkbqx/xWZviYdQfsGAPPxqxDaYt5QEhzwOM1JFkKKTkAjIAaj47SKSNNo3kgctzXkmmFm6dPjRG3a6kt4du6QkuAoXk1xkmmBBkkUjjJNRG0qpI6d81X54M7pEw2Rj1H3+FZbD6heXdtDCLeeTbnDN78VGXUb5XCC6ZfpmqNblLRRhQfUwO3HbtXu196M64AXLA/pVQRKzzrPI772/BkjOcDmutR/3RWZQCGPXvzQ9xdfZoFd8YBLMR3Jq60SFYEJjDM6+YSTnr0AoPXbdIWwfbrUN+fSQRg5Ge9TMSMcqijIOdortihfQSDnj5UC7WkAWGdTnrGw+BGR+1ILd/IvMvnyzkMOuQeD/ANfCtVe2wnsZlUqpA3bmA9OOck1lbtw0Mc0SsVyGBHtViUwjtbnSNyx7rm0zu8n+eMe6H/FGedbSwC7SeL7MB6nJwF+BHY1GCcyWkTZJ2gDJ5+X6Yp/4I0DTNa1C6udRt45VgCEQsPSzHPqYd8Ad6DDXfi+KM+VpdoZXzhXfgfRRzXW2ma5rS79SvntoCMiJPSSPkP8ANfSP9oGjaXp1tb3un6bBHdNL5YSFAm8YJJwB2x7d6yEb39yfXbyRY6BmBB/zV38HunaDpmmjMcStKOsknqbP+KYh4I+XYHPXvSqSK4RtzMVUfiY9h74qtrdpNxS4ZgT18lz/AIqB7a6toEaump3RglyCgCtgj5gVz6h4TmjwdXVck/idgP1FIPsTBlCyMH55MD5/PFRFhKHAMisBzgo2P1FPRovULzSo7uRbC+geIBdp80Nk4BOOarZvPAEU0bZOcj1Y/WqLnTHljxILYY/qTP7ig/uX+Krstu5GOEIRv0xT0ppNN5UGQ3qGVODjJBrxLxUgLSHadueTQF9OsMSwCGSIZ43gkZ+Z680rv7opAE3Es3C/sBUQ/wBIKS2dzeMAJJsqoxjCj2+Z/ahb3cEAVju6UWWFlYxWykEooUY7n3qqCGRSZJQu49DRSx4fLAaThj2PeletqHhS4j/FGdr49ux/P96dXkYlnLs469KW3EYCvHklHUq1alRpPD0dhc6JaTSTSRzFCHwck4JFNRp1hjIvZgPbdWW0OMwaTAHxvIY4Pb1GmakYGSPyqX6G+dZC7V052z1ywqu1sNakLMtiFZsklpgMinB1Odp5kDDCnAGOa9F1MxG58ZPGKjWFV1per3C7jY4dANh84YB+VXxQ38at95QrGDgAo+cnvTRZpGGDIy8gDBoPUZTtXdIT1IB60Qn1h9kkUXlZiYcj2NNim+SOGNTkYRVHU8Uivp9kokjBLKDgEZGQO9CaF/tAnsWae+gia5VWEbiPIH/4gjn61cGpdZ7Znt7iJopAeUYYO3tVZKlyVPGcVmZ/HUk9y1xdaZO6y+oyB+SOnTGAOOlOdN1Kw1SIyWU+cY3Rtwy/SplEtUk/jWenoxDXTl5Np6RqMn8zgfWk3iCza2mLIhEMg3DHRW7j/P1o2xlW+8RXs6MrR2sa28ZHOSeW/YCmd9D9psZIsgluV+Y6GqjMeHLkPvt35JOVz3+FaCzubjTLpp7S5aN84ynt7EHg/Ks1bW4hDXe8RRIwJOMsT7Ad+gzWk1G1NrdlWIkidFkikQYWRCOD+/5UpBs94+pTi4vJ5biULtTzCAE99qgADPv1rgAHzx9T0pdFJtAIA+Zo1JCxOSMY7GoJuiuvbIYYI980Q6klycAk/LNC4Bxlh+Ic55q2aTJIz1z8eKK8bqcEfnVUrFTjA5PPNUyDcC6569cUNdpJJHHDaxtJM7BY0UcsT0oi9Zycg56ckdaquJs+mRQ/wYZqz7n1XQoS2tQqEkJKMrhl6dOOhoWyeSfdKcBT/VRQr2Am9Su9sq9Spyvy2ng1l7lhL4lWBirLDNlii7QdvPStRezsZFAYlC2NvvWX0gLJ4lvJGOArycnt6q1z+o1sSKAJZ2y7DhTztoO9uJCwjRiAerAdqJEsZJjjDSEdgCR+dU+ZbmTMoIc9uayoEKxJVTu+Y5oOdRGrEkN14600mdXX0qAo9uKVzrvf5e3aiCdGnElspkYZUlRmmyBHGSj/AEpboVnYSRSyXk0kbLKcBTgYwKejTtNwCdSuRkZxuNFwzEiLqN0eOGwR8aIlCFQyjDA8Uotjq6zysdJchmzkyjINERW+syzHZaiIPjcXkBx8hRTOIk+nBJ6jig9QVTP6lLbMDOKKWK+ttsaxC4x+JxIAV+lCvKHkfAO4k8YolLr+eVEYQooP825ay2nol7q1wkqIV2ZAAwM5FaHU5AsTDBVsfnWc0TJ1s7eNyMDk1UMr2ASaxJCijZHDGMAfOl17oQfElozRynupxn8qcsyprl8XPIWMfvRaRbuV4I6cUlwV+GrT7ssjDn178s3ucCncbF49xJHpz86W2UeVcnBJkbH54/xRwXanpOefeoMn4g8y91gJZWh37ViSFASOB+L6nJo1dVKW1paT3f2t7Yv5kqf7tAf5FP8ANg9T09s9aC8RPcW7u9s8ipKAsyqcB164NAROAkbQLkEjpnA9wa0jTRXcbkDcCvb40XFMhB2tk561nobUS7nidQrP+FiFKH2+vajI7a5gYHcMf8QNSqcSTRRPG08ixpv5djgDnv8ApSq+8VWySvFpdpLqEgYjzDxGP8mpXUytGtvcqHVyQQRnsatthb28SxQxKiL/ACqKfAr+/vEpQbLGzjU9imf81fZ+JNZsri2v7zTYJPIl3Awkqwx8M89avu5QVJGQDzigFkLKpYnHJ9yKuod+J/8AaZZ6vaxxSWzmNSHMKAglh2Zj0HwGfnWVuvHNxIQtvp1pFGBja25v8irdchtl06RliUO5UZxg9qydzGiPhDxWuZFbHRtVh1mdYTGsF0GDKi/hf5exHtS/wxF5+q3bld2WbIbp1rNwTSW06TQuUkRsqw6g1pvBgM97NKxIkcnkdPfpTqZPQ3EHEeFiQdsjtS3UFiTczqAT0otUmHO8kEZyKX38qjiVd2MVzUnadllI7Zx05r0qkvrzg49qvZYHO8DAyaFLbJCQDgdBRF2jKWNwjhfS4YH508ijQbh5gWkGlnN/J1VTHnrwTkU/SWML6mTHbnNBqI8tMcs3Ge9ezrgjDNwR3rq6stFcc0v3wf4jAbSCM8Hg9q5TiNmwCRnrXV1biUi1Vy4Lt15FIdGOdfhHY7gf/wBTXV1EOlUffF+ccgpz9DTyCNRCGxyxGTXV1RVmnwr5IPPO4/qaukYgsnbrXV1Avv7aNiQwyMD9qzvkrBqktsmfKK78ex+FdXVUr0phSoJwx56e2aeWzeZawMVUM6AsQMZNdXUqBbhA0qk9QGFRi/ckV1dSqGkTcGBJ9uDQcYBGD0Xgfv8A5rq6iBddydOYlj6CCPzrMyHMpyBXV1b5V5gEE7RWw8DwpsuJhkOh4rq6p18Gtb0RkqenHPypBqFw5fB2nIPVfjXV1YAjNuUDAGRngUHIcqM85rq6gu0yTyrsnYjgIfS65FPo1hmRWa1gU4GdqYzXV1B//9k="/>
          <p:cNvSpPr>
            <a:spLocks noChangeAspect="1" noChangeArrowheads="1"/>
          </p:cNvSpPr>
          <p:nvPr/>
        </p:nvSpPr>
        <p:spPr bwMode="auto">
          <a:xfrm>
            <a:off x="63500" y="-1049338"/>
            <a:ext cx="2105025" cy="217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5" name="AutoShape 4" descr="data:image/jpeg;base64,/9j/4AAQSkZJRgABAQAAAQABAAD/2wBDAAkGBwgHBgkIBwgKCgkLDRYPDQwMDRsUFRAWIB0iIiAdHx8kKDQsJCYxJx8fLT0tMTU3Ojo6Iys/RD84QzQ5Ojf/2wBDAQoKCg0MDRoPDxo3JR8lNzc3Nzc3Nzc3Nzc3Nzc3Nzc3Nzc3Nzc3Nzc3Nzc3Nzc3Nzc3Nzc3Nzc3Nzc3Nzc3Nzf/wAARCADkAN0DASIAAhEBAxEB/8QAGwAAAgMBAQEAAAAAAAAAAAAABAUCAwYAAQf/xABDEAACAQMDAgQDBgUBBQYHAAABAgMABBEFEiExQQYTIlFhcYEUFTKRobEjQlJiwdEHM3Lh8BYkJTRD8SZEU2OCkrL/xAAYAQEBAQEBAAAAAAAAAAAAAAAAAQIDBP/EAB0RAQEBAQADAQEBAAAAAAAAAAABEQISITFRE2H/2gAMAwEAAhEDEQA/AFIjkaTIRSvvxzV6W5lBO0Kp+FAzeEYraJpI9Wugq9lfNU2+hTuWEGt3i8Z9S151MvKaNTtV2GcYBpRcq0ZVMnBY5780fF4euEVidcnyBxhB1qJ8OSQYYaoZG55kTigWtljkHAXrzXrvhMxIrFuOO9Hv4enmxvvkReM7Qc1F9GuR6UljAHGWfkj/ABVQuzIzYchcHG1W602fJGwAfhAIBzj60H90aiWP4WHXBlAq2XS9YMZaE2kRByMyZwKgeRKwjxlePeolCVJABY9hzSOPUrhI8Xk8MxU43p6YwR8erH5Uv1DxHbINkt28xbgpbjYqj58mrmh+06RbhLLGp7AuKoOpWKAxi7ix3x/rWHutatyx8m1U8Y3SEv8AvQZ1q7BPluqcY9CAftV8Ka38up2OzC3Ge3pGa8GqW/eSb4YiIr58+s6gwAN1Lgf3Gh3u7hzlppCf+I1fAfRhqtmCB9pRWPUScZ/Oq7q6W4iZYZUIPAAOc189F3cAY86Qj2LcVKO8kRsjBPuPSf0q+A3ensqK58sbgcbqsmnmZ/SvQYBBrJWWtSxEDcGX+iT/AFp9Y6hDdRlQ5WUdY2O35fOs3nAxhmYqTJGQ3f0VMzxBcSMNuOe36VC3eHCg5LMOzZ5rydkCtlWJIrI7TJJMOcFlPAwM4olrlTIVdwoPJBqnT1D27ENt3NzxzVd0YowFVDI3THXJoq6aQkBRnHvntXp2LE5djyDQaI7cFGX2JbFSMpit3EpJPODiiJWMitG6kjIPGaYi4AQZOD7npSzTVjltidxB3eqizKqggIPL6AGgv88Rr6uc9c1WDGeQzAdgDVTSo3qxjB6VEDgdCMdzQaNogchBtJ5570vt5MXbksxUkg+x/wCVFXF4ojTYQdwG7PGKWQ3kMM7LJKo3A7c+9FOkYbgR0NQlnHTf8hVMd1GdpXG09c0JPPGDvwT9M0BrXWwd8E9xmqnlDKVQbSR1x0oNLktIVKEDGTmpbw5yOGIHWguwsQAVjJzyX5JPxrN+INbDDykbbD2jBx5nxb+34d/lROu6qttanDZLg8ZxwP8AX/WsDc3MtxKzyOSxOa1zzqLrq/muCd7ZHQAcAUHyTV9vaTXBxGpNNotBnUqrZ8xjgJjrXTZAmjhLnGOc0ZDpM82Nq9a+neH/APZsL7RjNdtLaX5ctGGHG3sGX8+a7U/DkOk3j28bXDxqAAWXG445x8M1i90x88Hh25C5PQZzQkulzR8Mpr6K1jCxCtG/H99B3WlwsSQGB5/mz9KnlTHzyS2kTkqQPjVBrX32joVI8yQe24VnLuxltyW4ZQcZFb56QHV0E7RsMMRg8EdR8qpNdW1bTQBpuoxFmWeK5iGZBHKQGH9QprJpNpKuBc3qjPKlwawWmX0lhexXCE+k4YDup6ivoEMokUMp9TYIOeorj1Mo8GlWUAxHd3sY69QwqA02NMumpyKSPxGAGincchjwe/tVcoDRn14GOMVlQbWczjamrxtgZ9UPNDvYynKHVowh64hOalE5+0hzxt/arZbgdehPFVEbPS9gZhq6/WLii/sexQBqMJY9zGQKXxMSDlvSO5qkyuX2KDk9KBnLFdSP5SX9mzYzyCKgbHUlPouLLB/uNL4VczhZCueST71OaZlfaB0+JoNWul6WDmSBs9tsh5/Wqn07SXlGdOCvjg+Yf9amjszHAyeorx5MS/xWRMn8J71FUvomklSXgnXtkStVMGmaa0pSGW+RQcf73hsUS0rv6XkBA5GO9VQOBKqxnnBwWPJoK7rQbMyY+8LyPP8ALkGpRaZhvRq0/t6o1NFSknBVR+E7jmhMspUKFxzyxoMr43ha3ngXzjMrJnfsC9D04+lZiLHmLmt14qspLrSvO2KXtzvyvXb3H+awyMQ4NdOfiVqNOkVIE2KNzdj2rS6Slvb3ltJdxSzKXXIjGSOf2zWWsnjt4UurxxDHj0KR6n+Qqu+8UeYpjtrRCn9U53E/QcVnxtH3CHxnockrRWl6ssi/yhTj88VRrkNtqdwJ5tZgigCjZESPTxyevevgD6vfuu0XLon9MeEH6UK08rnLSuSe5Y1r+a6+4va6HECfvoMf7I81n9WvNPggJt76OY5/AVZSK+WiSQdHb86kLmdeBNJj23GngjZyarC0G9435ZlwuG6DNDSLHcQebGDhuoIwRx3rLi7l3Bi3qHccH8xVsVwok8xZ5opf687gfn3/AHp4CF9CIpiAABntQ1NZEe7s2n2odjiNiGGWJ6YHXtSsjBxWuakeCt1pdyn2G0YuA3lDIyO3FYdFZ3VEBLMcADua+g20NpBbwRSWELNGgVnYckjrU7VN54nb8aD5muEi8hQCwHTNFMtiqg/dsTH+1aiy2bldlggPHAYg1yUtEgeVpS2MjHTpVM3lqRh2YdQfam/2GyT+Itm+SeQJTzUZdN0zzF8wXEQJ6CSmoTSItuN7/wDqD080NDvkdvVgZ4IrRLo+mSKFE1yR/KWPIr2HRNNyRHc3B+gNXQmtkbzMJliByepq4gg+sIx+NOV0ewhLPHPdJkc4qptJtGw3225GeRlBTRKHWLIgqJ1Zj7VKPVNOUSM9xGxUcg803ubGzRC32S3Y/wBOzrQyafpceWawhckZwq8VFBya1pkS7kuIwxXlRVNle2SSozSqSykcEZpg1npp5Omxc+wrm0rSRcF005ASKCEbxupf0BTwFLAcV5LJaKCWZACccGoPoOkzqWNu0fOCVkIql/DejJtkeSfgZIMpOKAoPFgbfUDxjHGK+f6pb2unXzyIA4JJihb+X/i+HsK2Q0qwCN9nu9QU4PpVj+VfOLmV553klJLMecmt8RHlxPLcStLO5d26kmq66jLCxkvpdkPNdPgEwc4q6O0mfG1Dz8K2mleD5nKmReM9wK1dp4Ss0x57gAD+YgZrF7/B8lGnXB6rj6142nzr1H5V9avrHR7c+XHNBv6DnvVEWk2dzCdir5ndeuP+VTzo+SyRNGcMKrrf614dj8slARgcY6Vh7qBoJWRwQQe9bnWipHKMGUkEHgivZRh+OhGahTfQbdJmlkks5rrygNqoMqCferfQZeFdIdcalOuMf7hD1J/q/wBKcXQcEBs8nBqA1UqNr2V2pA/+kfyqua7jmXeUmQf3RkVx6ttDORQigklRjAIOMVKAAAFTlu+eaCjvIVjCs7Y7+YDmrY9Qtkb0yqAByTxioo6QlTucnP6Gh70h4gwU9e56VCS6gUgrOjDHQNQ97d2/2dQWAOecd6AyNXwOeKuBZeg69wKEt72zCqBMnyz0+dFfaImjMiSIQp656GiJx3HrYE5bvz0r1rsZ9Kkj+0YodvKYFkePcf7hVbJGpwrIffcaDSMyPHlgTngcVUis0CEgKV52npS7/tVZbiBFOdw4HknrVH/aGFxtMNyoHGDCelXFNQgEagsOT+VXptMo/UUgbXrVAqhGJz6i6EYGK9+/tPBwkzAkUwafyI5ECDOTjJFVTx28IIGB2BI5NJU1+12gfbUjGOcnBA/1q5b6ylAZLqMn+5x/moCLkyqQLdgGY8A1k7/wc97K8sMqx3LElxsIQn4e1a22uoS5YSwgk4JDAnFWi7TeDG8bDP8AVVlsHyu98N6jYzolzEAjnAkRty/8qOg0+20ySKb7cFk43Jkc1s9aElxaSLvVnzlFX3pPp3g5IruKa/mBYSbpEBB3L7YNa8tntGs8PX8d5EqwSeay8HHU0F4ymWNBFKH3E7gc4x2rR+FdCtbXVJ7uzh8lHXmMfhFMNR0W11CYtcwCUMckHvisLj5PompeGrXJ1CG5up+v4SVH+taeDUNA1EP93fwZ8YCjKlT8qet4U06GeJm0lZFicumCOp7ckcfCmR8N6XeyG6n09Ypz/Mvpb9Ktwys9bQST2ypdAGYdSP5vjWF8eaUIZo5kUD07Tj3r65NY29ogWIHA7k5rI+LBamzkll2s0Y9PQ4+NJcpY+f6B4QvNVdprhhZ6fEhea7kHpUDsB3PwovSFtrDW0XRdQe4s5yY3LxFDkDI4/Y088QXcps9G0eSKe2091V2ZRxN/0TRUmi2mkGSS1wGlkUpk8AbT0HvWvLUcrzhmzIcH3NcJ5VlUs25CORURI+fWoBHUV6oLt8T0PXFYVaN3qOAQ3RiBmo+T5gxIkTH2ZB0qcJk2lGGcfhIqyVVRGyDkAnFAl87bM3l20PB6BBzVE99Ptx5UBPbKDAou3jBiaRe5yapkITKgbw3UEdKqBzPIT64LY5PIWOrPOgaMl7KEluOOPzqlomyQi7QBV9vbqoUuWLftVHWVpZ3W5ms0DLz6SRRZ0yzdVPkgdePMIxXaSGRpdv4c4oi6ZA49IPyOKg08VuiEbyPSOwqZAcEo2AeRkVdHCpIyDgdverOqklBgcDA6VGgrx+hjJtOBx6c0ELfdvkXyDtB6oMD4U2kiWVI+QM85HcVnZbxYS6qvp3EZI7f86Iom8mRy0ljaSHqWKDmhWjsJWydIgYnsoxVnm5UYUr3xivN7gBI1XIP83aiJw6Vp1ypRtMWMg9dxBFCT6No8M6xtbPggHcsxpnbzuylc4wcjNDXqASoSPUwBJzmivbLR9Nj1KCSMT71cHDyEj8q+gRW0bKGKDKjv2rExSbJkk46jPyrbWrrPb4LHaRyR1oQRA8VrbtJvQGQ4HIq4TJEollI2DvnpXxrX7LxBDdtAjSzRecTA6jJUZ4zWp8O+GfEErwvr+sSNaBgzWw/mA7E9hVw19LSVJIwykMp70Lcuqjg4xUX2KpaLAHsO1Lru8Crg5GehNRQWr3gEZGcYzzXyvxNdy3k+xWIXfg1ttWugQyFs96xGvNDBz3Jz8qsZr6DpEZ1KxtZ9Rtwba2iAiyAd5+A+gpT4sa9uZE+z28UTEgmOV8FFAwv16k+2ao8O+PopdPgtI7KTz7eIKTkbBjjNDzTvczSzSMHkc5ZqZgBcayQP+5wtjg/xs1W1xrMZIbT4/V0Il6Uxkk8tSqnGB07ZpdchzIuNx3N78daAiG+1aPas2m5XHaQZr2TUNTKt5uluYyMelwSKnkldshycZz3FDm4KxlctkHruoI2q36WxUWUgycjJHShrhdRjPqspPoaIE0y7Srytn3NSWedp1SWQnfyAW6UC83F1tO6wuDjuF61KO9uWGBZTgZ6kHinkXmk4UttB/OpJLMpAY/lTQjTW0tnKSJLGSedyHFXrr9g2d0nTpkGmcjKSdyqx+IqDBBjEUX1QU9DQx6zcKzC5067AHcKDXj6xIy4XT7wZ6+ivLiWUQSSGU4HAOetBwXMpiZhK5PSouvW1nUPMX7Ppk+xB0fjIoFJneQ/aop4MngmPIHvTBpbkYJlYjgHirTPdLj1llyM/CgWtcWwBxNu29NykVVJNFJKrJcIh78U4Mzhstgj/AIRVLTM2AY0JPbaP1oF73sNvHukkSTAyNhyaAk1KKe6WV90fIwj8EU7knEA3GKIyY6BOKr+370zLFASeu5aAc3Ecwysq4PxrTWcl3c6Iy6a8YnBG1n/DWelnheNgbaA/DbTPwreqGmtV2oFwQue1VBVtp3iKaHzPv2zSU84WDIH50RLpviNQv/xNbEf0ta7v817J4Zt7mUu08qZOeHIxTODREtYlT7Q7gHq7Ek1FA6XZ6vZyhrrUYby3cnO2IoUPw5ORXaqw3bQT8aY3lxDbxFQQuBWN1TW7aOaVnlAUDnnrQoXULmO23tMwGBnmvnmsagb66IT8JbgYq7X9ce/mZIiViB/OhtFs2uLgSFSUTnPxrpJnusnHhuMW97egLwAoHHzrRenbwMD370j0iNZNVuInkkjjdAyyKOMjsf1pylh5ZIN87HGANo4NZpEZGDyHLA44AFDNIReRxDjb1xVslhJ5hZdRIx/ZUV09llEr36k9iV61FXukY5ZifYHrVDNGWwRz74q11lbpcWzn36UNcwXqKGBt5BnO0PSCXojkyAxx0xwKgpMl0JGXaOgqMY1PdxZxfEeYKklnqfm+bJFEBnhd/agZxyyhf4YBJ+OK8lY7MA7WznGf80Gy6iuClurZ5/GKiV1JpCz2TYxjAbimAwA5OZRz0zXqxzMT/Ezjjmg913nc1jNnrwRU4ri6AO+xnGTxgVMDkTZ06QO/G7AB5/KvYXaMBkA2detCGz1mJUxp+8fzAuM5+FXNZ61KgjazSNQOPUCc/GirpLpomJkcOCMgbcVa7DaqgoztgkqenzoNLDVYUaOSzJQnkhgfrU3sL+E7orSRgRyTgc0E5pl2EBWJzwfeqpJGSFHZt27pt7VBjfxBQ+mysR/RziqXuXQFZdMuhz/RQWpc/wATG3cT0JqO4ZzInAOcdqgLuMIW+y3Kkf8A2jUfvGD0qkE+4dS0ZoJsVZuDjI4GP3qEMrQ3HmxKA69/cfGqmvUbICOCOclTVI1GAzhNxDYwdykc1pGkTxjaqBHNJ5Eo/EHBx9K68/2g2EduRHKXcDAwM5rAeKryCfyIoX3lSSwUcAdqzoBzgc56VZymtPrvje+vnK22Iouxx6jWYmuZZifMdjnk5PWpGPcOVOQKttbCSeQKoIz3xWpkFNnayXUypGpbJreWOmC0svK2EyMMADqSaI8PaJDp0XmTMN55BxzVurXzE+RZAo7dXA5A+FZvWqU3ssemr5EMitcZEk5/lGOi5rzTdUS+iOVeNskYY5Bb4Gl9xCFby+pJ/iOe9Tv1jj0stBGY5JGBJ6FscA1EOo5EwBjJPc96nJltwQDGeppVY6hG8arcgLOi5ODgH40Za3NtMxKSBmHYGsqnHEHYhkAPuBVV5CsSZByQ3OKLjZIySpJY8cDNCXsvnIcR7XHcfOkVO2KtbCQFsg4OOtX59B3Ek9sVTbLtsx19R64qQYqdp5zRHRLhgCGCk5Pzq653iFmSZuMYXNVq/wCEZG0n36VCeTbEuJFyT0qgmGWVIQzyFuOoPevI76Qk7SzfXpXiNvjQ+ZhQD6feqeAT09uWxUg30pRNoL8deDVH2gNnb1J4zQ10JH7gEcZxzVCZZsM5JH4R0FGtXaxMY7GSQSspA4I65oGC/vPsMTKxPUEnn617qUROnuz++cA1C1JgtYkUgDYTkDrn3oi19RvONjgr39xVI1mbzBuZeex6Gq5C7MPsrFXOcjZUjbALvUb3I53AcH4UEpr+7ZGeFwcDpjrVVvqdw8G5yjNnHAop7nSNIsY7jU5d902HEasAgGeh75wP1rMX3ie+1V2Gl2BZBwJCm1VGfy/OrJodzavLDGSFiAA5Z+BWb1rxFdapbGztIoQgcNJcxKQWIzxk9vgKAjhW4vXj1y6ZpQfTGG9J+v8AimLwCON1RQqD8KgcCrkjLM3Acy5kYsS3qY9TVT2sgbMeTTG4tzJHPtB3KcivImY6PcSbArKgwfgTjP61qVAdozSNjDNjrtHBrZeH9JWW3juw21Mn0454OCKAjt1ttKjmMPGwEH3q7w7qDS2NzHGdoWQkknAUFe57dKl/xT671K1s0IVTkcFmpIt81xceVYQm4vJugHRR7n2FTs9FvNcuCoaSKDOfMkUhiPgO370yu2tdNWTRdBXYRxfXo/EP7Af6j+lRSyOxWKRvNcSmMnzHH4S3dR8BVN/H9ohUA5IJwPYf9ZqckqsVtrfCxLgACipLfZGyjHKAjt0ohHHaq0jMF5Hem6abHNaqY5PLHugAYH/Ne2lrtjU7MBu5HWjraMRZjP4G4Hz/APb9qmqjonhXUtXt7qeK+aO3gfy9zgDecZ4A7cjmhoNEcNIjX5Y5IPGcHODXLc6zpCyxqs1zaOOWtZCj47blHX5ip6bqVjcgRWrqjr/6T+hh9D1/OntVUukzRLtOoY2nIyMVTDZXHmr/AOIRuSMjIpv5D3E6wtsDNz/EcKv5mqrvT5LTU33hFIGCqsGH0I61AE2nXOf/ADUXzxUZNFupmTdew7Ac4xVzElzx+XFEEAx9eRxx71dRTHZ3kMe2NY2A6esc1FrDUWA2QLj2DV47MHCgEGr4pNq+pyD86gdNPr8jDdpYC/CQZNTik16TgaWsYPYyjNO9TnX7RbrH0Jzw3WqLp3juSHkCx/iUqcmjWFN7Brc8Bi+74gD3MoroNOvoYlElqGIUbtrcZ9qc2s24gNKCfic1Jld2bHKkYGGohBObwtxp0qZ6txgDtQt812LeJdNiR5JRwznCp/ca0042QyBldRt7tmkVkxdAR0jiCkBs4OSTQKrfw/arL52oSNfXR6yScqD8BRkygMqpgKOgHAo9V3AnA9Iz1oG4bbG0pPCgn6CmjLxaauoSySzg+SXJbPUnPQU1Mf8ABXYuF/CAOgA6VdGYzZqYcbDyu0cEVO3T+EA2CQOa0hJHb7bto3H4wR0qEWmM2mXEG0uWnCgDrges4+gplPGFulkPHP1qdzFJBqMUzyAWwJZU7sW4J/IfrRMK/EUs8WjWyCGSNGRcesHHsD3pp4C0K5gjklvo/L+0YaIOPUCuecH4E/lUdSRbr7PkbkDBvh1rRSaou22ghTzL23y6A8CIdN7H5cD3zTfWLBmpNJpulmGxG25k9KyNztz1Y++B+tY24MdvCtlahsDlmPJY9yfiaca5qUk7HgK3QAdFFA2NkFzJLyzVAPaWXl7CwwS4Jo2UyMrGNFZ8EIhbG74Z7URsAOO3xFebOcjgjvioAIodX2L5drZ8L/Pck/sKst9P1dp45L28tkhU58mBD6vhk0yiOH5OM84Pv3q4HjpuFXVQiTjJx0oS/wBGs9SGbqNS+eJEGGX6ijsAEDHHSvednIH1NQZmRNQ0Mgzs1/p6niUf72EfH3H/AFxTax1S3LRSTQW95ZyYGZASUUtliuDwevHvRLuygdMA88dRSe70toLkzadGxgkb+JAOkbf1L8D3FX6PZHjWaQF9y7yFYZGRkgH4cYovyAAijcMDjHc15b2TPIUJTfGvqLEc544zx9T9KgLy1W4W0uL9rdydu4NnPtwe1RA7xSSZ4PXg5rmhdDgrn4jFOPu2BRhdUKqTkDaAKmdKhc5+8c/QUF1/LJJdIQSRuAXPH0oqdf4e0+nDHODk4oW203VkjhuZ4VlZXJeFG6Dtg1bdC7vLqMR6fcwqB6majS+CQK4Jj3x9mUdcfCiZrhetuQgJ9QBpVvv4pi8WnXmVGN20YJrzZd3E0bnT7qOQE+ZsQYk+dEF6nM0lnJDIWCtjnODQUFulsnlRKFUYzzyx75NXShnZPPWSPyyWZH6ioQLujLFslnJ+OaCwDbbFmXDO3ah3iBycDBGWFEzhRsU9FHOOlQAJPIznpQY2GY6VfXFvID9jEp7f7nPOR8Pen0fAHTkAgjkEe4oLWYCL6TAGHUNg9z0PH0/WgdPvn09jDcK32LqGHJgOf/5/atIZ3CB2+RqGpoZNOjbqUbGc9M0WUGQwIKsMgjnI+B715MnmWs0WBhl/WoBYVMlsmSRjGPjTT/y8WWxvOM556dM0HpSB4lmcfhyUHsaKkIcDjnvQCRRGWcs/T3zRTRFjhWOR3oW71XTtPTN1coH7RodzH6CglvtX1Un7rtBaQH/5m6HqPyH/AL0yhldzw2sZlnnSNQPxO2Py9zSKfxDc3sn2fQrZ5m7zSLwPjj/X8qZR+GrVpBPqlxNqNxjkMcKPkKbQW8dugWNFiiHIVOBV9QKdI0a6imW+1G7e4uACFUHCJmnBYKTlsY5Pyrx5gfSjflQF0zDOT3yOazfajY5VlHBOPc1PzAMY4+NB2yMqZDEk1Lc2TjP0oOupPLeNcDLtjmr4mwBkEb+gRsEjoTmlM8gur5YxkbQST1wO9XJbJveeJ0QtzsmUsg+IGeKCGs3MsbCCxJEpG4uDgRrjGcfHtWVuliEhVY9zj1NI3LE+5p/cyQozIjGR25kkbqx/xWZviYdQfsGAPPxqxDaYt5QEhzwOM1JFkKKTkAjIAaj47SKSNNo3kgctzXkmmFm6dPjRG3a6kt4du6QkuAoXk1xkmmBBkkUjjJNRG0qpI6d81X54M7pEw2Rj1H3+FZbD6heXdtDCLeeTbnDN78VGXUb5XCC6ZfpmqNblLRRhQfUwO3HbtXu196M64AXLA/pVQRKzzrPI772/BkjOcDmutR/3RWZQCGPXvzQ9xdfZoFd8YBLMR3Jq60SFYEJjDM6+YSTnr0AoPXbdIWwfbrUN+fSQRg5Ge9TMSMcqijIOdortihfQSDnj5UC7WkAWGdTnrGw+BGR+1ILd/IvMvnyzkMOuQeD/ANfCtVe2wnsZlUqpA3bmA9OOck1lbtw0Mc0SsVyGBHtViUwjtbnSNyx7rm0zu8n+eMe6H/FGedbSwC7SeL7MB6nJwF+BHY1GCcyWkTZJ2gDJ5+X6Yp/4I0DTNa1C6udRt45VgCEQsPSzHPqYd8Ad6DDXfi+KM+VpdoZXzhXfgfRRzXW2ma5rS79SvntoCMiJPSSPkP8ANfSP9oGjaXp1tb3un6bBHdNL5YSFAm8YJJwB2x7d6yEb39yfXbyRY6BmBB/zV38HunaDpmmjMcStKOsknqbP+KYh4I+XYHPXvSqSK4RtzMVUfiY9h74qtrdpNxS4ZgT18lz/AIqB7a6toEaump3RglyCgCtgj5gVz6h4TmjwdXVck/idgP1FIPsTBlCyMH55MD5/PFRFhKHAMisBzgo2P1FPRovULzSo7uRbC+geIBdp80Nk4BOOarZvPAEU0bZOcj1Y/WqLnTHljxILYY/qTP7ig/uX+Krstu5GOEIRv0xT0ppNN5UGQ3qGVODjJBrxLxUgLSHadueTQF9OsMSwCGSIZ43gkZ+Z680rv7opAE3Es3C/sBUQ/wBIKS2dzeMAJJsqoxjCj2+Z/ahb3cEAVju6UWWFlYxWykEooUY7n3qqCGRSZJQu49DRSx4fLAaThj2PeletqHhS4j/FGdr49ux/P96dXkYlnLs469KW3EYCvHklHUq1alRpPD0dhc6JaTSTSRzFCHwck4JFNRp1hjIvZgPbdWW0OMwaTAHxvIY4Pb1GmakYGSPyqX6G+dZC7V052z1ywqu1sNakLMtiFZsklpgMinB1Odp5kDDCnAGOa9F1MxG58ZPGKjWFV1per3C7jY4dANh84YB+VXxQ38at95QrGDgAo+cnvTRZpGGDIy8gDBoPUZTtXdIT1IB60Qn1h9kkUXlZiYcj2NNim+SOGNTkYRVHU8Uivp9kokjBLKDgEZGQO9CaF/tAnsWae+gia5VWEbiPIH/4gjn61cGpdZ7Znt7iJopAeUYYO3tVZKlyVPGcVmZ/HUk9y1xdaZO6y+oyB+SOnTGAOOlOdN1Kw1SIyWU+cY3Rtwy/SplEtUk/jWenoxDXTl5Np6RqMn8zgfWk3iCza2mLIhEMg3DHRW7j/P1o2xlW+8RXs6MrR2sa28ZHOSeW/YCmd9D9psZIsgluV+Y6GqjMeHLkPvt35JOVz3+FaCzubjTLpp7S5aN84ynt7EHg/Ks1bW4hDXe8RRIwJOMsT7Ad+gzWk1G1NrdlWIkidFkikQYWRCOD+/5UpBs94+pTi4vJ5biULtTzCAE99qgADPv1rgAHzx9T0pdFJtAIA+Zo1JCxOSMY7GoJuiuvbIYYI980Q6klycAk/LNC4Bxlh+Ic55q2aTJIz1z8eKK8bqcEfnVUrFTjA5PPNUyDcC6569cUNdpJJHHDaxtJM7BY0UcsT0oi9Zycg56ckdaquJs+mRQ/wYZqz7n1XQoS2tQqEkJKMrhl6dOOhoWyeSfdKcBT/VRQr2Am9Su9sq9Spyvy2ng1l7lhL4lWBirLDNlii7QdvPStRezsZFAYlC2NvvWX0gLJ4lvJGOArycnt6q1z+o1sSKAJZ2y7DhTztoO9uJCwjRiAerAdqJEsZJjjDSEdgCR+dU+ZbmTMoIc9uayoEKxJVTu+Y5oOdRGrEkN14600mdXX0qAo9uKVzrvf5e3aiCdGnElspkYZUlRmmyBHGSj/AEpboVnYSRSyXk0kbLKcBTgYwKejTtNwCdSuRkZxuNFwzEiLqN0eOGwR8aIlCFQyjDA8Uotjq6zysdJchmzkyjINERW+syzHZaiIPjcXkBx8hRTOIk+nBJ6jig9QVTP6lLbMDOKKWK+ttsaxC4x+JxIAV+lCvKHkfAO4k8YolLr+eVEYQooP825ay2nol7q1wkqIV2ZAAwM5FaHU5AsTDBVsfnWc0TJ1s7eNyMDk1UMr2ASaxJCijZHDGMAfOl17oQfElozRynupxn8qcsyprl8XPIWMfvRaRbuV4I6cUlwV+GrT7ssjDn178s3ucCncbF49xJHpz86W2UeVcnBJkbH54/xRwXanpOefeoMn4g8y91gJZWh37ViSFASOB+L6nJo1dVKW1paT3f2t7Yv5kqf7tAf5FP8ANg9T09s9aC8RPcW7u9s8ipKAsyqcB164NAROAkbQLkEjpnA9wa0jTRXcbkDcCvb40XFMhB2tk561nobUS7nidQrP+FiFKH2+vajI7a5gYHcMf8QNSqcSTRRPG08ixpv5djgDnv8ApSq+8VWySvFpdpLqEgYjzDxGP8mpXUytGtvcqHVyQQRnsatthb28SxQxKiL/ACqKfAr+/vEpQbLGzjU9imf81fZ+JNZsri2v7zTYJPIl3Awkqwx8M89avu5QVJGQDzigFkLKpYnHJ9yKuod+J/8AaZZ6vaxxSWzmNSHMKAglh2Zj0HwGfnWVuvHNxIQtvp1pFGBja25v8irdchtl06RliUO5UZxg9qydzGiPhDxWuZFbHRtVh1mdYTGsF0GDKi/hf5exHtS/wxF5+q3bld2WbIbp1rNwTSW06TQuUkRsqw6g1pvBgM97NKxIkcnkdPfpTqZPQ3EHEeFiQdsjtS3UFiTczqAT0otUmHO8kEZyKX38qjiVd2MVzUnadllI7Zx05r0qkvrzg49qvZYHO8DAyaFLbJCQDgdBRF2jKWNwjhfS4YH508ijQbh5gWkGlnN/J1VTHnrwTkU/SWML6mTHbnNBqI8tMcs3Ge9ezrgjDNwR3rq6stFcc0v3wf4jAbSCM8Hg9q5TiNmwCRnrXV1biUi1Vy4Lt15FIdGOdfhHY7gf/wBTXV1EOlUffF+ccgpz9DTyCNRCGxyxGTXV1RVmnwr5IPPO4/qaukYgsnbrXV1Avv7aNiQwyMD9qzvkrBqktsmfKK78ex+FdXVUr0phSoJwx56e2aeWzeZawMVUM6AsQMZNdXUqBbhA0qk9QGFRi/ckV1dSqGkTcGBJ9uDQcYBGD0Xgfv8A5rq6iBddydOYlj6CCPzrMyHMpyBXV1b5V5gEE7RWw8DwpsuJhkOh4rq6p18Gtb0RkqenHPypBqFw5fB2nIPVfjXV1YAjNuUDAGRngUHIcqM85rq6gu0yTyrsnYjgIfS65FPo1hmRWa1gU4GdqYzXV1B//9k="/>
          <p:cNvSpPr>
            <a:spLocks noChangeAspect="1" noChangeArrowheads="1"/>
          </p:cNvSpPr>
          <p:nvPr/>
        </p:nvSpPr>
        <p:spPr bwMode="auto">
          <a:xfrm>
            <a:off x="215900" y="-896938"/>
            <a:ext cx="2105025" cy="217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9222" name="Picture 6" descr="http://forum.valka.cz/attachments/11345/Jan_Kub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62" y="2348880"/>
            <a:ext cx="4349309" cy="4495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http://t0.gstatic.com/images?q=tbn:ANd9GcRscEeg98wPyZNFdPMZpwLSUWx-WqjrE9ptVnOr4nf3Wb-ODpU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419" y="2359890"/>
            <a:ext cx="3373581" cy="4498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04455" y="1274763"/>
            <a:ext cx="1175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KUBIŠ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95622" y="1281812"/>
            <a:ext cx="1523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GABČÍK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7147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zpravy.ihned.cz/attachment.php/13350950/noeuNO2B9FzVpQT0JbARdGsrUCxW7ywg/infografika_heydrich_atentat_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360"/>
            <a:ext cx="5220072" cy="6839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http://upload.wikimedia.org/wikipedia/commons/thumb/2/27/Bundesarchiv_Bild_146-1972-039-44,_Heydrich-Attentat.jpg/285px-Bundesarchiv_Bild_146-1972-039-44,_Heydrich-Attenta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996" y="0"/>
            <a:ext cx="3903709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http://nd01.jxs.cz/207/671/d982b9271d_7456147_o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996" y="4254205"/>
            <a:ext cx="3888430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http://t0.gstatic.com/images?q=tbn:ANd9GcSvqSVSsy4uNQvW5d8bryLhLuvzOmAkNYytTor3HoCKLvusGINkLCTo0hTh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623" y="2526813"/>
            <a:ext cx="25431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696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t1.gstatic.com/images?q=tbn:ANd9GcRc8QPnCFE4dHW9kqgs2DFGK_9o8vymmCkTj4W8l1q9i9xPi7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980" y="1702709"/>
            <a:ext cx="3976020" cy="2478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img.radio.cz/pictures/historie/heydrich/heydrich1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80723"/>
            <a:ext cx="3995936" cy="2677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img43.imageshack.us/img43/3570/atentatpolednilist19420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877" y="16692"/>
            <a:ext cx="5163941" cy="6855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galerie.palba.cz/albums/Lide/Ruzne/normal_Heydrich02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842" y="0"/>
            <a:ext cx="2644380" cy="184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51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img.ahaonline.cz/img/18/full/1135413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6984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/>
          <a:lstStyle/>
          <a:p>
            <a:r>
              <a:rPr lang="cs-CZ" i="1" dirty="0" smtClean="0"/>
              <a:t>Oba atentátníci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Kubiš</a:t>
            </a:r>
            <a:r>
              <a:rPr lang="cs-CZ" i="1" dirty="0" smtClean="0"/>
              <a:t> a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Gabčík</a:t>
            </a:r>
            <a:r>
              <a:rPr lang="cs-CZ" i="1" dirty="0" smtClean="0"/>
              <a:t> s dalšími parašutisty (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Adolf Opálka, Josef Bublík, Jaroslav Švarc, Jan Hrubý a Josef Valčík</a:t>
            </a:r>
            <a:r>
              <a:rPr lang="cs-CZ" i="1" dirty="0" smtClean="0"/>
              <a:t>) byli za pomoci zrádců, zvláště pak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Karla Čurdy</a:t>
            </a:r>
            <a:r>
              <a:rPr lang="cs-CZ" i="1" dirty="0" smtClean="0"/>
              <a:t> – parašutista skupiny </a:t>
            </a:r>
            <a:r>
              <a:rPr lang="cs-CZ" i="1" dirty="0" err="1" smtClean="0"/>
              <a:t>Out</a:t>
            </a:r>
            <a:r>
              <a:rPr lang="cs-CZ" i="1" dirty="0" smtClean="0"/>
              <a:t> Distance, vypátráni v úkrytu pravoslavného kostela sv. Cyrila a Metoděje v Praze, kde se tři týdny skrývali.</a:t>
            </a:r>
          </a:p>
          <a:p>
            <a:r>
              <a:rPr lang="cs-CZ" i="1" dirty="0" smtClean="0"/>
              <a:t>V nerovném boji se proti německým vojákům bránili do posledního náboje –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 června 1942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25652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praguecityline.cz/wp-content/uploads/2009/01/kopie-kostel-sv-cyrila-a-metodeje-0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46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60648"/>
            <a:ext cx="36199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KOSTEL SVATÉHO CYRILA METODĚJE</a:t>
            </a:r>
          </a:p>
          <a:p>
            <a:pPr algn="ctr"/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PRAZE, RESSLOVA ULICE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7798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0493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tydeniky.cz/userdata/articles/654/icon_6669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6" y="0"/>
            <a:ext cx="4118728" cy="3014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188" y="-1"/>
            <a:ext cx="4850811" cy="3014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014432"/>
            <a:ext cx="5179059" cy="3843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8982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434" y="188640"/>
            <a:ext cx="9118148" cy="6381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45704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/>
          <a:lstStyle/>
          <a:p>
            <a:r>
              <a:rPr lang="cs-CZ" dirty="0" smtClean="0"/>
              <a:t>Atentát na Heydricha měl kruté následky.</a:t>
            </a:r>
          </a:p>
          <a:p>
            <a:r>
              <a:rPr lang="cs-CZ" dirty="0" smtClean="0"/>
              <a:t>Konaly se domovní prohlídky, nevinní lidé byli zatýkáni a popravováni za schvalování atentátu.</a:t>
            </a:r>
          </a:p>
          <a:p>
            <a:r>
              <a:rPr lang="cs-CZ" dirty="0" smtClean="0"/>
              <a:t>Pro výstrahu byly v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červnu 1942</a:t>
            </a:r>
            <a:r>
              <a:rPr lang="cs-CZ" dirty="0" smtClean="0"/>
              <a:t> vypáleny a srovnány se zemí dvě obce –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LIDICE u Kladna</a:t>
            </a:r>
            <a:r>
              <a:rPr lang="cs-CZ" dirty="0" smtClean="0"/>
              <a:t> 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LEŽÁKY u Chrudimi</a:t>
            </a:r>
            <a:r>
              <a:rPr lang="cs-CZ" dirty="0" smtClean="0"/>
              <a:t> za údajnou pomoc pachatelům atentátu. </a:t>
            </a:r>
          </a:p>
          <a:p>
            <a:r>
              <a:rPr lang="cs-CZ" dirty="0" smtClean="0"/>
              <a:t>Toto období bývá označováno jako „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HEYDRICHIÁDA</a:t>
            </a:r>
            <a:r>
              <a:rPr lang="cs-CZ" dirty="0" smtClean="0"/>
              <a:t>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3520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LIDICE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června 1942</a:t>
            </a:r>
          </a:p>
          <a:p>
            <a:r>
              <a:rPr lang="cs-CZ" sz="3400" dirty="0" smtClean="0"/>
              <a:t>Na místě zastřeleno 173 mužů – nejmladšímu 14 let, nejstaršímu 84 let. 184 žen bylo odvlečeno do koncentračního tábora Ravensbrück – 53 žen nepřežilo pobyt v koncentračním táboře nebo pochody smrti. 9 dětí bylo určeno na poněmčení a převýchovu. 88 dětí bylo odesláno „k zvláštnímu režimu“ do koncentračního tábora Chelmno a zde byly usmrceny v pojízdných plynových komorách (nákladní vozy).</a:t>
            </a:r>
          </a:p>
          <a:p>
            <a:r>
              <a:rPr lang="cs-CZ" sz="3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16. června 1942</a:t>
            </a:r>
            <a:r>
              <a:rPr lang="cs-CZ" sz="3400" dirty="0" smtClean="0"/>
              <a:t> bylo dodatečně na střelnici v Praze-Kobylisích popraveno dalších 26 lidických obyvatel – 7 žen, 17 mužů a 2 chlapci – dodatečně zjištěno, že jsou starší 15. let.</a:t>
            </a:r>
          </a:p>
          <a:p>
            <a:r>
              <a:rPr lang="cs-CZ" sz="3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CELKEM PŘIŠLO O ŽIVOT 340 LIDICKÝCH OBYVATEL (192 MUŽŮ, 60 ŽEN A 88 DĚTÍ).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014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img2.rajce.idnes.cz/d2/4/4502/4502796_4fda2f38f52f46d636c6d421f94f0152/images/Lidice_pred_a_po_znicen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36901"/>
            <a:ext cx="9144000" cy="5621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2859" y="584742"/>
            <a:ext cx="3318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VESNIČKA LIDICE PŘED TRAGÉDIÍ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14998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ozebook.com/wordpress/wp-content/uploads/2011/04/lidice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94387"/>
            <a:ext cx="9144000" cy="5063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04374" y="967928"/>
            <a:ext cx="5135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ZASTŘELENÍ MUŽI NA ZAHRADĚ HORÁKOVA STATKU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26506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dialoghiconpietroautier.myblog.it/media/01/00/253535900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4289"/>
            <a:ext cx="9144000" cy="6385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232351"/>
            <a:ext cx="5237163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6467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im.novinky.cz/172/201724-top_foto1-if1x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6879"/>
            <a:ext cx="9144000" cy="515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12662" y="692696"/>
            <a:ext cx="1718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LIKVIDACE LIDIC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93949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www.zanikleobce.cz/detail_img.php?i=3705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32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66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www.zamky-hrady.eu/img/vojenske_pamatky/124725341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76569"/>
            <a:ext cx="9144000" cy="5783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0140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www.lidice.cz/obec/historie/jak/10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814" y="1452045"/>
            <a:ext cx="9164813" cy="5422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2073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www.letecke-snimky.cz/files/2/7240/cache/Pamatnik-Lidice-(5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30067" y="148137"/>
            <a:ext cx="42838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PAMÁTNÍK LIDICE A V POZADÍ NOVÉ LIDICE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81390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4458"/>
            <a:ext cx="9144000" cy="699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07904" y="722"/>
            <a:ext cx="2803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PAMÁTNÍK ZAVRAŽDĚNÝCH</a:t>
            </a:r>
          </a:p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LIDICKÝCH DĚTÍ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2371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LEŽÁKY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 června 1942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místě zastřeleno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33 dospělých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 dětí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odesláno do plynových komor.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děti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odeslány do Německa na převýchovu (po válce se vrátily).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Celá osada srovnána se zemí.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601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alerta.cz/wp-content/uploads/2011/06/detail_img.php_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0" y="0"/>
            <a:ext cx="913436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4628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ww.vesely-kopec.cz/fotoz/cile_lezaky_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521" y="1205"/>
            <a:ext cx="5163585" cy="6856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844824"/>
            <a:ext cx="4034324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3001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zamky-hrady.eu/img/vojenske_pamatky/12472527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846" y="0"/>
            <a:ext cx="9178846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4779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na.nulk.cz/1979/2/2_0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0"/>
            <a:ext cx="7956376" cy="6840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2797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instinkt.tyden.cz/obrazek/4df9add7ef4e1/24-3-22-tema-otv-4df9ae674d41c_400x2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12776"/>
            <a:ext cx="9165372" cy="5453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1107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6805870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www.jcnews.cz/wp-content/uploads/2011/04/jcnews.cz_Atent%C3%A1t-na-Reinharda-Heydricha_film.jpg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sechtl-vosecek.ucw.cz/cml/desky/deska6948.jpg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http://www.mzv.cz/public/cd/e3/10/486149_379482__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38skenovat0039.jpg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www.mocr.army.cz/assets/informacni-servis/zpravodajstvi/2-w_2.jpg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www.1-prapor-sos.wz.cz/raf/perute/310-squadron-duxford-1940.jpg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i.idnes.cz/10/071/cl6/JB3453fd_FO00163635.jpg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www.anglie.cz/wp-content/uploads/vzdejte-poctu-ceskoslovenskym-letcum-v-bitve-o-britanii-v-muzeu-raf.jpg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www.2ww.wz.cz/images/312.jpg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www.2ww.wz.cz/images/310.jpg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1830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www.svornost.com/wp-content/uploads/ludvik_svoboda.jpg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upload.wikimedia.org/wikipedia/commons/thumb/1/19/Ludv%C3%ADk_Svoboda_signature.svg/128px-Ludv%C3%ADk_Svoboda_signature.svg.png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oidnes.cz/05/05/sp5/MADaac6c1b86_Ludvik_Svoboda.JPG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www.praha.eu/public/10/14/4d/133326_4_General_Ludvik_Svoboda_with_Czechoslovak_Citizens_after_the_Dukla_battle.jpg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www.kcprymarov.estranky.cz/img/mid/1771/nastup-jednotky-k-hlaseni-po-bitve-u-sokolova.jpg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www.kcprymarov.estranky.cz/img/mid/2484/svoboda-na-slovensku.jpg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upload.wikimedia.org/wikipedia/commons/thumb/9/93/Jan_Opletal.gif/220px-Jan_Opletal.gif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www.sokolska33.cz/wp-content/uploads/2012/10/opl.jpg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http://upload.wikimedia.org/wikipedia/commons/b/b6/Parte_-_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Jan_Opletal.gif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nd03.jxs.cz/808/774/95fb35ace1_56204617_o2.jpg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www.annefrankguide.net/cs-CZ/content/opletal_pravolidu_19451115.jpg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svornost.com/wp-content/uploads/opletal_pohreb.jpg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www.cuni.cz/IFORUM-8199-version1-cestna_straz1.JPG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768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i.idnes.cz/11/033/cl6/JJ39fe5f_86Bundesarchiv_Bild_152_50_10_Reinha.jpg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www.ushmm.org/lcmedia/photo/lc/image/64/64053.jpg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http://upload.wikimedia.org/wikipedia/commons/thumb/a/a5/Bundesarchiv_Bild_146-1969-054-16,_Reinhard_Heydrich.jpg/173px-Bundesarchiv_Bild_146-1969-054-16,_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Reinhard_Heydrich.jpg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http://forum.valka.cz/files/j_n_kubi_.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zpravy.ihned.cz/attachment.php/13350950/noeuNO2B9FzVpQT0JbARdGsrUCxW7ywg/infografika_heydrich_atentat_IN.jpg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blog.idnes.cz/blog/4678/193512/atentat_1.jpg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www.jcnews.cz/wp-content/uploads/2011/04/jcnews-Atent%C3%A1t-na-Reinharda-Heydricha.jpeg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img.ihned.cz/attachment.php/890/39302890/ost34DEF7GHKLMNjlWbcfhz01STw29mn/atentat-heydrich.jpg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img43.imageshack.us/img43/3570/atentatpolednilist19420.gif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galerie.palba.cz/albums/Lide/Ruzne/normal_Heydrich023.jpg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www.jcnews.cz/wp-content/uploads/2011/04/jcnews.cz_Atent%C3%A1t-na-Reinharda-Heydricha_film.jpg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img.radio.cz/pictures/historie/heydrich/heydrich13.jpg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852938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http://img.ahaonline.cz/img/18/full/1135413_.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www.praguecityline.cz/wp-content/uploads/2009/01/kopie-kostel-sv-cyrila-a-metodeje-011.jpg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www.profimedia.cz/fotografie/kostel-sv-cyrila-a-metodeje-resslova-ulice/profimedia-0009657018.jpg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www.moderni-dejiny.cz/PublicFiles/UserFiles/image/Prameny/05_CSR_1938-1945/800x800_dobyvani_kostela.jpg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oidnes.cz/12/053/cl5/JW435122_Kostel_hasici.jpg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www.historieweb.cz/sites/default/files/styles/obrazek_v_textu_600/public/obrazky/2012/03/07/10-schodiste.jpg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www.kvh28rijen.cz/imagebank/5539016/800/800/0301%20%20Pohlednice%207%20para%C5%A1utist%C5%AF%20s%20kostelem.jpg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img10.rajce.idnes.cz/d1001/4/4502/4502796_4fda2f38f52f46d636c6d421f94f0152/images/Lidice_pred_a_po_zniceni.jpg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www.streport.com/files/holocaust/pics/lidice1.jpg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www.komunisti.sk/image/lidice.jpg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im.novinky.cz/172/201724-top_foto1-if1x2.jpg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www.zanikleobce.cz/detail_img.php?i=37052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www.volny.cz/cce.zizkov/image/lidice.jpg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www.lidice.cz/obec/historie/jak/107.jpg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2093552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http://www.letecke-snimky.cz/files/2/10038/cache/Pamatnik-Lidice(5).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http://upload.wikimedia.org/wikipedia/commons/thumb/9/91/Lidice,_pomn%C3%ADk_lidick%C3%BDch_d%C4%9Bt%C3%AD_(2).jpg/1024px-Lidice,_pomn%C3%ADk_lidick%C3%BDch_d%C4%9Bt%C3%AD_(2).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http://alerta.cz/wp-content/uploads/2011/06/detail_img.php_.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jpeg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www.vesely-kopec.cz/fotoz/cile_lezaky_3.jpg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http://www.kcprymarov.estranky.cz/img/picture/1072/Le%C5%BE%C3%A1ky---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k%C5%99%C3%AD%C5%BEe.jpg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i.idnes.cz/10/062/cl6/JB33d2c5_7148698.jpg.JPG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na.nulk.cz/1979/2/2_003.jpg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pajenka.svetu.cz/img/30106.jpg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49351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1619</TotalTime>
  <Words>1766</Words>
  <Application>Microsoft Office PowerPoint</Application>
  <PresentationFormat>Předvádění na obrazovce (4:3)</PresentationFormat>
  <Paragraphs>155</Paragraphs>
  <Slides>54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54</vt:i4>
      </vt:variant>
    </vt:vector>
  </HeadingPairs>
  <TitlesOfParts>
    <vt:vector size="55" baseType="lpstr">
      <vt:lpstr>Motiv systému Office</vt:lpstr>
      <vt:lpstr>Název školy: ZŠ Klášterec nad Ohří, Krátká 676 Autor: Bc. Michael RADIMERSKÝ Název materiálu: VY_32_INOVACE_16_8_ PROTEKTORÁT ČECHY A MORAVA – II. ČÁST Číslo projektu: CZ.1.07/1.4.00/21.1115</vt:lpstr>
      <vt:lpstr>DRUHÁ SVĚTOVÁ VÁLKA</vt:lpstr>
      <vt:lpstr>ANOTACE:</vt:lpstr>
      <vt:lpstr>ZAHRANIČNÍ ODBOJ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DOMÁCÍ PROJEVY ODPORU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ATENTÁT NA HEYDRICHA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LIDICE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LEŽÁKY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ZDROJE PRO OBRÁZKY: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SVĚTOVÁ VÁLKA</dc:title>
  <dc:creator>Bc. Michael RADIMERSKÝ</dc:creator>
  <cp:lastModifiedBy>Bc. Michael RADIMERSKÝ</cp:lastModifiedBy>
  <cp:revision>91</cp:revision>
  <dcterms:created xsi:type="dcterms:W3CDTF">2012-01-16T05:02:22Z</dcterms:created>
  <dcterms:modified xsi:type="dcterms:W3CDTF">2012-11-27T16:46:08Z</dcterms:modified>
</cp:coreProperties>
</file>