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66" r:id="rId2"/>
    <p:sldId id="256" r:id="rId3"/>
    <p:sldId id="280" r:id="rId4"/>
    <p:sldId id="281" r:id="rId5"/>
    <p:sldId id="282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294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100" dirty="0" smtClean="0">
                <a:solidFill>
                  <a:srgbClr val="002060"/>
                </a:solidFill>
                <a:effectLst/>
              </a:rPr>
              <a:t>Elektrické stroje – základní pojmy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Transformátory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5346920"/>
          </a:xfrm>
        </p:spPr>
        <p:txBody>
          <a:bodyPr>
            <a:normAutofit fontScale="25000" lnSpcReduction="20000"/>
          </a:bodyPr>
          <a:lstStyle/>
          <a:p>
            <a:r>
              <a:rPr lang="cs-CZ" sz="4400" b="1" dirty="0"/>
              <a:t>Základní </a:t>
            </a:r>
            <a:r>
              <a:rPr lang="cs-CZ" sz="4400" b="1" dirty="0" smtClean="0"/>
              <a:t>pojmy</a:t>
            </a:r>
            <a:endParaRPr lang="cs-CZ" sz="4400" b="1" dirty="0"/>
          </a:p>
          <a:p>
            <a:pPr algn="just">
              <a:lnSpc>
                <a:spcPct val="170000"/>
              </a:lnSpc>
            </a:pPr>
            <a:r>
              <a:rPr lang="cs-CZ" sz="4400" dirty="0"/>
              <a:t>Transformátor je elektrický stroj - zařízení, které </a:t>
            </a:r>
            <a:r>
              <a:rPr lang="cs-CZ" sz="4400" b="1" dirty="0"/>
              <a:t>přeměňuje elektrickou energii určitého střídavého napětí a proudu na elektrickou energii jiného střídavého napětí a proudu, frekvence je stejná</a:t>
            </a:r>
            <a:r>
              <a:rPr lang="cs-CZ" sz="4400" dirty="0"/>
              <a:t>.</a:t>
            </a:r>
          </a:p>
          <a:p>
            <a:pPr algn="just">
              <a:lnSpc>
                <a:spcPct val="170000"/>
              </a:lnSpc>
            </a:pPr>
            <a:r>
              <a:rPr lang="cs-CZ" sz="4400" dirty="0"/>
              <a:t>Má v elektrotechnické praxi široké využití. Můžeme se s nimi setkat, jako základními prvky každé rozvodné sítě nebo i v malých přístrojích, kde tvoří základní bezpečnostní prvek. Také jejich velikost - výkon má velký rozsah, podle způsobu využití.</a:t>
            </a:r>
          </a:p>
          <a:p>
            <a:pPr algn="just">
              <a:lnSpc>
                <a:spcPct val="170000"/>
              </a:lnSpc>
            </a:pPr>
            <a:r>
              <a:rPr lang="cs-CZ" sz="4400" dirty="0"/>
              <a:t>Rozdělení transformátorů lze provést z několika hledisek. Například podle počtu fází - jednofázové, třífázové, podle způsobu chlazení - vzduchové, olejové nebo podle účelu - síťové, bezpečnostní atd. </a:t>
            </a:r>
          </a:p>
          <a:p>
            <a:pPr algn="just">
              <a:lnSpc>
                <a:spcPct val="170000"/>
              </a:lnSpc>
            </a:pPr>
            <a:r>
              <a:rPr lang="cs-CZ" sz="4400" dirty="0"/>
              <a:t>Nejjednodušší transformátor </a:t>
            </a:r>
            <a:r>
              <a:rPr lang="cs-CZ" sz="4400" dirty="0" smtClean="0"/>
              <a:t>se </a:t>
            </a:r>
            <a:r>
              <a:rPr lang="cs-CZ" sz="4400" dirty="0"/>
              <a:t>skládá </a:t>
            </a:r>
            <a:r>
              <a:rPr lang="cs-CZ" sz="4400" dirty="0" smtClean="0"/>
              <a:t>ze dvou částí:</a:t>
            </a:r>
            <a:endParaRPr lang="cs-CZ" sz="4400" dirty="0"/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759618"/>
            <a:ext cx="3930650" cy="4613597"/>
          </a:xfrm>
        </p:spPr>
      </p:pic>
    </p:spTree>
    <p:extLst>
      <p:ext uri="{BB962C8B-B14F-4D97-AF65-F5344CB8AC3E}">
        <p14:creationId xmlns:p14="http://schemas.microsoft.com/office/powerpoint/2010/main" val="155187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7874072" cy="5346920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cs-CZ" sz="1100" b="1" dirty="0"/>
              <a:t>obvodu magnetického</a:t>
            </a:r>
            <a:r>
              <a:rPr lang="cs-CZ" sz="1100" dirty="0"/>
              <a:t>: jádro tvořené plechy z měkké oceli, které jsou od sebe izolovány,</a:t>
            </a:r>
          </a:p>
          <a:p>
            <a:pPr algn="just">
              <a:lnSpc>
                <a:spcPct val="170000"/>
              </a:lnSpc>
            </a:pPr>
            <a:r>
              <a:rPr lang="cs-CZ" sz="1100" b="1" dirty="0"/>
              <a:t>obvodu elektrického</a:t>
            </a:r>
            <a:r>
              <a:rPr lang="cs-CZ" sz="1100" dirty="0"/>
              <a:t>: dvě cívky, primární a sekundární, které jsou nasazeny na jádře.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Do </a:t>
            </a:r>
            <a:r>
              <a:rPr lang="cs-CZ" sz="1100" dirty="0"/>
              <a:t>primární cívky se přivádí střídavý proud ze zdroje napětí. Ten vytváří v magnetickém obvodu proměnné magnetické pole - magnetický tok. Vlivem </a:t>
            </a:r>
            <a:r>
              <a:rPr lang="cs-CZ" sz="1100" b="1" dirty="0"/>
              <a:t>změny magnetického toku v čase</a:t>
            </a:r>
            <a:r>
              <a:rPr lang="cs-CZ" sz="1100" dirty="0"/>
              <a:t> se indukuje v obou cívkách napětí, které je úměrné této změně a počtu závitů.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Tento jev, elektromagnetickou indukci, jsme již poznali v minulých kapitolách, kdy jsme si odvozovali vznik střídavého napětí. Z velikosti indukovaného napětí na primární a sekundární straně odvodíme základní rovnici transformátoru: </a:t>
            </a:r>
          </a:p>
          <a:p>
            <a:pPr algn="just">
              <a:lnSpc>
                <a:spcPct val="150000"/>
              </a:lnSpc>
            </a:pPr>
            <a:r>
              <a:rPr lang="cs-CZ" sz="1100" b="1" dirty="0"/>
              <a:t>p = N</a:t>
            </a:r>
            <a:r>
              <a:rPr lang="cs-CZ" sz="1100" b="1" baseline="-25000" dirty="0"/>
              <a:t>1</a:t>
            </a:r>
            <a:r>
              <a:rPr lang="cs-CZ" sz="1100" b="1" dirty="0"/>
              <a:t>/N</a:t>
            </a:r>
            <a:r>
              <a:rPr lang="cs-CZ" sz="1100" b="1" baseline="-25000" dirty="0"/>
              <a:t>2</a:t>
            </a:r>
            <a:r>
              <a:rPr lang="cs-CZ" sz="1100" b="1" dirty="0"/>
              <a:t> = </a:t>
            </a:r>
            <a:r>
              <a:rPr lang="cs-CZ" sz="1100" b="1" dirty="0" smtClean="0"/>
              <a:t>U</a:t>
            </a:r>
            <a:r>
              <a:rPr lang="cs-CZ" sz="1100" b="1" baseline="-25000" dirty="0" smtClean="0"/>
              <a:t>1</a:t>
            </a:r>
            <a:r>
              <a:rPr lang="cs-CZ" sz="1100" b="1" dirty="0" smtClean="0"/>
              <a:t>/U</a:t>
            </a:r>
            <a:r>
              <a:rPr lang="cs-CZ" sz="1100" b="1" baseline="-25000" dirty="0" smtClean="0"/>
              <a:t>2	</a:t>
            </a:r>
            <a:endParaRPr lang="cs-CZ" sz="1100" b="1" dirty="0" smtClean="0"/>
          </a:p>
          <a:p>
            <a:pPr>
              <a:lnSpc>
                <a:spcPct val="150000"/>
              </a:lnSpc>
            </a:pPr>
            <a:r>
              <a:rPr lang="cs-CZ" sz="1100" dirty="0" smtClean="0"/>
              <a:t>Písmenem</a:t>
            </a:r>
            <a:r>
              <a:rPr lang="cs-CZ" sz="1100" b="1" dirty="0" smtClean="0"/>
              <a:t> p </a:t>
            </a:r>
            <a:r>
              <a:rPr lang="cs-CZ" sz="1100" dirty="0" smtClean="0"/>
              <a:t>označujeme </a:t>
            </a:r>
            <a:r>
              <a:rPr lang="cs-CZ" sz="1100" dirty="0"/>
              <a:t>převod transformátoru. Transformátor je zařízení, které pracuje s malými ztrátami - účinnost je okolo 98%, takže lze s poměrně velkou přesností považovat zdánlivý výkon transformátoru na primární straně i na sekundární straně stejný. Proto můžeme napsat následující vztah:</a:t>
            </a:r>
          </a:p>
          <a:p>
            <a:pPr>
              <a:lnSpc>
                <a:spcPct val="150000"/>
              </a:lnSpc>
            </a:pPr>
            <a:r>
              <a:rPr lang="cs-CZ" sz="1100" b="1" dirty="0"/>
              <a:t>S</a:t>
            </a:r>
            <a:r>
              <a:rPr lang="cs-CZ" sz="1100" b="1" baseline="-25000" dirty="0"/>
              <a:t>1</a:t>
            </a:r>
            <a:r>
              <a:rPr lang="cs-CZ" sz="1100" b="1" dirty="0"/>
              <a:t> = S</a:t>
            </a:r>
            <a:r>
              <a:rPr lang="cs-CZ" sz="1100" b="1" baseline="-25000" dirty="0"/>
              <a:t>2</a:t>
            </a:r>
            <a:r>
              <a:rPr lang="cs-CZ" sz="1100" b="1" dirty="0"/>
              <a:t> = U</a:t>
            </a:r>
            <a:r>
              <a:rPr lang="cs-CZ" sz="1100" b="1" baseline="-25000" dirty="0"/>
              <a:t>1</a:t>
            </a:r>
            <a:r>
              <a:rPr lang="cs-CZ" sz="1100" b="1" dirty="0"/>
              <a:t>.I</a:t>
            </a:r>
            <a:r>
              <a:rPr lang="cs-CZ" sz="1100" b="1" baseline="-25000" dirty="0"/>
              <a:t>1</a:t>
            </a:r>
            <a:r>
              <a:rPr lang="cs-CZ" sz="1100" b="1" dirty="0"/>
              <a:t> = U</a:t>
            </a:r>
            <a:r>
              <a:rPr lang="cs-CZ" sz="1100" b="1" baseline="-25000" dirty="0"/>
              <a:t>2</a:t>
            </a:r>
            <a:r>
              <a:rPr lang="cs-CZ" sz="1100" b="1" dirty="0"/>
              <a:t>.I</a:t>
            </a:r>
            <a:r>
              <a:rPr lang="cs-CZ" sz="1100" b="1" baseline="-25000" dirty="0"/>
              <a:t>2</a:t>
            </a:r>
            <a:endParaRPr lang="cs-CZ" sz="1100" b="1" dirty="0"/>
          </a:p>
          <a:p>
            <a:pPr>
              <a:lnSpc>
                <a:spcPct val="150000"/>
              </a:lnSpc>
            </a:pPr>
            <a:r>
              <a:rPr lang="cs-CZ" sz="1100" b="1" dirty="0"/>
              <a:t>po úpravě: p = N</a:t>
            </a:r>
            <a:r>
              <a:rPr lang="cs-CZ" sz="1100" b="1" baseline="-25000" dirty="0"/>
              <a:t>1</a:t>
            </a:r>
            <a:r>
              <a:rPr lang="cs-CZ" sz="1100" b="1" dirty="0"/>
              <a:t>/N</a:t>
            </a:r>
            <a:r>
              <a:rPr lang="cs-CZ" sz="1100" b="1" baseline="-25000" dirty="0"/>
              <a:t>2</a:t>
            </a:r>
            <a:r>
              <a:rPr lang="cs-CZ" sz="1100" b="1" dirty="0"/>
              <a:t> = U</a:t>
            </a:r>
            <a:r>
              <a:rPr lang="cs-CZ" sz="1100" b="1" baseline="-25000" dirty="0"/>
              <a:t>1</a:t>
            </a:r>
            <a:r>
              <a:rPr lang="cs-CZ" sz="1100" b="1" dirty="0"/>
              <a:t>/U</a:t>
            </a:r>
            <a:r>
              <a:rPr lang="cs-CZ" sz="1100" b="1" baseline="-25000" dirty="0"/>
              <a:t>2</a:t>
            </a:r>
            <a:r>
              <a:rPr lang="cs-CZ" sz="1100" b="1" dirty="0"/>
              <a:t> = I</a:t>
            </a:r>
            <a:r>
              <a:rPr lang="cs-CZ" sz="1100" b="1" baseline="-25000" dirty="0"/>
              <a:t>2</a:t>
            </a:r>
            <a:r>
              <a:rPr lang="cs-CZ" sz="1100" b="1" dirty="0"/>
              <a:t>/I</a:t>
            </a:r>
            <a:r>
              <a:rPr lang="cs-CZ" sz="1100" b="1" baseline="-25000" dirty="0"/>
              <a:t>1</a:t>
            </a:r>
            <a:endParaRPr lang="cs-CZ" sz="1100" b="1" dirty="0"/>
          </a:p>
          <a:p>
            <a:pPr>
              <a:lnSpc>
                <a:spcPct val="150000"/>
              </a:lnSpc>
            </a:pPr>
            <a:r>
              <a:rPr lang="cs-CZ" sz="1100" dirty="0"/>
              <a:t>Vidíme, že proudy se transformují v opačném poměru než napětí. Z této základní rovnice transformátoru pak můžeme vypočítat potřebné veličiny napětí, proudu popřípadě výkonů.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178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7874072" cy="53469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1100" b="1" dirty="0"/>
              <a:t>Příklady</a:t>
            </a:r>
            <a:endParaRPr lang="cs-CZ" sz="1100" dirty="0" smtClean="0"/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Transformátor </a:t>
            </a:r>
            <a:r>
              <a:rPr lang="cs-CZ" sz="1100" dirty="0"/>
              <a:t>má primární cívku s 660 závity a sekundární s 30 závity, primární napětí je 230 V. Určete sekundární napětí. 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Zdánlivý výkon transformátoru je 800 VA, napětí na sekundární straně je 100 V, napětí na primární straně 500 V. Určete proudy na primární i sekundární straně, jaký je převod transformátoru. 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Určete transformační poměr, primární proud a zdánlivý výkon transformátoru, který je připojen na síťové napětí, sekundární napětí je 10 V a sekundární proud je 2 A. </a:t>
            </a:r>
            <a:endParaRPr lang="cs-CZ" sz="1100" dirty="0" smtClean="0"/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Vysvětlete, proč musí být magnetický obvod transformátoru vytvořen z odizolovaných plechů, které jsou vyrobeny ze speciální oceli.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Popište využití transformátorů při rozvodu elektrické energie, od výroby v elektrárnách až po využití u běžného spotřebitele.</a:t>
            </a:r>
            <a:endParaRPr lang="cs-CZ" sz="1100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339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77072"/>
            <a:ext cx="8183880" cy="1800199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1800" dirty="0"/>
              <a:t>CITACE</a:t>
            </a:r>
            <a:br>
              <a:rPr lang="cs-CZ" sz="1800" dirty="0"/>
            </a:br>
            <a:r>
              <a:rPr lang="cs-CZ" sz="1800" dirty="0"/>
              <a:t>ANTONÍN BLAHOVEC. </a:t>
            </a:r>
            <a:r>
              <a:rPr lang="cs-CZ" sz="1800" i="1" dirty="0" smtClean="0"/>
              <a:t>Elektrotechnika 2</a:t>
            </a:r>
            <a:r>
              <a:rPr lang="cs-CZ" sz="1800" dirty="0" smtClean="0"/>
              <a:t>: </a:t>
            </a:r>
            <a:r>
              <a:rPr lang="cs-CZ" sz="1800" i="1" dirty="0" smtClean="0"/>
              <a:t>Pro SOŠ a SOU Podnázev</a:t>
            </a:r>
            <a:r>
              <a:rPr lang="cs-CZ" sz="1800" dirty="0" smtClean="0"/>
              <a:t>. Praha: Informatorium., 2010. ISBN 978-80-7333-043-9. </a:t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183880" cy="3672408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2300" b="1" dirty="0" smtClean="0">
                <a:solidFill>
                  <a:srgbClr val="002060"/>
                </a:solidFill>
              </a:rPr>
              <a:t>Materiál lze použít jako </a:t>
            </a:r>
            <a:r>
              <a:rPr lang="cs-CZ" sz="2300" b="1" dirty="0" smtClean="0">
                <a:solidFill>
                  <a:srgbClr val="002060"/>
                </a:solidFill>
              </a:rPr>
              <a:t>základní seznámení žáků s problematikou nejdůležitějších elektrických strojů.</a:t>
            </a:r>
            <a:endParaRPr lang="cs-CZ" sz="2300" b="1" dirty="0" smtClean="0">
              <a:solidFill>
                <a:srgbClr val="002060"/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cs-CZ" sz="2300" b="1" dirty="0" smtClean="0">
                <a:solidFill>
                  <a:srgbClr val="002060"/>
                </a:solidFill>
              </a:rPr>
              <a:t>V první části jsou základní vztahy a pojmy, které jsou nutné k pochopení účelu probíraného elektrického zařízení, jeho užití a rozdělení z několika hledisek.</a:t>
            </a:r>
          </a:p>
          <a:p>
            <a:pPr algn="just">
              <a:lnSpc>
                <a:spcPct val="170000"/>
              </a:lnSpc>
            </a:pPr>
            <a:r>
              <a:rPr lang="cs-CZ" sz="2300" b="1" dirty="0" smtClean="0">
                <a:solidFill>
                  <a:srgbClr val="002060"/>
                </a:solidFill>
              </a:rPr>
              <a:t>Ve druhé části jsou jednoduché příklady výpočtu, které doplňují teoretický úvod. Žáci tuto část zpracují samostatně. Také zde samostatně vyhledávají odpovědi na otázky, které souvisí s využitím daného elektrického stroje. </a:t>
            </a:r>
            <a:endParaRPr lang="cs-CZ" sz="2300" b="1" dirty="0" smtClean="0">
              <a:solidFill>
                <a:srgbClr val="002060"/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cs-CZ" sz="2300" b="1" dirty="0" smtClean="0">
                <a:solidFill>
                  <a:srgbClr val="002060"/>
                </a:solidFill>
              </a:rPr>
              <a:t>Předpokládaný čas 45 min.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2229</TotalTime>
  <Words>482</Words>
  <Application>Microsoft Office PowerPoint</Application>
  <PresentationFormat>Předvádění na obrazovce (4:3)</PresentationFormat>
  <Paragraphs>34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Aspekt</vt:lpstr>
      <vt:lpstr>Prezentace aplikace PowerPoint</vt:lpstr>
      <vt:lpstr>Elektrické stroje – základní pojmy </vt:lpstr>
      <vt:lpstr>Prezentace aplikace PowerPoint</vt:lpstr>
      <vt:lpstr>Prezentace aplikace PowerPoint</vt:lpstr>
      <vt:lpstr>Prezentace aplikace PowerPoint</vt:lpstr>
      <vt:lpstr>  CITACE ANTONÍN BLAHOVEC. Elektrotechnika 2: Pro SOŠ a SOU Podnázev. Praha: Informatorium., 2010. ISBN 978-80-7333-043-9.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SOS</cp:lastModifiedBy>
  <cp:revision>177</cp:revision>
  <dcterms:created xsi:type="dcterms:W3CDTF">2012-04-15T15:58:10Z</dcterms:created>
  <dcterms:modified xsi:type="dcterms:W3CDTF">2012-11-13T12:07:48Z</dcterms:modified>
</cp:coreProperties>
</file>