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80" r:id="rId4"/>
    <p:sldId id="283" r:id="rId5"/>
    <p:sldId id="281" r:id="rId6"/>
    <p:sldId id="28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-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100" dirty="0" smtClean="0">
                <a:solidFill>
                  <a:srgbClr val="002060"/>
                </a:solidFill>
                <a:effectLst/>
              </a:rPr>
              <a:t>Elektrické stroje – základní pojmy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Elektromotory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7874072" cy="5850976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cs-CZ" sz="1100" b="1" dirty="0"/>
              <a:t>Základní </a:t>
            </a:r>
            <a:r>
              <a:rPr lang="cs-CZ" sz="1100" b="1" dirty="0" smtClean="0"/>
              <a:t>pojmy</a:t>
            </a:r>
            <a:endParaRPr lang="cs-CZ" sz="1100" b="1" dirty="0"/>
          </a:p>
          <a:p>
            <a:pPr algn="just">
              <a:lnSpc>
                <a:spcPct val="160000"/>
              </a:lnSpc>
            </a:pPr>
            <a:r>
              <a:rPr lang="cs-CZ" sz="1100" dirty="0"/>
              <a:t>Elektromotory patří také mezi elektrické stroje - zařízení, které mají velký význam. Z hlediska energetického je elektromotor stroj, </a:t>
            </a:r>
            <a:r>
              <a:rPr lang="cs-CZ" sz="1100" dirty="0" smtClean="0"/>
              <a:t>který </a:t>
            </a:r>
            <a:r>
              <a:rPr lang="cs-CZ" sz="1100" b="1" dirty="0" smtClean="0"/>
              <a:t>přeměňuje </a:t>
            </a:r>
            <a:r>
              <a:rPr lang="cs-CZ" sz="1100" b="1" dirty="0"/>
              <a:t>elektrickou energii na energii mechanickou</a:t>
            </a:r>
            <a:r>
              <a:rPr lang="cs-CZ" sz="1100" dirty="0"/>
              <a:t>.</a:t>
            </a:r>
          </a:p>
          <a:p>
            <a:pPr algn="just">
              <a:lnSpc>
                <a:spcPct val="160000"/>
              </a:lnSpc>
            </a:pPr>
            <a:r>
              <a:rPr lang="cs-CZ" sz="1100" dirty="0"/>
              <a:t>Lze tedy prohlásit, že elektromotor je základním prvkem v pohonech veškerých zařízení. Rozdělení těchto strojů můžeme provést z několika hledisek. Uveďme si jen několik příkladů:</a:t>
            </a:r>
          </a:p>
          <a:p>
            <a:pPr algn="just">
              <a:lnSpc>
                <a:spcPct val="160000"/>
              </a:lnSpc>
            </a:pPr>
            <a:r>
              <a:rPr lang="cs-CZ" sz="1100" dirty="0"/>
              <a:t>Podle počtu fází</a:t>
            </a:r>
            <a:r>
              <a:rPr lang="cs-CZ" sz="1100" dirty="0" smtClean="0"/>
              <a:t>:</a:t>
            </a:r>
          </a:p>
          <a:p>
            <a:pPr algn="just">
              <a:lnSpc>
                <a:spcPct val="160000"/>
              </a:lnSpc>
            </a:pPr>
            <a:r>
              <a:rPr lang="cs-CZ" sz="1100" b="1" dirty="0" smtClean="0"/>
              <a:t>trojfázové</a:t>
            </a:r>
            <a:r>
              <a:rPr lang="cs-CZ" sz="1100" b="1" dirty="0"/>
              <a:t>, jednofázové.</a:t>
            </a:r>
            <a:endParaRPr lang="cs-CZ" sz="1100" dirty="0"/>
          </a:p>
          <a:p>
            <a:pPr algn="just">
              <a:lnSpc>
                <a:spcPct val="160000"/>
              </a:lnSpc>
            </a:pPr>
            <a:r>
              <a:rPr lang="cs-CZ" sz="1100" dirty="0"/>
              <a:t>Podle druhu proudu</a:t>
            </a:r>
            <a:r>
              <a:rPr lang="cs-CZ" sz="1100" dirty="0" smtClean="0"/>
              <a:t>: </a:t>
            </a:r>
          </a:p>
          <a:p>
            <a:pPr algn="just">
              <a:lnSpc>
                <a:spcPct val="160000"/>
              </a:lnSpc>
            </a:pPr>
            <a:r>
              <a:rPr lang="cs-CZ" sz="1100" b="1" dirty="0" smtClean="0"/>
              <a:t>střídavé</a:t>
            </a:r>
            <a:r>
              <a:rPr lang="cs-CZ" sz="1100" b="1" dirty="0"/>
              <a:t>, stejnosměrné</a:t>
            </a:r>
            <a:r>
              <a:rPr lang="cs-CZ" sz="1100" dirty="0"/>
              <a:t> </a:t>
            </a:r>
            <a:endParaRPr lang="cs-CZ" sz="1100" dirty="0" smtClean="0"/>
          </a:p>
          <a:p>
            <a:pPr algn="just">
              <a:lnSpc>
                <a:spcPct val="160000"/>
              </a:lnSpc>
            </a:pPr>
            <a:r>
              <a:rPr lang="cs-CZ" sz="1100" dirty="0" smtClean="0"/>
              <a:t>Podle </a:t>
            </a:r>
            <a:r>
              <a:rPr lang="cs-CZ" sz="1100" dirty="0"/>
              <a:t>otáček</a:t>
            </a:r>
            <a:r>
              <a:rPr lang="cs-CZ" sz="1100" dirty="0" smtClean="0"/>
              <a:t>: </a:t>
            </a:r>
          </a:p>
          <a:p>
            <a:pPr algn="just">
              <a:lnSpc>
                <a:spcPct val="160000"/>
              </a:lnSpc>
            </a:pPr>
            <a:r>
              <a:rPr lang="cs-CZ" sz="1100" b="1" dirty="0" smtClean="0"/>
              <a:t>synchronní</a:t>
            </a:r>
            <a:r>
              <a:rPr lang="cs-CZ" sz="1100" b="1" dirty="0"/>
              <a:t>, asynchronní.</a:t>
            </a:r>
            <a:endParaRPr lang="cs-CZ" sz="1100" dirty="0"/>
          </a:p>
          <a:p>
            <a:pPr algn="just">
              <a:lnSpc>
                <a:spcPct val="160000"/>
              </a:lnSpc>
            </a:pPr>
            <a:r>
              <a:rPr lang="cs-CZ" sz="1100" dirty="0" smtClean="0"/>
              <a:t>Podle konstrukce: </a:t>
            </a:r>
          </a:p>
          <a:p>
            <a:pPr algn="just">
              <a:lnSpc>
                <a:spcPct val="160000"/>
              </a:lnSpc>
            </a:pPr>
            <a:r>
              <a:rPr lang="cs-CZ" sz="1100" b="1" dirty="0" smtClean="0"/>
              <a:t>komutátorové, </a:t>
            </a:r>
            <a:r>
              <a:rPr lang="cs-CZ" sz="1100" b="1" dirty="0"/>
              <a:t>s kotvou nakrátko, s vinutou kotvou</a:t>
            </a:r>
            <a:r>
              <a:rPr lang="cs-CZ" sz="1100" b="1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Z hlediska </a:t>
            </a:r>
            <a:r>
              <a:rPr lang="cs-CZ" sz="1100" dirty="0"/>
              <a:t>jednoduchosti konstrukce i významu jsou nejužívanější třífázové elektromotory s kotvou nakrátko. Skládají se z pevné části - statoru a rotující části - rotor(kotva</a:t>
            </a:r>
            <a:r>
              <a:rPr lang="cs-CZ" sz="1100" dirty="0" smtClean="0"/>
              <a:t>). Opět </a:t>
            </a:r>
            <a:r>
              <a:rPr lang="cs-CZ" sz="1100" dirty="0"/>
              <a:t>je zde u obou částí magnetický obvod, který je složen s izolovaných plechů. Elektrický obvod </a:t>
            </a:r>
            <a:r>
              <a:rPr lang="cs-CZ" sz="1100" dirty="0"/>
              <a:t>statoru </a:t>
            </a:r>
            <a:r>
              <a:rPr lang="cs-CZ" sz="1100" dirty="0" smtClean="0"/>
              <a:t>je tvořen vinutím </a:t>
            </a:r>
            <a:r>
              <a:rPr lang="cs-CZ" sz="1100" dirty="0"/>
              <a:t>z měděných vodičů, které jsou </a:t>
            </a:r>
            <a:r>
              <a:rPr lang="cs-CZ" sz="1100" dirty="0" smtClean="0"/>
              <a:t>izolovány. Vinutí </a:t>
            </a:r>
            <a:r>
              <a:rPr lang="cs-CZ" sz="1100" dirty="0"/>
              <a:t>rotoru je tvořeno hliníkovým vinutím, které tvoří jeden závit - kotva nakrátko. Stator je od rotoru oddělen malou vzduchovou mezerou.</a:t>
            </a:r>
          </a:p>
          <a:p>
            <a:pPr algn="just">
              <a:lnSpc>
                <a:spcPct val="160000"/>
              </a:lnSpc>
            </a:pPr>
            <a:endParaRPr lang="cs-CZ" sz="1100" dirty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551873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5562944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cs-CZ" sz="1100" dirty="0"/>
              <a:t>Elektromotor je napájen trojfázovým proudem a v dutině statoru vznikne </a:t>
            </a:r>
            <a:r>
              <a:rPr lang="cs-CZ" sz="1100" b="1" dirty="0"/>
              <a:t>točivé magnetické </a:t>
            </a:r>
            <a:r>
              <a:rPr lang="cs-CZ" sz="1100" b="1" dirty="0" smtClean="0"/>
              <a:t>pole</a:t>
            </a:r>
            <a:r>
              <a:rPr lang="cs-CZ" sz="1100" dirty="0" smtClean="0"/>
              <a:t>. Magnetický </a:t>
            </a:r>
            <a:r>
              <a:rPr lang="cs-CZ" sz="1100" dirty="0"/>
              <a:t>tok, který toto pole reprezentuje, se otáčí </a:t>
            </a:r>
            <a:r>
              <a:rPr lang="cs-CZ" sz="1100" b="1" dirty="0"/>
              <a:t>synchronní rychlostí</a:t>
            </a:r>
            <a:r>
              <a:rPr lang="cs-CZ" sz="1100" dirty="0"/>
              <a:t>. Na obrázku </a:t>
            </a:r>
            <a:r>
              <a:rPr lang="cs-CZ" sz="1100" dirty="0" smtClean="0"/>
              <a:t>je </a:t>
            </a:r>
            <a:r>
              <a:rPr lang="cs-CZ" sz="1100" dirty="0"/>
              <a:t>naznačen princip vzniku točivého magnetického pole.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Osy cívek fází L</a:t>
            </a:r>
            <a:r>
              <a:rPr lang="cs-CZ" sz="1100" baseline="-25000" dirty="0"/>
              <a:t>1</a:t>
            </a:r>
            <a:r>
              <a:rPr lang="cs-CZ" sz="1100" dirty="0"/>
              <a:t>, L</a:t>
            </a:r>
            <a:r>
              <a:rPr lang="cs-CZ" sz="1100" baseline="-25000" dirty="0"/>
              <a:t>2</a:t>
            </a:r>
            <a:r>
              <a:rPr lang="cs-CZ" sz="1100" dirty="0"/>
              <a:t> a L</a:t>
            </a:r>
            <a:r>
              <a:rPr lang="cs-CZ" sz="1100" baseline="-25000" dirty="0"/>
              <a:t>3</a:t>
            </a:r>
            <a:r>
              <a:rPr lang="cs-CZ" sz="1100" dirty="0"/>
              <a:t> svírají 120 stupňů a v uvedených okamžicích A, B, C, D má výsledné magnetické pole určitý směr. Vidíme, že opisuje kružnici, ale jeho velikost je stejná.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Synchronní otáčky jsou dány frekvencí proudu, kterým je stator napájen a počtem pólových dvojic, což je parametr, který mám vypovídá o tom z kolika dílčích cívek je statorové vinutí tvořeno. Pro synchronní otáčky platí vztah:</a:t>
            </a:r>
          </a:p>
          <a:p>
            <a:pPr>
              <a:lnSpc>
                <a:spcPct val="150000"/>
              </a:lnSpc>
            </a:pPr>
            <a:r>
              <a:rPr lang="cs-CZ" sz="1100" b="1" dirty="0" err="1"/>
              <a:t>n</a:t>
            </a:r>
            <a:r>
              <a:rPr lang="cs-CZ" sz="1100" b="1" baseline="-25000" dirty="0" err="1"/>
              <a:t>s</a:t>
            </a:r>
            <a:r>
              <a:rPr lang="cs-CZ" sz="1100" b="1" dirty="0"/>
              <a:t> = 60.f/p (</a:t>
            </a:r>
            <a:r>
              <a:rPr lang="cs-CZ" sz="1100" b="1" dirty="0" err="1"/>
              <a:t>ot</a:t>
            </a:r>
            <a:r>
              <a:rPr lang="cs-CZ" sz="1100" b="1" dirty="0"/>
              <a:t>/min; Hz,-)</a:t>
            </a:r>
          </a:p>
          <a:p>
            <a:pPr>
              <a:lnSpc>
                <a:spcPct val="150000"/>
              </a:lnSpc>
            </a:pPr>
            <a:r>
              <a:rPr lang="cs-CZ" sz="1100" b="1" dirty="0"/>
              <a:t>f </a:t>
            </a:r>
            <a:r>
              <a:rPr lang="cs-CZ" sz="1100" b="1" dirty="0" smtClean="0"/>
              <a:t>– frekvence</a:t>
            </a:r>
          </a:p>
          <a:p>
            <a:pPr>
              <a:lnSpc>
                <a:spcPct val="150000"/>
              </a:lnSpc>
            </a:pPr>
            <a:r>
              <a:rPr lang="cs-CZ" sz="1100" b="1" dirty="0" smtClean="0"/>
              <a:t>p </a:t>
            </a:r>
            <a:r>
              <a:rPr lang="cs-CZ" sz="1100" b="1" dirty="0"/>
              <a:t>- počet pólových dvojic</a:t>
            </a:r>
          </a:p>
          <a:p>
            <a:pPr>
              <a:lnSpc>
                <a:spcPct val="150000"/>
              </a:lnSpc>
            </a:pPr>
            <a:r>
              <a:rPr lang="cs-CZ" sz="1100" b="1" dirty="0"/>
              <a:t>v technické praxi se počet otáček uvádí za minutu</a:t>
            </a:r>
          </a:p>
          <a:p>
            <a:pPr marL="0" indent="0">
              <a:buNone/>
            </a:pPr>
            <a:r>
              <a:rPr lang="cs-CZ" sz="1100" dirty="0"/>
              <a:t/>
            </a:r>
            <a:br>
              <a:rPr lang="cs-CZ" sz="1100" dirty="0"/>
            </a:br>
            <a:endParaRPr lang="cs-CZ" sz="11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5251" y="759618"/>
            <a:ext cx="4181549" cy="4181549"/>
          </a:xfrm>
        </p:spPr>
      </p:pic>
    </p:spTree>
    <p:extLst>
      <p:ext uri="{BB962C8B-B14F-4D97-AF65-F5344CB8AC3E}">
        <p14:creationId xmlns:p14="http://schemas.microsoft.com/office/powerpoint/2010/main" val="2559590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530352"/>
                <a:ext cx="7874072" cy="5346920"/>
              </a:xfrm>
            </p:spPr>
            <p:txBody>
              <a:bodyPr>
                <a:norm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Z uvedeného výrazu vidíme, že elektromotor, který má 1 pólovou dvojici(dvoupólový), má synchronní rychlost 3000 </a:t>
                </a:r>
                <a:r>
                  <a:rPr lang="cs-CZ" sz="1100" dirty="0" err="1" smtClean="0"/>
                  <a:t>ot</a:t>
                </a:r>
                <a:r>
                  <a:rPr lang="cs-CZ" sz="1100" dirty="0" smtClean="0"/>
                  <a:t>/min</a:t>
                </a:r>
                <a:r>
                  <a:rPr lang="cs-CZ" sz="1100" dirty="0"/>
                  <a:t>. Rotor se otáčí mechanickými otáčkami, které jsou o něco menší, než je synchronní rychlost magnetického pole.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Říkáme, že rotor se otáčí </a:t>
                </a:r>
                <a:r>
                  <a:rPr lang="cs-CZ" sz="1100" b="1" dirty="0"/>
                  <a:t>asynchronní rychlostí</a:t>
                </a:r>
                <a:r>
                  <a:rPr lang="cs-CZ" sz="1100" dirty="0"/>
                  <a:t>. Rozdíl mezi těmito rychlostmi se nazývá </a:t>
                </a:r>
                <a:r>
                  <a:rPr lang="cs-CZ" sz="1100" b="1" dirty="0"/>
                  <a:t>skluz</a:t>
                </a:r>
                <a:r>
                  <a:rPr lang="cs-CZ" sz="1100" dirty="0"/>
                  <a:t> a je to poměr tzv. skluzových otáček k synchronním otáčkám, udává se v procentech. Skluz bývá u elektromotorů řádově několik procent:</a:t>
                </a:r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cs-CZ" sz="1800" b="1" i="1" dirty="0" smtClean="0">
                        <a:latin typeface="Cambria Math"/>
                      </a:rPr>
                      <m:t>𝒔</m:t>
                    </m:r>
                    <m:r>
                      <a:rPr lang="cs-CZ" sz="1800" b="1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1800" b="1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1800" b="1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800" b="1" i="1" dirty="0" smtClean="0">
                                <a:latin typeface="Cambria Math"/>
                              </a:rPr>
                              <m:t>𝒏</m:t>
                            </m:r>
                          </m:e>
                          <m:sub>
                            <m:r>
                              <a:rPr lang="cs-CZ" sz="1800" b="1" i="1" dirty="0" smtClean="0">
                                <a:latin typeface="Cambria Math"/>
                              </a:rPr>
                              <m:t>𝒔</m:t>
                            </m:r>
                          </m:sub>
                        </m:sSub>
                        <m:r>
                          <a:rPr lang="cs-CZ" sz="1800" b="1" i="1" dirty="0" smtClean="0">
                            <a:latin typeface="Cambria Math"/>
                          </a:rPr>
                          <m:t> −</m:t>
                        </m:r>
                        <m:r>
                          <a:rPr lang="cs-CZ" sz="1800" b="1" i="1" dirty="0" smtClean="0">
                            <a:latin typeface="Cambria Math"/>
                          </a:rPr>
                          <m:t>𝒏</m:t>
                        </m:r>
                      </m:num>
                      <m:den>
                        <m:sSub>
                          <m:sSubPr>
                            <m:ctrlPr>
                              <a:rPr lang="cs-CZ" sz="1800" b="1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800" b="1" i="1" dirty="0" smtClean="0">
                                <a:latin typeface="Cambria Math"/>
                              </a:rPr>
                              <m:t>𝒏</m:t>
                            </m:r>
                          </m:e>
                          <m:sub>
                            <m:r>
                              <a:rPr lang="cs-CZ" sz="1800" b="1" i="1" dirty="0" smtClean="0">
                                <a:latin typeface="Cambria Math"/>
                              </a:rPr>
                              <m:t>𝒔</m:t>
                            </m:r>
                          </m:sub>
                        </m:sSub>
                      </m:den>
                    </m:f>
                    <m:r>
                      <a:rPr lang="cs-CZ" sz="1800" b="1" i="1" dirty="0" smtClean="0">
                        <a:latin typeface="Cambria Math"/>
                      </a:rPr>
                      <m:t>𝟏𝟎𝟎</m:t>
                    </m:r>
                  </m:oMath>
                </a14:m>
                <a:r>
                  <a:rPr lang="cs-CZ" sz="1100" b="1" dirty="0" smtClean="0"/>
                  <a:t>		(%; </a:t>
                </a:r>
                <a:r>
                  <a:rPr lang="cs-CZ" sz="1100" b="1" dirty="0" err="1"/>
                  <a:t>ot</a:t>
                </a:r>
                <a:r>
                  <a:rPr lang="cs-CZ" sz="1100" b="1" dirty="0"/>
                  <a:t>/</a:t>
                </a:r>
                <a:r>
                  <a:rPr lang="cs-CZ" sz="1100" b="1" dirty="0" err="1"/>
                  <a:t>min,ot</a:t>
                </a:r>
                <a:r>
                  <a:rPr lang="cs-CZ" sz="1100" b="1" dirty="0"/>
                  <a:t>/min)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Z hlediska užití elektrických motorů mají ještě význam tzv. komutátorové elektromotory, které se užívají k pohonu domácích spotřebičů - mixér, vysavač, vrtačka atd. u těchto motorů lze dosáhnout </a:t>
                </a:r>
                <a:r>
                  <a:rPr lang="cs-CZ" sz="1100" dirty="0" err="1"/>
                  <a:t>nadsynchronních</a:t>
                </a:r>
                <a:r>
                  <a:rPr lang="cs-CZ" sz="1100" dirty="0"/>
                  <a:t> otáček rotoru - více jak 3000 </a:t>
                </a:r>
                <a:r>
                  <a:rPr lang="cs-CZ" sz="1100" dirty="0" err="1"/>
                  <a:t>ot</a:t>
                </a:r>
                <a:r>
                  <a:rPr lang="cs-CZ" sz="1100" dirty="0"/>
                  <a:t>/min.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Posledním druhem elektromotoru, který si zde uvedeme je jednofázový elektromotor, který dosahuje mechanické rychlosti otáček pod 3000 </a:t>
                </a:r>
                <a:r>
                  <a:rPr lang="cs-CZ" sz="1100" dirty="0" err="1"/>
                  <a:t>ot</a:t>
                </a:r>
                <a:r>
                  <a:rPr lang="cs-CZ" sz="1100" dirty="0"/>
                  <a:t>/min a používá se opět jako pohon menších domácích spotřebičů - sekačky, čerpadla, pračky.</a:t>
                </a: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530352"/>
                <a:ext cx="7874072" cy="534692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31780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7874072" cy="53469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100" b="1" dirty="0"/>
              <a:t>Příklady</a:t>
            </a:r>
            <a:endParaRPr lang="cs-CZ" sz="1100" dirty="0" smtClean="0"/>
          </a:p>
          <a:p>
            <a:pPr algn="just">
              <a:lnSpc>
                <a:spcPct val="150000"/>
              </a:lnSpc>
            </a:pPr>
            <a:r>
              <a:rPr lang="cs-CZ" sz="1100" dirty="0"/>
              <a:t>Skluz elektromotoru </a:t>
            </a:r>
            <a:r>
              <a:rPr lang="cs-CZ" sz="1100" dirty="0" smtClean="0"/>
              <a:t>s kotvou nakrátko s </a:t>
            </a:r>
            <a:r>
              <a:rPr lang="cs-CZ" sz="1100" dirty="0"/>
              <a:t>= 3,5 %, počet pólových dvojic p = 2. Určete mechanické otáčky rotoru.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Vypočtěte skluz </a:t>
            </a:r>
            <a:r>
              <a:rPr lang="cs-CZ" sz="1100" dirty="0" smtClean="0"/>
              <a:t>elektromotoru s kotvou nakrátko, </a:t>
            </a:r>
            <a:r>
              <a:rPr lang="cs-CZ" sz="1100" dirty="0"/>
              <a:t>jestliže počet pólových dvojic p = 1 a mechanické </a:t>
            </a:r>
            <a:r>
              <a:rPr lang="cs-CZ" sz="1100" dirty="0" smtClean="0"/>
              <a:t>otáčky n </a:t>
            </a:r>
            <a:r>
              <a:rPr lang="cs-CZ" sz="1100" dirty="0"/>
              <a:t>= 2880 </a:t>
            </a:r>
            <a:r>
              <a:rPr lang="cs-CZ" sz="1100" dirty="0" err="1"/>
              <a:t>ot</a:t>
            </a:r>
            <a:r>
              <a:rPr lang="cs-CZ" sz="1100" dirty="0"/>
              <a:t>/min.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Jaké jsou synchronní otáčky magnetického pole elektromotoru, jestliže se jedná o osmipólový stroj, frekvence je síťová</a:t>
            </a:r>
            <a:r>
              <a:rPr lang="cs-CZ" sz="1100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Popište využití elektromotorů v technické praxi z hlediska jejich konstrukce:</a:t>
            </a:r>
          </a:p>
          <a:p>
            <a:pPr lvl="1" algn="just">
              <a:lnSpc>
                <a:spcPct val="150000"/>
              </a:lnSpc>
            </a:pPr>
            <a:r>
              <a:rPr lang="cs-CZ" sz="1100" dirty="0" smtClean="0"/>
              <a:t>třífázové elektromotory s kotvou nakrátko</a:t>
            </a:r>
          </a:p>
          <a:p>
            <a:pPr lvl="1" algn="just">
              <a:lnSpc>
                <a:spcPct val="150000"/>
              </a:lnSpc>
            </a:pPr>
            <a:r>
              <a:rPr lang="cs-CZ" sz="1100" dirty="0" smtClean="0"/>
              <a:t>komutátorové elektromotory</a:t>
            </a:r>
          </a:p>
          <a:p>
            <a:pPr lvl="1" algn="just">
              <a:lnSpc>
                <a:spcPct val="150000"/>
              </a:lnSpc>
            </a:pPr>
            <a:r>
              <a:rPr lang="cs-CZ" sz="1100" dirty="0"/>
              <a:t>j</a:t>
            </a:r>
            <a:r>
              <a:rPr lang="cs-CZ" sz="1100" dirty="0" smtClean="0"/>
              <a:t>ednofázové elektromotory</a:t>
            </a:r>
            <a:endParaRPr lang="cs-CZ" sz="1100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392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672408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300" b="1" dirty="0" smtClean="0">
                <a:solidFill>
                  <a:srgbClr val="002060"/>
                </a:solidFill>
              </a:rPr>
              <a:t>Materiál lze použít jako základní seznámení žáků s problematikou nejdůležitějších elektrických strojů.</a:t>
            </a:r>
          </a:p>
          <a:p>
            <a:pPr algn="just">
              <a:lnSpc>
                <a:spcPct val="170000"/>
              </a:lnSpc>
            </a:pPr>
            <a:r>
              <a:rPr lang="cs-CZ" sz="2300" b="1" dirty="0" smtClean="0">
                <a:solidFill>
                  <a:srgbClr val="002060"/>
                </a:solidFill>
              </a:rPr>
              <a:t>V první části jsou základní vztahy a pojmy, které jsou nutné k pochopení účelu probíraného elektrického zařízení, jeho užití a rozdělení z několika hledisek.</a:t>
            </a:r>
          </a:p>
          <a:p>
            <a:pPr algn="just">
              <a:lnSpc>
                <a:spcPct val="170000"/>
              </a:lnSpc>
            </a:pPr>
            <a:r>
              <a:rPr lang="cs-CZ" sz="2300" b="1" dirty="0" smtClean="0">
                <a:solidFill>
                  <a:srgbClr val="002060"/>
                </a:solidFill>
              </a:rPr>
              <a:t>Ve druhé části jsou jednoduché příklady výpočtu, které doplňují teoretický úvod. Žáci tuto část zpracují samostatně. Také zde samostatně vyhledávají odpovědi na otázky, které souvisí s využitím daného elektrického stroje. </a:t>
            </a:r>
          </a:p>
          <a:p>
            <a:pPr algn="just">
              <a:lnSpc>
                <a:spcPct val="170000"/>
              </a:lnSpc>
            </a:pPr>
            <a:r>
              <a:rPr lang="cs-CZ" sz="23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2278</TotalTime>
  <Words>334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Elektrické stroje – základní pojmy 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183</cp:revision>
  <dcterms:created xsi:type="dcterms:W3CDTF">2012-04-15T15:58:10Z</dcterms:created>
  <dcterms:modified xsi:type="dcterms:W3CDTF">2012-11-13T19:19:55Z</dcterms:modified>
</cp:coreProperties>
</file>