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80" r:id="rId4"/>
    <p:sldId id="283" r:id="rId5"/>
    <p:sldId id="281" r:id="rId6"/>
    <p:sldId id="28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7675" y="1820206"/>
            <a:ext cx="8047101" cy="1828800"/>
          </a:xfrm>
        </p:spPr>
        <p:txBody>
          <a:bodyPr>
            <a:normAutofit/>
          </a:bodyPr>
          <a:lstStyle/>
          <a:p>
            <a:pPr lvl="0"/>
            <a:r>
              <a:rPr lang="cs-CZ" sz="3100" dirty="0" smtClean="0">
                <a:solidFill>
                  <a:srgbClr val="002060"/>
                </a:solidFill>
                <a:effectLst/>
              </a:rPr>
              <a:t>Rozvod elektrické </a:t>
            </a:r>
            <a:r>
              <a:rPr lang="cs-CZ" sz="3100" dirty="0" smtClean="0">
                <a:solidFill>
                  <a:srgbClr val="002060"/>
                </a:solidFill>
                <a:effectLst/>
              </a:rPr>
              <a:t>energie - základy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Trojfázová soustava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876673" cy="5850976"/>
          </a:xfrm>
        </p:spPr>
        <p:txBody>
          <a:bodyPr>
            <a:normAutofit/>
          </a:bodyPr>
          <a:lstStyle/>
          <a:p>
            <a:r>
              <a:rPr lang="cs-CZ" sz="1100" b="1" dirty="0"/>
              <a:t>Základní vztahy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Pod pojmem trojfázová soustava rozumíme celý systém výroby a rozvodu elektrické energie. </a:t>
            </a:r>
            <a:r>
              <a:rPr lang="cs-CZ" sz="1100" dirty="0" smtClean="0"/>
              <a:t>Trojfázová </a:t>
            </a:r>
            <a:r>
              <a:rPr lang="cs-CZ" sz="1100" dirty="0"/>
              <a:t>proudová soustava vznikne, jestliže v alternátoru, stroji, který přeměňuje mechanickou energii na energii elektrickou, jsou cívky statorového vinutí od sebe navzájem pootočeny o 120 stupňů. Rotor alternátoru tvoří vlastně silný elektromagnet, který napájen stejnosměrným proudem.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</a:t>
            </a:r>
            <a:r>
              <a:rPr lang="cs-CZ" sz="1100" dirty="0" smtClean="0"/>
              <a:t>ro </a:t>
            </a:r>
            <a:r>
              <a:rPr lang="cs-CZ" sz="1100" dirty="0"/>
              <a:t>okamžité hodnoty napětí a efektivní hodnoty napětí v symbolickém vyjádření. V jednotlivých cívkách indukuje napětí, jehož okamžité, maximální i efektivní hodnoty jsou od sebe posunuty také o 120 stupňů.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Jeden konec </a:t>
            </a:r>
            <a:r>
              <a:rPr lang="cs-CZ" sz="1100" dirty="0"/>
              <a:t>statorového vinutí je spojen do uzlu a spolu z druhými konci vyveden na svorkovnici. Je to nejrozšířenější zapojení trojfázové soustavy, kde vodiče L</a:t>
            </a:r>
            <a:r>
              <a:rPr lang="cs-CZ" sz="1100" baseline="-25000" dirty="0"/>
              <a:t>1</a:t>
            </a:r>
            <a:r>
              <a:rPr lang="cs-CZ" sz="1100" dirty="0"/>
              <a:t>, L</a:t>
            </a:r>
            <a:r>
              <a:rPr lang="cs-CZ" sz="1100" baseline="-25000" dirty="0"/>
              <a:t>2</a:t>
            </a:r>
            <a:r>
              <a:rPr lang="cs-CZ" sz="1100" dirty="0"/>
              <a:t>, L</a:t>
            </a:r>
            <a:r>
              <a:rPr lang="cs-CZ" sz="1100" baseline="-25000" dirty="0"/>
              <a:t>3</a:t>
            </a:r>
            <a:r>
              <a:rPr lang="cs-CZ" sz="1100" dirty="0"/>
              <a:t> jsou nazývány fázemi a N je střední vodič.</a:t>
            </a:r>
          </a:p>
          <a:p>
            <a:pPr algn="just">
              <a:lnSpc>
                <a:spcPct val="160000"/>
              </a:lnSpc>
            </a:pPr>
            <a:endParaRPr lang="cs-CZ" sz="1100" dirty="0"/>
          </a:p>
          <a:p>
            <a:endParaRPr lang="cs-CZ" sz="11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908720"/>
            <a:ext cx="3761656" cy="3761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87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56294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cs-CZ" sz="1300" dirty="0"/>
              <a:t>Takto zapojena soustava je spojena do hvězdy. Velkou výhodou toho zapojení je to, že získáme dvojí napětí. Mezi jednotlivými fázemi je napětí sdružené a mezi každou fází a středním vodičem je napětí fázové . V nejběžnější síti nízkého napětí to je 400/230 V. Jeho velikost je pro všechny fáze stejná</a:t>
            </a:r>
            <a:r>
              <a:rPr lang="cs-CZ" sz="13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300" b="1" dirty="0"/>
              <a:t>Fázové a sdružené </a:t>
            </a:r>
            <a:r>
              <a:rPr lang="cs-CZ" sz="1300" b="1" dirty="0" smtClean="0"/>
              <a:t>napětí</a:t>
            </a:r>
          </a:p>
          <a:p>
            <a:pPr algn="just">
              <a:lnSpc>
                <a:spcPct val="150000"/>
              </a:lnSpc>
            </a:pPr>
            <a:r>
              <a:rPr lang="cs-CZ" sz="1300" dirty="0"/>
              <a:t>Pokud bychom provedli vektorový součet, zjistíme, že součet všech fázových napětí je roven nule a rozdíl dvou fázových napětí je napětí sdružené: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300" b="1" dirty="0" smtClean="0"/>
              <a:t>	U</a:t>
            </a:r>
            <a:r>
              <a:rPr lang="cs-CZ" sz="1300" baseline="-25000" dirty="0" smtClean="0"/>
              <a:t>1</a:t>
            </a:r>
            <a:r>
              <a:rPr lang="cs-CZ" sz="1300" dirty="0"/>
              <a:t> + </a:t>
            </a:r>
            <a:r>
              <a:rPr lang="cs-CZ" sz="1300" b="1" dirty="0"/>
              <a:t>U</a:t>
            </a:r>
            <a:r>
              <a:rPr lang="cs-CZ" sz="1300" baseline="-25000" dirty="0"/>
              <a:t>2</a:t>
            </a:r>
            <a:r>
              <a:rPr lang="cs-CZ" sz="1300" dirty="0"/>
              <a:t> + </a:t>
            </a:r>
            <a:r>
              <a:rPr lang="cs-CZ" sz="1300" b="1" dirty="0"/>
              <a:t>U</a:t>
            </a:r>
            <a:r>
              <a:rPr lang="cs-CZ" sz="1300" baseline="-25000" dirty="0"/>
              <a:t>3</a:t>
            </a:r>
            <a:r>
              <a:rPr lang="cs-CZ" sz="1300" dirty="0"/>
              <a:t> = 0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300" b="1" dirty="0" smtClean="0"/>
              <a:t>	</a:t>
            </a:r>
            <a:r>
              <a:rPr lang="cs-CZ" sz="1300" b="1" dirty="0" err="1" smtClean="0"/>
              <a:t>U</a:t>
            </a:r>
            <a:r>
              <a:rPr lang="cs-CZ" sz="1300" baseline="-25000" dirty="0" err="1" smtClean="0"/>
              <a:t>s</a:t>
            </a:r>
            <a:r>
              <a:rPr lang="cs-CZ" sz="1300" dirty="0"/>
              <a:t> = </a:t>
            </a:r>
            <a:r>
              <a:rPr lang="cs-CZ" sz="1300" b="1" dirty="0"/>
              <a:t>U</a:t>
            </a:r>
            <a:r>
              <a:rPr lang="cs-CZ" sz="1300" baseline="-25000" dirty="0"/>
              <a:t>1</a:t>
            </a:r>
            <a:r>
              <a:rPr lang="cs-CZ" sz="1300" dirty="0"/>
              <a:t> - </a:t>
            </a:r>
            <a:r>
              <a:rPr lang="cs-CZ" sz="1300" b="1" dirty="0"/>
              <a:t>U</a:t>
            </a:r>
            <a:r>
              <a:rPr lang="cs-CZ" sz="1300" baseline="-25000" dirty="0"/>
              <a:t>2</a:t>
            </a:r>
            <a:endParaRPr lang="cs-CZ" sz="13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300" b="1" dirty="0" smtClean="0"/>
              <a:t>	</a:t>
            </a:r>
            <a:r>
              <a:rPr lang="cs-CZ" sz="1300" b="1" dirty="0" err="1" smtClean="0"/>
              <a:t>U</a:t>
            </a:r>
            <a:r>
              <a:rPr lang="cs-CZ" sz="1300" baseline="-25000" dirty="0" err="1" smtClean="0"/>
              <a:t>s</a:t>
            </a:r>
            <a:r>
              <a:rPr lang="cs-CZ" sz="1300" dirty="0"/>
              <a:t> = </a:t>
            </a:r>
            <a:r>
              <a:rPr lang="cs-CZ" sz="1300" b="1" dirty="0"/>
              <a:t>U</a:t>
            </a:r>
            <a:r>
              <a:rPr lang="cs-CZ" sz="1300" baseline="-25000" dirty="0"/>
              <a:t>2</a:t>
            </a:r>
            <a:r>
              <a:rPr lang="cs-CZ" sz="1300" dirty="0"/>
              <a:t> - </a:t>
            </a:r>
            <a:r>
              <a:rPr lang="cs-CZ" sz="1300" b="1" dirty="0"/>
              <a:t>U</a:t>
            </a:r>
            <a:r>
              <a:rPr lang="cs-CZ" sz="1300" baseline="-25000" dirty="0"/>
              <a:t>3</a:t>
            </a:r>
            <a:endParaRPr lang="cs-CZ" sz="1300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300" b="1" dirty="0" smtClean="0"/>
              <a:t>	</a:t>
            </a:r>
            <a:r>
              <a:rPr lang="cs-CZ" sz="1300" b="1" dirty="0" err="1" smtClean="0"/>
              <a:t>U</a:t>
            </a:r>
            <a:r>
              <a:rPr lang="cs-CZ" sz="1300" baseline="-25000" dirty="0" err="1" smtClean="0"/>
              <a:t>s</a:t>
            </a:r>
            <a:r>
              <a:rPr lang="cs-CZ" sz="1300" dirty="0"/>
              <a:t> = </a:t>
            </a:r>
            <a:r>
              <a:rPr lang="cs-CZ" sz="1300" b="1" dirty="0"/>
              <a:t>U</a:t>
            </a:r>
            <a:r>
              <a:rPr lang="cs-CZ" sz="1300" baseline="-25000" dirty="0"/>
              <a:t>3</a:t>
            </a:r>
            <a:r>
              <a:rPr lang="cs-CZ" sz="1300" dirty="0"/>
              <a:t> - </a:t>
            </a:r>
            <a:r>
              <a:rPr lang="cs-CZ" sz="1300" b="1" dirty="0"/>
              <a:t>U</a:t>
            </a:r>
            <a:r>
              <a:rPr lang="cs-CZ" sz="1300" baseline="-25000" dirty="0"/>
              <a:t>1</a:t>
            </a:r>
            <a:endParaRPr lang="cs-CZ" sz="1300" dirty="0"/>
          </a:p>
          <a:p>
            <a:pPr algn="just">
              <a:lnSpc>
                <a:spcPct val="150000"/>
              </a:lnSpc>
            </a:pPr>
            <a:r>
              <a:rPr lang="cs-CZ" sz="1300" dirty="0"/>
              <a:t>Pokud platí stejný vztah pro proudy ve fázích, říkáme, že taková soustava je souměrně zatížená. </a:t>
            </a:r>
            <a:endParaRPr lang="cs-CZ" sz="1100" b="1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100" dirty="0"/>
              <a:t/>
            </a:r>
            <a:br>
              <a:rPr lang="cs-CZ" sz="1100" dirty="0"/>
            </a:b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255959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7874072" cy="5346920"/>
              </a:xfrm>
            </p:spPr>
            <p:txBody>
              <a:bodyPr>
                <a:normAutofit lnSpcReduction="10000"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Další možností je zapojení trojfázové soustavy do trojúhelníku. V tomto případě máme k dispozici pouze sdružené napětí.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Na </a:t>
                </a:r>
                <a:r>
                  <a:rPr lang="cs-CZ" sz="1100" dirty="0" smtClean="0"/>
                  <a:t>obrázku </a:t>
                </a:r>
                <a:r>
                  <a:rPr lang="cs-CZ" sz="1100" dirty="0"/>
                  <a:t>jsou tyto dva typy soustav nakresleny, včetně odvození velikosti sdruženého napětí. Toto napětí si můžeme představit matematicky, jako třetí stranu v trojúhelníku, který tvoří dvě fázová napětí a je mezi nimi úhel 120 stupňů. Pokud použijeme pro výpočet kosinovou větu, zjistíme, že velikost sdruženého napětí je napětí fázové vynásobené odmocninou ze tří.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Důležitým parametrem trojfázové soustavy je její výkon. Platí zde všechny vztahy, které jsme již definovali, to znamená, že rozeznáváme zdánlivý, jalový a činný </a:t>
                </a:r>
                <a:r>
                  <a:rPr lang="cs-CZ" sz="1100" dirty="0" smtClean="0"/>
                  <a:t>výkon: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600" b="1" dirty="0" smtClean="0"/>
                  <a:t>	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𝑺</m:t>
                    </m:r>
                    <m:r>
                      <a:rPr lang="cs-CZ" sz="1600" b="1" i="1" smtClean="0"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16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600" b="1" i="1" smtClean="0">
                            <a:latin typeface="Cambria Math"/>
                          </a:rPr>
                          <m:t>𝟑</m:t>
                        </m:r>
                      </m:e>
                    </m:rad>
                    <m:r>
                      <a:rPr lang="cs-CZ" sz="1600" b="1" i="1" smtClean="0">
                        <a:latin typeface="Cambria Math"/>
                      </a:rPr>
                      <m:t>.</m:t>
                    </m:r>
                    <m:r>
                      <a:rPr lang="cs-CZ" sz="1600" b="1" i="1" smtClean="0">
                        <a:latin typeface="Cambria Math"/>
                      </a:rPr>
                      <m:t>𝑼</m:t>
                    </m:r>
                    <m:r>
                      <a:rPr lang="cs-CZ" sz="1600" b="1" i="1" smtClean="0">
                        <a:latin typeface="Cambria Math"/>
                      </a:rPr>
                      <m:t>.</m:t>
                    </m:r>
                    <m:r>
                      <a:rPr lang="cs-CZ" sz="1600" b="1" i="1" smtClean="0">
                        <a:latin typeface="Cambria Math"/>
                      </a:rPr>
                      <m:t>𝑰</m:t>
                    </m:r>
                  </m:oMath>
                </a14:m>
                <a:r>
                  <a:rPr lang="cs-CZ" sz="1600" b="1" dirty="0" smtClean="0"/>
                  <a:t>	</a:t>
                </a:r>
                <a:r>
                  <a:rPr lang="en-US" sz="1200" b="1" dirty="0" smtClean="0"/>
                  <a:t>[</a:t>
                </a:r>
                <a:r>
                  <a:rPr lang="cs-CZ" sz="1200" b="1" dirty="0" smtClean="0"/>
                  <a:t> </a:t>
                </a:r>
                <a:r>
                  <a:rPr lang="cs-CZ" sz="1200" b="1" dirty="0"/>
                  <a:t>VA; </a:t>
                </a:r>
                <a:r>
                  <a:rPr lang="cs-CZ" sz="1200" b="1" dirty="0" smtClean="0"/>
                  <a:t>V,A</a:t>
                </a:r>
                <a:r>
                  <a:rPr lang="en-US" sz="1200" b="1" dirty="0" smtClean="0"/>
                  <a:t>]</a:t>
                </a:r>
                <a:endParaRPr lang="cs-CZ" sz="1200" b="1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600" b="1" dirty="0"/>
                  <a:t>	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𝑷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600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600" b="1" i="1" smtClean="0">
                            <a:latin typeface="Cambria Math"/>
                          </a:rPr>
                          <m:t>𝟑</m:t>
                        </m:r>
                      </m:e>
                    </m:rad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𝑼</m:t>
                    </m:r>
                    <m:r>
                      <a:rPr lang="cs-CZ" sz="1600" b="1" i="1" smtClean="0">
                        <a:latin typeface="Cambria Math"/>
                      </a:rPr>
                      <m:t>.</m:t>
                    </m:r>
                    <m:r>
                      <a:rPr lang="cs-CZ" sz="1600" b="1" i="1" smtClean="0">
                        <a:latin typeface="Cambria Math"/>
                      </a:rPr>
                      <m:t>𝑰</m:t>
                    </m:r>
                    <m:r>
                      <a:rPr lang="cs-CZ" sz="1600" b="1" i="1" smtClean="0">
                        <a:latin typeface="Cambria Math"/>
                      </a:rPr>
                      <m:t>.</m:t>
                    </m:r>
                    <m:r>
                      <a:rPr lang="cs-CZ" sz="1600" b="1" i="1" smtClean="0">
                        <a:latin typeface="Cambria Math"/>
                      </a:rPr>
                      <m:t>𝒄𝒐𝒔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𝝋</m:t>
                    </m:r>
                  </m:oMath>
                </a14:m>
                <a:r>
                  <a:rPr lang="en-US" sz="1600" b="1" dirty="0" smtClean="0"/>
                  <a:t>	</a:t>
                </a:r>
                <a:r>
                  <a:rPr lang="en-US" sz="1200" b="1" dirty="0"/>
                  <a:t>[</a:t>
                </a:r>
                <a:r>
                  <a:rPr lang="cs-CZ" sz="1200" b="1" dirty="0"/>
                  <a:t> </a:t>
                </a:r>
                <a:r>
                  <a:rPr lang="en-US" sz="1200" b="1" dirty="0" smtClean="0"/>
                  <a:t>W</a:t>
                </a:r>
                <a:r>
                  <a:rPr lang="cs-CZ" sz="1200" b="1" dirty="0" smtClean="0"/>
                  <a:t>; </a:t>
                </a:r>
                <a:r>
                  <a:rPr lang="cs-CZ" sz="1200" b="1" dirty="0"/>
                  <a:t>V,A</a:t>
                </a:r>
                <a:r>
                  <a:rPr lang="en-US" sz="1200" b="1" dirty="0"/>
                  <a:t>]</a:t>
                </a:r>
                <a:endParaRPr lang="cs-CZ" sz="1200" b="1" dirty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600" b="1" dirty="0"/>
                  <a:t>	</a:t>
                </a:r>
                <a14:m>
                  <m:oMath xmlns:m="http://schemas.openxmlformats.org/officeDocument/2006/math">
                    <m:r>
                      <a:rPr lang="en-US" sz="1600" b="1" i="1" smtClean="0">
                        <a:latin typeface="Cambria Math"/>
                      </a:rPr>
                      <m:t>𝑸</m:t>
                    </m:r>
                    <m:r>
                      <a:rPr lang="cs-CZ" sz="1600" b="1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600" b="1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600" b="1" i="1">
                            <a:latin typeface="Cambria Math"/>
                          </a:rPr>
                          <m:t>𝟑</m:t>
                        </m:r>
                      </m:e>
                    </m:rad>
                    <m:r>
                      <a:rPr lang="cs-CZ" sz="1600" b="1" i="1">
                        <a:latin typeface="Cambria Math"/>
                      </a:rPr>
                      <m:t> </m:t>
                    </m:r>
                    <m:r>
                      <a:rPr lang="cs-CZ" sz="1600" b="1" i="1">
                        <a:latin typeface="Cambria Math"/>
                      </a:rPr>
                      <m:t>𝑼</m:t>
                    </m:r>
                    <m:r>
                      <a:rPr lang="cs-CZ" sz="1600" b="1" i="1">
                        <a:latin typeface="Cambria Math"/>
                      </a:rPr>
                      <m:t>.</m:t>
                    </m:r>
                    <m:r>
                      <a:rPr lang="cs-CZ" sz="1600" b="1" i="1">
                        <a:latin typeface="Cambria Math"/>
                      </a:rPr>
                      <m:t>𝑰</m:t>
                    </m:r>
                    <m:r>
                      <a:rPr lang="cs-CZ" sz="1600" b="1" i="1">
                        <a:latin typeface="Cambria Math"/>
                      </a:rPr>
                      <m:t>.</m:t>
                    </m:r>
                    <m:r>
                      <a:rPr lang="en-US" sz="1600" b="1" i="1" smtClean="0">
                        <a:latin typeface="Cambria Math"/>
                      </a:rPr>
                      <m:t>𝒔𝒊𝒏</m:t>
                    </m:r>
                    <m:r>
                      <a:rPr lang="cs-CZ" sz="1600" b="1" i="1">
                        <a:latin typeface="Cambria Math"/>
                        <a:ea typeface="Cambria Math"/>
                      </a:rPr>
                      <m:t>𝝋</m:t>
                    </m:r>
                  </m:oMath>
                </a14:m>
                <a:r>
                  <a:rPr lang="en-US" sz="1600" b="1" dirty="0"/>
                  <a:t>	</a:t>
                </a:r>
                <a:r>
                  <a:rPr lang="en-US" sz="1200" b="1" dirty="0" smtClean="0"/>
                  <a:t>[</a:t>
                </a:r>
                <a:r>
                  <a:rPr lang="en-US" sz="1200" b="1" dirty="0" err="1" smtClean="0"/>
                  <a:t>VAr</a:t>
                </a:r>
                <a:r>
                  <a:rPr lang="cs-CZ" sz="1200" b="1" dirty="0" smtClean="0"/>
                  <a:t>; </a:t>
                </a:r>
                <a:r>
                  <a:rPr lang="cs-CZ" sz="1200" b="1" dirty="0"/>
                  <a:t>V,A</a:t>
                </a:r>
                <a:r>
                  <a:rPr lang="en-US" sz="1200" b="1" dirty="0"/>
                  <a:t>]</a:t>
                </a:r>
                <a:endParaRPr lang="cs-CZ" sz="1200" b="1" dirty="0"/>
              </a:p>
              <a:p>
                <a:pPr algn="just">
                  <a:lnSpc>
                    <a:spcPct val="150000"/>
                  </a:lnSpc>
                </a:pPr>
                <a:endParaRPr lang="cs-CZ" sz="1100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Při </a:t>
                </a:r>
                <a:r>
                  <a:rPr lang="cs-CZ" sz="1100" dirty="0"/>
                  <a:t>použití fázových hodnot napětí a proudů, platí </a:t>
                </a:r>
                <a:r>
                  <a:rPr lang="cs-CZ" sz="1100" dirty="0" smtClean="0"/>
                  <a:t>pro zdánlivý výkon vztah: </a:t>
                </a:r>
                <a:r>
                  <a:rPr lang="cs-CZ" sz="1100" b="1" dirty="0" smtClean="0"/>
                  <a:t>S </a:t>
                </a:r>
                <a:r>
                  <a:rPr lang="cs-CZ" sz="1100" b="1" dirty="0"/>
                  <a:t>= 3.U</a:t>
                </a:r>
                <a:r>
                  <a:rPr lang="cs-CZ" sz="1100" b="1" baseline="-25000" dirty="0"/>
                  <a:t>f</a:t>
                </a:r>
                <a:r>
                  <a:rPr lang="cs-CZ" sz="1100" b="1" dirty="0"/>
                  <a:t>.I</a:t>
                </a:r>
                <a:r>
                  <a:rPr lang="cs-CZ" sz="1100" b="1" baseline="-25000" dirty="0"/>
                  <a:t>f</a:t>
                </a:r>
                <a:r>
                  <a:rPr lang="cs-CZ" sz="1100" b="1" dirty="0"/>
                  <a:t> </a:t>
                </a:r>
                <a:r>
                  <a:rPr lang="cs-CZ" sz="1100" dirty="0" smtClean="0"/>
                  <a:t>,</a:t>
                </a:r>
                <a:r>
                  <a:rPr lang="cs-CZ" sz="1100" b="1" dirty="0" smtClean="0"/>
                  <a:t> </a:t>
                </a:r>
                <a:r>
                  <a:rPr lang="cs-CZ" sz="1100" dirty="0" smtClean="0"/>
                  <a:t>pro </a:t>
                </a:r>
                <a:r>
                  <a:rPr lang="cs-CZ" sz="1100" b="1" dirty="0" smtClean="0"/>
                  <a:t> </a:t>
                </a:r>
                <a:r>
                  <a:rPr lang="cs-CZ" sz="1100" dirty="0" smtClean="0"/>
                  <a:t>výkon činný</a:t>
                </a:r>
                <a:r>
                  <a:rPr lang="en-US" sz="1100" b="1" dirty="0" smtClean="0"/>
                  <a:t> P</a:t>
                </a:r>
                <a:r>
                  <a:rPr lang="cs-CZ" sz="1100" b="1" dirty="0" smtClean="0"/>
                  <a:t>= 3.U</a:t>
                </a:r>
                <a:r>
                  <a:rPr lang="cs-CZ" sz="1100" b="1" baseline="-25000" dirty="0" smtClean="0"/>
                  <a:t>f</a:t>
                </a:r>
                <a:r>
                  <a:rPr lang="cs-CZ" sz="1100" b="1" dirty="0" smtClean="0"/>
                  <a:t>.I</a:t>
                </a:r>
                <a:r>
                  <a:rPr lang="cs-CZ" sz="1100" b="1" baseline="-25000" dirty="0" smtClean="0"/>
                  <a:t>f</a:t>
                </a:r>
                <a:r>
                  <a:rPr lang="en-US" sz="1100" b="1" baseline="-25000" dirty="0" smtClean="0"/>
                  <a:t> </a:t>
                </a:r>
                <a:r>
                  <a:rPr lang="en-US" sz="1100" b="1" dirty="0" err="1" smtClean="0"/>
                  <a:t>cos</a:t>
                </a:r>
                <a:r>
                  <a:rPr lang="en-US" sz="1100" b="1" dirty="0" smtClean="0">
                    <a:sym typeface="Symbol"/>
                  </a:rPr>
                  <a:t></a:t>
                </a:r>
                <a:r>
                  <a:rPr lang="cs-CZ" sz="1100" b="1" dirty="0" smtClean="0">
                    <a:sym typeface="Symbol"/>
                  </a:rPr>
                  <a:t> </a:t>
                </a:r>
                <a:r>
                  <a:rPr lang="cs-CZ" sz="1100" dirty="0" smtClean="0">
                    <a:sym typeface="Symbol"/>
                  </a:rPr>
                  <a:t>a pro jalový</a:t>
                </a:r>
                <a:r>
                  <a:rPr lang="cs-CZ" sz="1100" b="1" dirty="0" smtClean="0">
                    <a:sym typeface="Symbol"/>
                  </a:rPr>
                  <a:t> </a:t>
                </a:r>
                <a:r>
                  <a:rPr lang="cs-CZ" sz="1100" b="1" dirty="0" smtClean="0"/>
                  <a:t>Q= </a:t>
                </a:r>
                <a:r>
                  <a:rPr lang="cs-CZ" sz="1100" b="1" dirty="0"/>
                  <a:t>3.U</a:t>
                </a:r>
                <a:r>
                  <a:rPr lang="cs-CZ" sz="1100" b="1" baseline="-25000" dirty="0"/>
                  <a:t>f</a:t>
                </a:r>
                <a:r>
                  <a:rPr lang="cs-CZ" sz="1100" b="1" dirty="0"/>
                  <a:t>.I</a:t>
                </a:r>
                <a:r>
                  <a:rPr lang="cs-CZ" sz="1100" b="1" baseline="-25000" dirty="0"/>
                  <a:t>f</a:t>
                </a:r>
                <a:r>
                  <a:rPr lang="en-US" sz="1100" b="1" baseline="-25000" dirty="0"/>
                  <a:t> </a:t>
                </a:r>
                <a:r>
                  <a:rPr lang="cs-CZ" sz="1100" b="1" dirty="0" smtClean="0"/>
                  <a:t>sin</a:t>
                </a:r>
                <a:r>
                  <a:rPr lang="en-US" sz="1100" b="1" dirty="0" smtClean="0">
                    <a:sym typeface="Symbol"/>
                  </a:rPr>
                  <a:t></a:t>
                </a:r>
                <a:r>
                  <a:rPr lang="cs-CZ" sz="1100" dirty="0" smtClean="0">
                    <a:sym typeface="Symbol"/>
                  </a:rPr>
                  <a:t>. </a:t>
                </a:r>
                <a:endParaRPr lang="cs-CZ" sz="1100" dirty="0"/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/>
                  <a:t>V elektrotechnické praxi se v tomto případě však napětí vyjadřuje jako sdružené. </a:t>
                </a:r>
                <a:r>
                  <a:rPr lang="cs-CZ" sz="1100" dirty="0" smtClean="0"/>
                  <a:t>V </a:t>
                </a:r>
                <a:r>
                  <a:rPr lang="cs-CZ" sz="1100" dirty="0"/>
                  <a:t>takovém případě se uvádějí veličiny napětí bez indexu a rozumíme tím, že je to hodnota sdruženého napětí. Výkony trojfázové soustavy jsou stejné, jak pro zapojení do hvězdy i trojúhelníku. Těchto zapojení se používá pro všechny základní elektrické stroje - transformátory, generátory a elektromotory.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7874072" cy="534692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178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7874072" cy="53469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100" b="1" dirty="0"/>
              <a:t>Příklady</a:t>
            </a:r>
            <a:endParaRPr lang="cs-CZ" sz="1100" dirty="0" smtClean="0"/>
          </a:p>
          <a:p>
            <a:pPr algn="just">
              <a:lnSpc>
                <a:spcPct val="150000"/>
              </a:lnSpc>
            </a:pPr>
            <a:r>
              <a:rPr lang="cs-CZ" sz="1100" dirty="0"/>
              <a:t>Jak velké je sdružené napětí, které napájí běžný zásuvkový obvod 230 V.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Vyjádřete v </a:t>
            </a:r>
            <a:r>
              <a:rPr lang="cs-CZ" sz="1100" dirty="0" smtClean="0"/>
              <a:t>symbolicko-komplexní </a:t>
            </a:r>
            <a:r>
              <a:rPr lang="cs-CZ" sz="1100" dirty="0"/>
              <a:t>formě napětí na jednotlivých fázích, jestliže je napětí první fáze dáno vztahem </a:t>
            </a:r>
            <a:r>
              <a:rPr lang="cs-CZ" sz="1100" b="1" dirty="0"/>
              <a:t>U</a:t>
            </a:r>
            <a:r>
              <a:rPr lang="cs-CZ" sz="1100" baseline="-25000" dirty="0"/>
              <a:t>1</a:t>
            </a:r>
            <a:r>
              <a:rPr lang="cs-CZ" sz="1100" dirty="0"/>
              <a:t> = j.100 V. Nakreslete pro tento případ </a:t>
            </a:r>
            <a:r>
              <a:rPr lang="cs-CZ" sz="1100" dirty="0" err="1"/>
              <a:t>fázorový</a:t>
            </a:r>
            <a:r>
              <a:rPr lang="cs-CZ" sz="1100" dirty="0"/>
              <a:t> diagram.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Určete odpor vinutí jedné fáze trojfázového transformátoru, jestliže je jeho vinutí zapojeno do hvězdy, sdružené napětí je 400 V a proud je 23 A</a:t>
            </a:r>
            <a:r>
              <a:rPr lang="cs-CZ" sz="1100" dirty="0" smtClean="0"/>
              <a:t>.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Určete činný, jalový a zdánlivý výkon trojfázového alternátoru, jestliže jeho sdružené napětí je 400 V, proud je 100 A, účiník je 0,9.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Proveďte geometricky i matematicky pomocí symbolicko-komplexního znázornění důkaz, že součet fázových napětí je roven nule a rozdíl kterýchkoliv fázových napětí je napětí sdružené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Vysvětlete, jaký má význam pro rozvod elektrické energie účiník a jeho kompenzace.</a:t>
            </a:r>
            <a:endParaRPr lang="cs-CZ" sz="1100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39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672408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Materiál lze použít jako základní seznámení žáků se problematikou výroby a rozvodu elektrické  energie a významu trojfázové soustavy.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V první části jsou základní vztahy a pojmy, které jsou nutné k pochopení účelu a významu rozvodu elektrické energie v trojfázové soustavě.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Ve druhé části jsou jednoduché příklady výpočtu, které doplňují teoretický úvod. Žáci tuto část zpracují samostatně. Také zde samostatně vyhledávají odpovědi na otázky, které souvisí s použitím trojfázové soustavy. </a:t>
            </a:r>
          </a:p>
          <a:p>
            <a:pPr algn="just">
              <a:lnSpc>
                <a:spcPct val="170000"/>
              </a:lnSpc>
            </a:pPr>
            <a:r>
              <a:rPr lang="cs-CZ" sz="23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2396</TotalTime>
  <Words>473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Rozvod elektrické energie - základy 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191</cp:revision>
  <dcterms:created xsi:type="dcterms:W3CDTF">2012-04-15T15:58:10Z</dcterms:created>
  <dcterms:modified xsi:type="dcterms:W3CDTF">2012-11-27T17:16:56Z</dcterms:modified>
</cp:coreProperties>
</file>