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8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142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030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VY_32_INOVACE_VII_1_01: Úvod do historie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</a:t>
            </a:r>
            <a:r>
              <a:rPr lang="cs-CZ" b="1" dirty="0" smtClean="0"/>
              <a:t>: </a:t>
            </a:r>
            <a:r>
              <a:rPr lang="cs-CZ" dirty="0" smtClean="0"/>
              <a:t>VII</a:t>
            </a:r>
            <a:r>
              <a:rPr lang="cs-CZ" b="1" dirty="0" smtClean="0"/>
              <a:t>         </a:t>
            </a:r>
            <a:r>
              <a:rPr lang="cs-CZ" b="1" dirty="0" smtClean="0"/>
              <a:t>Sada číslo:</a:t>
            </a:r>
            <a:r>
              <a:rPr lang="cs-CZ" dirty="0" smtClean="0"/>
              <a:t>1</a:t>
            </a:r>
            <a:r>
              <a:rPr lang="cs-CZ" b="1" dirty="0" smtClean="0"/>
              <a:t>    Pořadové číslo DUM:</a:t>
            </a:r>
            <a:r>
              <a:rPr lang="cs-CZ" dirty="0" smtClean="0"/>
              <a:t>01 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motivace žáků pro studium historie, seznámení se způsoby zkoumání historie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výstup:</a:t>
            </a:r>
            <a:r>
              <a:rPr lang="cs-CZ" dirty="0" smtClean="0"/>
              <a:t> žáci pochopí význam studia historie, poznají prameny hmotné a písemné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</a:t>
            </a:r>
            <a:r>
              <a:rPr lang="cs-CZ" dirty="0" smtClean="0"/>
              <a:t> 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11 – 12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</a:t>
            </a:r>
            <a:r>
              <a:rPr lang="cs-CZ" dirty="0" smtClean="0"/>
              <a:t> historie, dějepis, prameny hmotné, prameny písemné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</a:t>
            </a:r>
            <a:r>
              <a:rPr lang="cs-CZ" dirty="0" smtClean="0"/>
              <a:t> 25 – 30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  <a:r>
              <a:rPr lang="cs-CZ" dirty="0" smtClean="0"/>
              <a:t> Žáci se snaží vyjmenovat důvody, proč se učí o historii,</a:t>
            </a:r>
          </a:p>
          <a:p>
            <a:r>
              <a:rPr lang="cs-CZ" dirty="0"/>
              <a:t>s</a:t>
            </a:r>
            <a:r>
              <a:rPr lang="cs-CZ" dirty="0" smtClean="0"/>
              <a:t>eznámí se s konkrétními příklady historických pramenů hmotných a písemných</a:t>
            </a:r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Úvod do historie</a:t>
            </a:r>
            <a:endParaRPr lang="cs-CZ" dirty="0"/>
          </a:p>
        </p:txBody>
      </p:sp>
      <p:pic>
        <p:nvPicPr>
          <p:cNvPr id="1027" name="Picture 3" descr="C:\Users\benesm\AppData\Local\Microsoft\Windows\Temporary Internet Files\Content.IE5\CJRYTPCI\MC900397474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96952"/>
            <a:ext cx="3816424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ný popisek 8"/>
          <p:cNvSpPr/>
          <p:nvPr/>
        </p:nvSpPr>
        <p:spPr>
          <a:xfrm>
            <a:off x="4716699" y="1484784"/>
            <a:ext cx="3240360" cy="187220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Proč se vůbec máme učit o historii?</a:t>
            </a:r>
          </a:p>
          <a:p>
            <a:pPr algn="ctr"/>
            <a:r>
              <a:rPr lang="cs-CZ" dirty="0" smtClean="0"/>
              <a:t>Proč máme dějepis?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2511262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Znalost dějin a historie: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-je poučná</a:t>
            </a:r>
          </a:p>
          <a:p>
            <a:pPr marL="0" indent="0">
              <a:buNone/>
            </a:pPr>
            <a:r>
              <a:rPr lang="cs-CZ" sz="4800" dirty="0" smtClean="0"/>
              <a:t>-je obohacující</a:t>
            </a:r>
          </a:p>
          <a:p>
            <a:pPr marL="0" indent="0">
              <a:buNone/>
            </a:pPr>
            <a:r>
              <a:rPr lang="cs-CZ" sz="4800" dirty="0" smtClean="0"/>
              <a:t>-je součástí našeho života</a:t>
            </a:r>
          </a:p>
          <a:p>
            <a:pPr marL="0" indent="0">
              <a:buNone/>
            </a:pPr>
            <a:r>
              <a:rPr lang="cs-CZ" sz="4800" dirty="0" smtClean="0"/>
              <a:t>-je inspirativní</a:t>
            </a:r>
          </a:p>
          <a:p>
            <a:pPr marL="0" indent="0">
              <a:buNone/>
            </a:pPr>
            <a:r>
              <a:rPr lang="cs-CZ" sz="4800" dirty="0" smtClean="0"/>
              <a:t>-je varující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656938271"/>
      </p:ext>
    </p:extLst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Jak se lidé o minulosti dovídají?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4" name="Šipka doprava 3"/>
          <p:cNvSpPr/>
          <p:nvPr/>
        </p:nvSpPr>
        <p:spPr>
          <a:xfrm>
            <a:off x="1028756" y="59439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benesm\AppData\Local\Microsoft\Windows\Temporary Internet Files\Content.IE5\6GN828DW\MC90043266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140968"/>
            <a:ext cx="3600400" cy="2794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55776" y="674049"/>
            <a:ext cx="4062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aši předkové po sobě zanechali stopy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7319" y="2087270"/>
            <a:ext cx="13628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sz="2800" dirty="0" smtClean="0"/>
              <a:t>nápisy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8616" y="2610490"/>
            <a:ext cx="36038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-úřední listiny, zápisy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3091" y="3140968"/>
            <a:ext cx="14494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dopisy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8616" y="3638242"/>
            <a:ext cx="34547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-básně a oslavné ódy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6541" y="4163089"/>
            <a:ext cx="29899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dirty="0"/>
              <a:t>d</a:t>
            </a:r>
            <a:r>
              <a:rPr lang="cs-CZ" sz="2800" dirty="0" smtClean="0"/>
              <a:t>alší písemnosti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4881" y="1564050"/>
            <a:ext cx="46346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A) PRAMENY PÍSEMNÉ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55468967"/>
      </p:ext>
    </p:extLst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  <p:bldP spid="13" grpId="0"/>
      <p:bldP spid="15" grpId="0"/>
      <p:bldP spid="16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Program Files (x86)\Microsoft Office\MEDIA\CAGCAT10\j014940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078239"/>
            <a:ext cx="2952329" cy="3644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1523427"/>
            <a:ext cx="45993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B) PRAMENY HMOTNÉ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7636" y="2078239"/>
            <a:ext cx="30380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</a:t>
            </a:r>
            <a:r>
              <a:rPr lang="cs-CZ" sz="2400" dirty="0"/>
              <a:t>k</a:t>
            </a:r>
            <a:r>
              <a:rPr lang="cs-CZ" sz="2400" dirty="0" smtClean="0"/>
              <a:t>osterní pozůstatky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7636" y="2636912"/>
            <a:ext cx="13789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nádoby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7636" y="3097195"/>
            <a:ext cx="25699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šperky, oblečení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6442" y="3669410"/>
            <a:ext cx="14558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nábytek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442" y="4206279"/>
            <a:ext cx="12955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zbraně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4811960"/>
            <a:ext cx="12458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stavby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65454585"/>
      </p:ext>
    </p:extLst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648072"/>
          </a:xfrm>
        </p:spPr>
        <p:txBody>
          <a:bodyPr>
            <a:normAutofit/>
          </a:bodyPr>
          <a:lstStyle/>
          <a:p>
            <a:r>
              <a:rPr lang="cs-CZ" dirty="0" smtClean="0"/>
              <a:t>Jaký je rozdíl mezi historií a dějepisem?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b="1" dirty="0" smtClean="0"/>
              <a:t>HISTORIE</a:t>
            </a:r>
          </a:p>
          <a:p>
            <a:pPr marL="0" indent="0">
              <a:buNone/>
            </a:pPr>
            <a:r>
              <a:rPr lang="cs-CZ" sz="3600" dirty="0"/>
              <a:t>s</a:t>
            </a:r>
            <a:r>
              <a:rPr lang="cs-CZ" sz="3600" dirty="0" smtClean="0"/>
              <a:t>polečenská věda, která se zabývá minulostí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b="1" dirty="0" smtClean="0"/>
              <a:t>DĚJEPIS</a:t>
            </a:r>
          </a:p>
          <a:p>
            <a:pPr marL="0" indent="0">
              <a:buNone/>
            </a:pPr>
            <a:r>
              <a:rPr lang="cs-CZ" sz="3600" dirty="0"/>
              <a:t>š</a:t>
            </a:r>
            <a:r>
              <a:rPr lang="cs-CZ" sz="3600" dirty="0" smtClean="0"/>
              <a:t>kolní předmět, v kterém se učí o minulosti</a:t>
            </a:r>
            <a:endParaRPr lang="cs-CZ" sz="3600" dirty="0"/>
          </a:p>
        </p:txBody>
      </p:sp>
      <p:sp>
        <p:nvSpPr>
          <p:cNvPr id="4" name="Je rovno 3"/>
          <p:cNvSpPr/>
          <p:nvPr/>
        </p:nvSpPr>
        <p:spPr>
          <a:xfrm>
            <a:off x="3059832" y="1688232"/>
            <a:ext cx="914400" cy="31318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Je rovno 4"/>
          <p:cNvSpPr/>
          <p:nvPr/>
        </p:nvSpPr>
        <p:spPr>
          <a:xfrm>
            <a:off x="2995586" y="4077072"/>
            <a:ext cx="914400" cy="288032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57306"/>
      </p:ext>
    </p:extLst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 na závěr: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Rozděl uvedené skutečnosti na prameny písemné a hmotné:</a:t>
            </a:r>
            <a:endParaRPr lang="cs-CZ" sz="1800" dirty="0"/>
          </a:p>
          <a:p>
            <a:pPr marL="0" indent="0">
              <a:buNone/>
            </a:pPr>
            <a:r>
              <a:rPr lang="cs-CZ" sz="1800" dirty="0"/>
              <a:t>o</a:t>
            </a:r>
            <a:r>
              <a:rPr lang="cs-CZ" sz="1800" dirty="0" smtClean="0"/>
              <a:t>slavná  óda, náušnice, oštěp, jeskynní malba, bronzový meč, zápis o výběru daní, hliněný džbán, milostná báseň, hrad, lidská lebka, chrám, zákoník, sekyra, dopis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8" name="Obdélník 7"/>
          <p:cNvSpPr/>
          <p:nvPr/>
        </p:nvSpPr>
        <p:spPr>
          <a:xfrm>
            <a:off x="1115616" y="3022308"/>
            <a:ext cx="2623333" cy="357504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písemné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04048" y="2996952"/>
            <a:ext cx="2592288" cy="3600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hmotné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28931" y="3272235"/>
            <a:ext cx="1192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písemné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36763" y="3272235"/>
            <a:ext cx="1104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hmotné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89456786"/>
      </p:ext>
    </p:extLst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8173" y="1484784"/>
            <a:ext cx="8503920" cy="4572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323528" y="2060847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MANDELOVÁ, Helena; KUNSTOVÁ, Eliška; PAŘÍZKOVÁ, Ilona. </a:t>
            </a:r>
            <a:r>
              <a:rPr lang="cs-CZ" i="1" dirty="0"/>
              <a:t>Dějiny pravěku a starověku</a:t>
            </a:r>
            <a:r>
              <a:rPr lang="cs-CZ" dirty="0"/>
              <a:t>. Liberec: Dialog, 2001, ISBN 80-86218-57-0. </a:t>
            </a:r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1050</TotalTime>
  <Words>264</Words>
  <Application>Microsoft Office PowerPoint</Application>
  <PresentationFormat>Předvádění na obrazovce (4:3)</PresentationFormat>
  <Paragraphs>68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Prezentace aplikace PowerPoint</vt:lpstr>
      <vt:lpstr>Úvod do historie</vt:lpstr>
      <vt:lpstr>Znalost dějin a historie:</vt:lpstr>
      <vt:lpstr>Jak se lidé o minulosti dovídají? </vt:lpstr>
      <vt:lpstr>Prezentace aplikace PowerPoint</vt:lpstr>
      <vt:lpstr>Jaký je rozdíl mezi historií a dějepisem?</vt:lpstr>
      <vt:lpstr>Úkol na závěr: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212</cp:revision>
  <dcterms:created xsi:type="dcterms:W3CDTF">2012-03-26T21:10:22Z</dcterms:created>
  <dcterms:modified xsi:type="dcterms:W3CDTF">2012-11-24T16:25:07Z</dcterms:modified>
</cp:coreProperties>
</file>