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91" d="100"/>
          <a:sy n="91" d="100"/>
        </p:scale>
        <p:origin x="-78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B86257-D80A-434E-8DA2-ADE95411DFC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DA32D6-D464-4075-8567-BFDB9B6C8293}">
      <dgm:prSet phldrT="[Text]" custT="1"/>
      <dgm:spPr/>
      <dgm:t>
        <a:bodyPr/>
        <a:lstStyle/>
        <a:p>
          <a:r>
            <a:rPr lang="cs-CZ" sz="2000" dirty="0" smtClean="0"/>
            <a:t>vývoj probíhá postupnými změnami druhů</a:t>
          </a:r>
          <a:endParaRPr lang="cs-CZ" sz="2000" dirty="0"/>
        </a:p>
      </dgm:t>
    </dgm:pt>
    <dgm:pt modelId="{E0A03751-1C56-48F9-9B1E-BAF12ACD0FE0}" type="parTrans" cxnId="{A2A0BE65-6961-45BB-AAD4-F5325B3E3BAA}">
      <dgm:prSet/>
      <dgm:spPr/>
      <dgm:t>
        <a:bodyPr/>
        <a:lstStyle/>
        <a:p>
          <a:endParaRPr lang="cs-CZ"/>
        </a:p>
      </dgm:t>
    </dgm:pt>
    <dgm:pt modelId="{BA55A5EE-842E-4128-B10E-237046185FF1}" type="sibTrans" cxnId="{A2A0BE65-6961-45BB-AAD4-F5325B3E3BAA}">
      <dgm:prSet/>
      <dgm:spPr/>
      <dgm:t>
        <a:bodyPr/>
        <a:lstStyle/>
        <a:p>
          <a:endParaRPr lang="cs-CZ"/>
        </a:p>
      </dgm:t>
    </dgm:pt>
    <dgm:pt modelId="{5243FE1E-842E-4E1C-8F92-0A6FF397D51E}">
      <dgm:prSet phldrT="[Text]" custT="1"/>
      <dgm:spPr/>
      <dgm:t>
        <a:bodyPr/>
        <a:lstStyle/>
        <a:p>
          <a:r>
            <a:rPr lang="cs-CZ" sz="2000" dirty="0" smtClean="0"/>
            <a:t>přirozený výběr organismů = přežívají a vyvíjejí se pouze silní a odolní jedinci</a:t>
          </a:r>
          <a:endParaRPr lang="cs-CZ" sz="2000" dirty="0"/>
        </a:p>
      </dgm:t>
    </dgm:pt>
    <dgm:pt modelId="{B9E2CDD4-BF5D-44D5-91CA-E8B707DD89CA}" type="parTrans" cxnId="{B66248DC-FB61-46BB-A9DE-706D9EDD8091}">
      <dgm:prSet/>
      <dgm:spPr/>
      <dgm:t>
        <a:bodyPr/>
        <a:lstStyle/>
        <a:p>
          <a:endParaRPr lang="cs-CZ"/>
        </a:p>
      </dgm:t>
    </dgm:pt>
    <dgm:pt modelId="{B700A96D-1EFD-4F45-85BF-357AD40CF166}" type="sibTrans" cxnId="{B66248DC-FB61-46BB-A9DE-706D9EDD8091}">
      <dgm:prSet/>
      <dgm:spPr/>
      <dgm:t>
        <a:bodyPr/>
        <a:lstStyle/>
        <a:p>
          <a:endParaRPr lang="cs-CZ"/>
        </a:p>
      </dgm:t>
    </dgm:pt>
    <dgm:pt modelId="{CE5DD97F-0610-480A-9DF9-E51F4FB72B54}">
      <dgm:prSet phldrT="[Text]" custT="1"/>
      <dgm:spPr/>
      <dgm:t>
        <a:bodyPr/>
        <a:lstStyle/>
        <a:p>
          <a:r>
            <a:rPr lang="cs-CZ" sz="2000" dirty="0" smtClean="0"/>
            <a:t>dnešní člověk vznikl postupným vývojem během milionů let z primátů</a:t>
          </a:r>
          <a:endParaRPr lang="cs-CZ" sz="2000" dirty="0"/>
        </a:p>
      </dgm:t>
    </dgm:pt>
    <dgm:pt modelId="{02F114EB-9DEC-4E90-9BCA-E60289F4155A}" type="parTrans" cxnId="{F66EF813-7623-4396-82EA-D1E6EC3FFB99}">
      <dgm:prSet/>
      <dgm:spPr/>
      <dgm:t>
        <a:bodyPr/>
        <a:lstStyle/>
        <a:p>
          <a:endParaRPr lang="cs-CZ"/>
        </a:p>
      </dgm:t>
    </dgm:pt>
    <dgm:pt modelId="{6F903874-C989-4B58-9201-2E701F6C74DD}" type="sibTrans" cxnId="{F66EF813-7623-4396-82EA-D1E6EC3FFB99}">
      <dgm:prSet/>
      <dgm:spPr/>
      <dgm:t>
        <a:bodyPr/>
        <a:lstStyle/>
        <a:p>
          <a:endParaRPr lang="cs-CZ"/>
        </a:p>
      </dgm:t>
    </dgm:pt>
    <dgm:pt modelId="{AC42E15C-6097-4671-B27B-F5B6E044A522}" type="pres">
      <dgm:prSet presAssocID="{5EB86257-D80A-434E-8DA2-ADE95411DFC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F9AA5793-E5DC-4474-83D4-9DEE72810FB9}" type="pres">
      <dgm:prSet presAssocID="{5EB86257-D80A-434E-8DA2-ADE95411DFCD}" presName="Name1" presStyleCnt="0"/>
      <dgm:spPr/>
    </dgm:pt>
    <dgm:pt modelId="{E9FD3162-0FA5-4031-92EB-648788B0D3E7}" type="pres">
      <dgm:prSet presAssocID="{5EB86257-D80A-434E-8DA2-ADE95411DFCD}" presName="cycle" presStyleCnt="0"/>
      <dgm:spPr/>
    </dgm:pt>
    <dgm:pt modelId="{5D1A10C0-589C-4B10-9198-5D81344BB5EC}" type="pres">
      <dgm:prSet presAssocID="{5EB86257-D80A-434E-8DA2-ADE95411DFCD}" presName="srcNode" presStyleLbl="node1" presStyleIdx="0" presStyleCnt="3"/>
      <dgm:spPr/>
    </dgm:pt>
    <dgm:pt modelId="{874F50DA-96EA-4DD6-B9D5-F4DBD62162E2}" type="pres">
      <dgm:prSet presAssocID="{5EB86257-D80A-434E-8DA2-ADE95411DFCD}" presName="conn" presStyleLbl="parChTrans1D2" presStyleIdx="0" presStyleCnt="1"/>
      <dgm:spPr/>
      <dgm:t>
        <a:bodyPr/>
        <a:lstStyle/>
        <a:p>
          <a:endParaRPr lang="cs-CZ"/>
        </a:p>
      </dgm:t>
    </dgm:pt>
    <dgm:pt modelId="{95572AE1-F1E4-43F2-B53D-552AA9C59E54}" type="pres">
      <dgm:prSet presAssocID="{5EB86257-D80A-434E-8DA2-ADE95411DFCD}" presName="extraNode" presStyleLbl="node1" presStyleIdx="0" presStyleCnt="3"/>
      <dgm:spPr/>
    </dgm:pt>
    <dgm:pt modelId="{44DFAE93-03A0-4A4C-95F6-F5DD1014FAF8}" type="pres">
      <dgm:prSet presAssocID="{5EB86257-D80A-434E-8DA2-ADE95411DFCD}" presName="dstNode" presStyleLbl="node1" presStyleIdx="0" presStyleCnt="3"/>
      <dgm:spPr/>
    </dgm:pt>
    <dgm:pt modelId="{01A76AB6-C525-4376-80F0-CE3F4091FE24}" type="pres">
      <dgm:prSet presAssocID="{8CDA32D6-D464-4075-8567-BFDB9B6C8293}" presName="text_1" presStyleLbl="node1" presStyleIdx="0" presStyleCnt="3" custLinFactNeighborX="202" custLinFactNeighborY="31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06142-AD4D-49CD-BB02-3AE34CF134CE}" type="pres">
      <dgm:prSet presAssocID="{8CDA32D6-D464-4075-8567-BFDB9B6C8293}" presName="accent_1" presStyleCnt="0"/>
      <dgm:spPr/>
    </dgm:pt>
    <dgm:pt modelId="{EAAEA338-9F9E-4036-AD7B-79F030D4B5B4}" type="pres">
      <dgm:prSet presAssocID="{8CDA32D6-D464-4075-8567-BFDB9B6C8293}" presName="accentRepeatNode" presStyleLbl="solidFgAcc1" presStyleIdx="0" presStyleCnt="3"/>
      <dgm:spPr/>
    </dgm:pt>
    <dgm:pt modelId="{B0DF156F-80B1-44B8-B6B1-6A9B66EC2FCC}" type="pres">
      <dgm:prSet presAssocID="{5243FE1E-842E-4E1C-8F92-0A6FF397D51E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36AB8-049C-4214-A67F-67C9D96D1180}" type="pres">
      <dgm:prSet presAssocID="{5243FE1E-842E-4E1C-8F92-0A6FF397D51E}" presName="accent_2" presStyleCnt="0"/>
      <dgm:spPr/>
    </dgm:pt>
    <dgm:pt modelId="{8AD175A0-DF79-4413-B61D-BF63B2660B48}" type="pres">
      <dgm:prSet presAssocID="{5243FE1E-842E-4E1C-8F92-0A6FF397D51E}" presName="accentRepeatNode" presStyleLbl="solidFgAcc1" presStyleIdx="1" presStyleCnt="3"/>
      <dgm:spPr/>
    </dgm:pt>
    <dgm:pt modelId="{D4D3A939-EDB2-44CF-9744-6D4821E9BEC4}" type="pres">
      <dgm:prSet presAssocID="{CE5DD97F-0610-480A-9DF9-E51F4FB72B54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995A68-2F98-48B7-A650-843566C5469F}" type="pres">
      <dgm:prSet presAssocID="{CE5DD97F-0610-480A-9DF9-E51F4FB72B54}" presName="accent_3" presStyleCnt="0"/>
      <dgm:spPr/>
    </dgm:pt>
    <dgm:pt modelId="{2A86D1D5-BD8F-4492-976B-1409C32F81FD}" type="pres">
      <dgm:prSet presAssocID="{CE5DD97F-0610-480A-9DF9-E51F4FB72B54}" presName="accentRepeatNode" presStyleLbl="solidFgAcc1" presStyleIdx="2" presStyleCnt="3"/>
      <dgm:spPr/>
    </dgm:pt>
  </dgm:ptLst>
  <dgm:cxnLst>
    <dgm:cxn modelId="{B66248DC-FB61-46BB-A9DE-706D9EDD8091}" srcId="{5EB86257-D80A-434E-8DA2-ADE95411DFCD}" destId="{5243FE1E-842E-4E1C-8F92-0A6FF397D51E}" srcOrd="1" destOrd="0" parTransId="{B9E2CDD4-BF5D-44D5-91CA-E8B707DD89CA}" sibTransId="{B700A96D-1EFD-4F45-85BF-357AD40CF166}"/>
    <dgm:cxn modelId="{1956F4B2-4827-4CC9-A68D-8CFCB7B36135}" type="presOf" srcId="{5EB86257-D80A-434E-8DA2-ADE95411DFCD}" destId="{AC42E15C-6097-4671-B27B-F5B6E044A522}" srcOrd="0" destOrd="0" presId="urn:microsoft.com/office/officeart/2008/layout/VerticalCurvedList"/>
    <dgm:cxn modelId="{A2A0BE65-6961-45BB-AAD4-F5325B3E3BAA}" srcId="{5EB86257-D80A-434E-8DA2-ADE95411DFCD}" destId="{8CDA32D6-D464-4075-8567-BFDB9B6C8293}" srcOrd="0" destOrd="0" parTransId="{E0A03751-1C56-48F9-9B1E-BAF12ACD0FE0}" sibTransId="{BA55A5EE-842E-4128-B10E-237046185FF1}"/>
    <dgm:cxn modelId="{F66EF813-7623-4396-82EA-D1E6EC3FFB99}" srcId="{5EB86257-D80A-434E-8DA2-ADE95411DFCD}" destId="{CE5DD97F-0610-480A-9DF9-E51F4FB72B54}" srcOrd="2" destOrd="0" parTransId="{02F114EB-9DEC-4E90-9BCA-E60289F4155A}" sibTransId="{6F903874-C989-4B58-9201-2E701F6C74DD}"/>
    <dgm:cxn modelId="{46E22F46-0AFD-4C88-9541-7360398B46ED}" type="presOf" srcId="{BA55A5EE-842E-4128-B10E-237046185FF1}" destId="{874F50DA-96EA-4DD6-B9D5-F4DBD62162E2}" srcOrd="0" destOrd="0" presId="urn:microsoft.com/office/officeart/2008/layout/VerticalCurvedList"/>
    <dgm:cxn modelId="{2064EB59-2DB3-4CC4-AABD-6B2F44A37EDB}" type="presOf" srcId="{5243FE1E-842E-4E1C-8F92-0A6FF397D51E}" destId="{B0DF156F-80B1-44B8-B6B1-6A9B66EC2FCC}" srcOrd="0" destOrd="0" presId="urn:microsoft.com/office/officeart/2008/layout/VerticalCurvedList"/>
    <dgm:cxn modelId="{1ACBEC4F-8147-433C-934A-FF859ECFD409}" type="presOf" srcId="{CE5DD97F-0610-480A-9DF9-E51F4FB72B54}" destId="{D4D3A939-EDB2-44CF-9744-6D4821E9BEC4}" srcOrd="0" destOrd="0" presId="urn:microsoft.com/office/officeart/2008/layout/VerticalCurvedList"/>
    <dgm:cxn modelId="{10346145-3EF2-40BE-868A-D1088A38CD3A}" type="presOf" srcId="{8CDA32D6-D464-4075-8567-BFDB9B6C8293}" destId="{01A76AB6-C525-4376-80F0-CE3F4091FE24}" srcOrd="0" destOrd="0" presId="urn:microsoft.com/office/officeart/2008/layout/VerticalCurvedList"/>
    <dgm:cxn modelId="{DFF91430-171B-4D39-AAE9-40600A56BA80}" type="presParOf" srcId="{AC42E15C-6097-4671-B27B-F5B6E044A522}" destId="{F9AA5793-E5DC-4474-83D4-9DEE72810FB9}" srcOrd="0" destOrd="0" presId="urn:microsoft.com/office/officeart/2008/layout/VerticalCurvedList"/>
    <dgm:cxn modelId="{A39E0EAF-C27C-4518-B6F3-1E0D9194ABCA}" type="presParOf" srcId="{F9AA5793-E5DC-4474-83D4-9DEE72810FB9}" destId="{E9FD3162-0FA5-4031-92EB-648788B0D3E7}" srcOrd="0" destOrd="0" presId="urn:microsoft.com/office/officeart/2008/layout/VerticalCurvedList"/>
    <dgm:cxn modelId="{DDA2AAB9-5240-4793-B58A-87B0E103A848}" type="presParOf" srcId="{E9FD3162-0FA5-4031-92EB-648788B0D3E7}" destId="{5D1A10C0-589C-4B10-9198-5D81344BB5EC}" srcOrd="0" destOrd="0" presId="urn:microsoft.com/office/officeart/2008/layout/VerticalCurvedList"/>
    <dgm:cxn modelId="{0892277A-18FD-450D-A19C-E82CB8E39148}" type="presParOf" srcId="{E9FD3162-0FA5-4031-92EB-648788B0D3E7}" destId="{874F50DA-96EA-4DD6-B9D5-F4DBD62162E2}" srcOrd="1" destOrd="0" presId="urn:microsoft.com/office/officeart/2008/layout/VerticalCurvedList"/>
    <dgm:cxn modelId="{941774EC-7E01-4C14-8652-4719DE0C2F76}" type="presParOf" srcId="{E9FD3162-0FA5-4031-92EB-648788B0D3E7}" destId="{95572AE1-F1E4-43F2-B53D-552AA9C59E54}" srcOrd="2" destOrd="0" presId="urn:microsoft.com/office/officeart/2008/layout/VerticalCurvedList"/>
    <dgm:cxn modelId="{EE6D9020-FBC0-444C-8FEB-301F079874F4}" type="presParOf" srcId="{E9FD3162-0FA5-4031-92EB-648788B0D3E7}" destId="{44DFAE93-03A0-4A4C-95F6-F5DD1014FAF8}" srcOrd="3" destOrd="0" presId="urn:microsoft.com/office/officeart/2008/layout/VerticalCurvedList"/>
    <dgm:cxn modelId="{F0A18561-7702-42E8-A007-290C732136C0}" type="presParOf" srcId="{F9AA5793-E5DC-4474-83D4-9DEE72810FB9}" destId="{01A76AB6-C525-4376-80F0-CE3F4091FE24}" srcOrd="1" destOrd="0" presId="urn:microsoft.com/office/officeart/2008/layout/VerticalCurvedList"/>
    <dgm:cxn modelId="{3130289C-E83B-4822-B945-904B99C78FA2}" type="presParOf" srcId="{F9AA5793-E5DC-4474-83D4-9DEE72810FB9}" destId="{8CB06142-AD4D-49CD-BB02-3AE34CF134CE}" srcOrd="2" destOrd="0" presId="urn:microsoft.com/office/officeart/2008/layout/VerticalCurvedList"/>
    <dgm:cxn modelId="{5CE95DB7-3F9C-4EB4-85B8-F176EAA70376}" type="presParOf" srcId="{8CB06142-AD4D-49CD-BB02-3AE34CF134CE}" destId="{EAAEA338-9F9E-4036-AD7B-79F030D4B5B4}" srcOrd="0" destOrd="0" presId="urn:microsoft.com/office/officeart/2008/layout/VerticalCurvedList"/>
    <dgm:cxn modelId="{33B87BAF-749C-4223-8910-E9352946E5D5}" type="presParOf" srcId="{F9AA5793-E5DC-4474-83D4-9DEE72810FB9}" destId="{B0DF156F-80B1-44B8-B6B1-6A9B66EC2FCC}" srcOrd="3" destOrd="0" presId="urn:microsoft.com/office/officeart/2008/layout/VerticalCurvedList"/>
    <dgm:cxn modelId="{A060116F-CD6E-4A40-988F-5B2B3CD778C5}" type="presParOf" srcId="{F9AA5793-E5DC-4474-83D4-9DEE72810FB9}" destId="{93836AB8-049C-4214-A67F-67C9D96D1180}" srcOrd="4" destOrd="0" presId="urn:microsoft.com/office/officeart/2008/layout/VerticalCurvedList"/>
    <dgm:cxn modelId="{341D03DD-3B12-43DE-9134-81356D310E69}" type="presParOf" srcId="{93836AB8-049C-4214-A67F-67C9D96D1180}" destId="{8AD175A0-DF79-4413-B61D-BF63B2660B48}" srcOrd="0" destOrd="0" presId="urn:microsoft.com/office/officeart/2008/layout/VerticalCurvedList"/>
    <dgm:cxn modelId="{281272DA-CA51-493F-B093-F3F1D892C318}" type="presParOf" srcId="{F9AA5793-E5DC-4474-83D4-9DEE72810FB9}" destId="{D4D3A939-EDB2-44CF-9744-6D4821E9BEC4}" srcOrd="5" destOrd="0" presId="urn:microsoft.com/office/officeart/2008/layout/VerticalCurvedList"/>
    <dgm:cxn modelId="{2FE5FFA1-45A1-463C-B105-AE869D2F8E9F}" type="presParOf" srcId="{F9AA5793-E5DC-4474-83D4-9DEE72810FB9}" destId="{49995A68-2F98-48B7-A650-843566C5469F}" srcOrd="6" destOrd="0" presId="urn:microsoft.com/office/officeart/2008/layout/VerticalCurvedList"/>
    <dgm:cxn modelId="{80D2DE57-6C7B-4189-B94B-4A85298EFF68}" type="presParOf" srcId="{49995A68-2F98-48B7-A650-843566C5469F}" destId="{2A86D1D5-BD8F-4492-976B-1409C32F81F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4F50DA-96EA-4DD6-B9D5-F4DBD62162E2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A76AB6-C525-4376-80F0-CE3F4091FE24}">
      <dsp:nvSpPr>
        <dsp:cNvPr id="0" name=""/>
        <dsp:cNvSpPr/>
      </dsp:nvSpPr>
      <dsp:spPr>
        <a:xfrm>
          <a:off x="576041" y="432051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vývoj probíhá postupnými změnami druhů</a:t>
          </a:r>
          <a:endParaRPr lang="cs-CZ" sz="2000" kern="1200" dirty="0"/>
        </a:p>
      </dsp:txBody>
      <dsp:txXfrm>
        <a:off x="576041" y="432051"/>
        <a:ext cx="5475833" cy="812800"/>
      </dsp:txXfrm>
    </dsp:sp>
    <dsp:sp modelId="{EAAEA338-9F9E-4036-AD7B-79F030D4B5B4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F156F-80B1-44B8-B6B1-6A9B66EC2FCC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přirozený výběr organismů = přežívají a vyvíjejí se pouze silní a odolní jedinci</a:t>
          </a:r>
          <a:endParaRPr lang="cs-CZ" sz="2000" kern="1200" dirty="0"/>
        </a:p>
      </dsp:txBody>
      <dsp:txXfrm>
        <a:off x="860432" y="1625599"/>
        <a:ext cx="5180380" cy="812800"/>
      </dsp:txXfrm>
    </dsp:sp>
    <dsp:sp modelId="{8AD175A0-DF79-4413-B61D-BF63B2660B48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D3A939-EDB2-44CF-9744-6D4821E9BEC4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dnešní člověk vznikl postupným vývojem během milionů let z primátů</a:t>
          </a:r>
          <a:endParaRPr lang="cs-CZ" sz="2000" kern="1200" dirty="0"/>
        </a:p>
      </dsp:txBody>
      <dsp:txXfrm>
        <a:off x="564979" y="2844800"/>
        <a:ext cx="5475833" cy="812800"/>
      </dsp:txXfrm>
    </dsp:sp>
    <dsp:sp modelId="{2A86D1D5-BD8F-4492-976B-1409C32F81FD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54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VY_32_INOVACE_VII_1_03: Vznik života a člověka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Sada číslo: </a:t>
            </a:r>
            <a:r>
              <a:rPr lang="cs-CZ" dirty="0"/>
              <a:t>1</a:t>
            </a:r>
            <a:r>
              <a:rPr lang="cs-CZ" b="1" dirty="0" smtClean="0"/>
              <a:t>               Pořadové číslo DUM: </a:t>
            </a:r>
            <a:r>
              <a:rPr lang="cs-CZ" dirty="0" smtClean="0"/>
              <a:t>03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různými teoriemi vzniku života, s evoluční vývojovou teorií Ch. Darwina a s vývojovou řadou člověka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pochopí vznik života a člověka, znají teorie náboženské a vědecké, chápou význam Ch. Darwina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teorie náboženské a vědecké, evoluce, revoluce, přirozený výběr, Ch. Darwin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Metodou rozhovoru a výkladu se žáci seznámí s podstatou Darwinovy vývojové teorie. Nakonec vypracují </a:t>
            </a:r>
            <a:r>
              <a:rPr lang="cs-CZ" smtClean="0"/>
              <a:t>samostatný úkol.</a:t>
            </a:r>
            <a:r>
              <a:rPr lang="cs-CZ" b="1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života a člověka</a:t>
            </a:r>
            <a:endParaRPr lang="cs-CZ" dirty="0"/>
          </a:p>
        </p:txBody>
      </p:sp>
      <p:pic>
        <p:nvPicPr>
          <p:cNvPr id="1027" name="Picture 3" descr="C:\Users\benesm\AppData\Local\Microsoft\Windows\Temporary Internet Files\Content.IE5\ZULGT3MY\MC900397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988" y="3459149"/>
            <a:ext cx="252028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5868144" y="1859967"/>
            <a:ext cx="2232248" cy="8640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se vzal na Zemi život?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3770723" y="2348880"/>
            <a:ext cx="1944216" cy="84895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se vzal na Zemi člověk?</a:t>
            </a:r>
            <a:endParaRPr lang="cs-CZ" dirty="0"/>
          </a:p>
        </p:txBody>
      </p:sp>
      <p:sp>
        <p:nvSpPr>
          <p:cNvPr id="14" name="Oválný popisek 13"/>
          <p:cNvSpPr/>
          <p:nvPr/>
        </p:nvSpPr>
        <p:spPr>
          <a:xfrm>
            <a:off x="1331640" y="1988840"/>
            <a:ext cx="1706488" cy="92096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stvořil člověka?</a:t>
            </a:r>
            <a:endParaRPr lang="cs-CZ" dirty="0"/>
          </a:p>
        </p:txBody>
      </p:sp>
      <p:sp>
        <p:nvSpPr>
          <p:cNvPr id="16" name="Oválný popisek 15"/>
          <p:cNvSpPr/>
          <p:nvPr/>
        </p:nvSpPr>
        <p:spPr>
          <a:xfrm>
            <a:off x="5004048" y="3267876"/>
            <a:ext cx="2592288" cy="15487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Jaké je tajemství vzniku lidského rodu?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7314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Teorie vzniku člověka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6090" y="2371784"/>
            <a:ext cx="2947474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Teorie náboženská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140968"/>
            <a:ext cx="339298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 zachycena v Bibli – Starý zákon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3933056"/>
            <a:ext cx="3125151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lověka stvořil Bůh za 6 dní</a:t>
            </a:r>
          </a:p>
          <a:p>
            <a:r>
              <a:rPr lang="cs-CZ" dirty="0" smtClean="0"/>
              <a:t>            (7.den odpočíval)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957152"/>
            <a:ext cx="270503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-neexistují hmotné důkazy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69004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Teorie vzniku člověka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2232476"/>
            <a:ext cx="2453620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Teorie vědecká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068960"/>
            <a:ext cx="6510628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Evoluční teorie:</a:t>
            </a:r>
          </a:p>
          <a:p>
            <a:r>
              <a:rPr lang="cs-CZ" dirty="0"/>
              <a:t> </a:t>
            </a:r>
            <a:r>
              <a:rPr lang="cs-CZ" dirty="0" smtClean="0"/>
              <a:t>    člověk vznikl postupným vývojem od primátů do dnešní podoby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4077072"/>
            <a:ext cx="2748316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existují hmotné důkazy:</a:t>
            </a:r>
          </a:p>
          <a:p>
            <a:r>
              <a:rPr lang="cs-CZ" dirty="0" smtClean="0"/>
              <a:t>     - archeologie</a:t>
            </a:r>
          </a:p>
          <a:p>
            <a:r>
              <a:rPr lang="cs-CZ" dirty="0" smtClean="0"/>
              <a:t>     - antropologie</a:t>
            </a:r>
          </a:p>
          <a:p>
            <a:r>
              <a:rPr lang="cs-CZ" dirty="0" smtClean="0"/>
              <a:t>     - prehistorie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43847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to je?</a:t>
            </a:r>
            <a:endParaRPr lang="cs-CZ" dirty="0"/>
          </a:p>
        </p:txBody>
      </p:sp>
      <p:pic>
        <p:nvPicPr>
          <p:cNvPr id="2050" name="Picture 2" descr="C:\Program Files (x86)\Microsoft Office\MEDIA\CAGCAT10\j0301252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259" y="2195572"/>
            <a:ext cx="2477786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2195572"/>
            <a:ext cx="2503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žil v letech 1809-1882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2780928"/>
            <a:ext cx="405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je to nejslavnější britský přírodovědec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3325486"/>
            <a:ext cx="4430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-podnikl výpravu kolem světa na lodi Beagle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3002" y="3892406"/>
            <a:ext cx="4150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nejvíce ho uchvátil život na Galapágách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3002" y="4437112"/>
            <a:ext cx="3861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po návratu vytvořil tzv. evoluční teorii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95735" y="5018173"/>
            <a:ext cx="439248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CHARLES DARWIN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622751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Evoluční vývojová teorie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6584307"/>
              </p:ext>
            </p:extLst>
          </p:nvPr>
        </p:nvGraphicFramePr>
        <p:xfrm>
          <a:off x="1547664" y="192219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Program Files (x86)\Microsoft Office\MEDIA\CAGCAT10\j029323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9323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543" y="3473431"/>
            <a:ext cx="1565275" cy="115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9323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4653136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5281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5256584" cy="120248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Vývojová řada člověka</a:t>
            </a:r>
            <a:endParaRPr lang="cs-CZ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755576" y="5229200"/>
            <a:ext cx="2088232" cy="91440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Australopithecus</a:t>
            </a:r>
            <a:endParaRPr lang="cs-CZ" dirty="0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1799692" y="4314800"/>
            <a:ext cx="1800200" cy="91440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endParaRPr lang="cs-CZ" dirty="0" smtClean="0"/>
          </a:p>
          <a:p>
            <a:pPr algn="ctr"/>
            <a:r>
              <a:rPr lang="cs-CZ" dirty="0" smtClean="0"/>
              <a:t>(člověk schopný)</a:t>
            </a:r>
            <a:endParaRPr lang="cs-CZ" dirty="0"/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3275856" y="3541699"/>
            <a:ext cx="1814500" cy="91440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</a:t>
            </a:r>
            <a:r>
              <a:rPr lang="cs-CZ" dirty="0" err="1" smtClean="0"/>
              <a:t>erectus</a:t>
            </a:r>
            <a:endParaRPr lang="cs-CZ" dirty="0" smtClean="0"/>
          </a:p>
          <a:p>
            <a:pPr algn="ctr"/>
            <a:r>
              <a:rPr lang="cs-CZ" dirty="0" smtClean="0"/>
              <a:t>(</a:t>
            </a:r>
            <a:r>
              <a:rPr lang="cs-CZ" dirty="0"/>
              <a:t>č</a:t>
            </a:r>
            <a:r>
              <a:rPr lang="cs-CZ" dirty="0" smtClean="0"/>
              <a:t>lověk vzpřímený)</a:t>
            </a:r>
            <a:endParaRPr lang="cs-CZ" dirty="0"/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4788024" y="2636912"/>
            <a:ext cx="1850504" cy="1058416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sapiens </a:t>
            </a:r>
            <a:r>
              <a:rPr lang="cs-CZ" dirty="0" err="1" smtClean="0"/>
              <a:t>neanderthales</a:t>
            </a:r>
            <a:endParaRPr lang="cs-CZ" dirty="0" smtClean="0"/>
          </a:p>
          <a:p>
            <a:pPr algn="ctr"/>
            <a:r>
              <a:rPr lang="cs-CZ" dirty="0" smtClean="0"/>
              <a:t>(člověk </a:t>
            </a:r>
            <a:r>
              <a:rPr lang="cs-CZ" dirty="0" err="1" smtClean="0"/>
              <a:t>neadertálský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6372200" y="1772816"/>
            <a:ext cx="1994520" cy="10367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Homo sapiens </a:t>
            </a:r>
            <a:r>
              <a:rPr lang="cs-CZ" dirty="0" err="1" smtClean="0"/>
              <a:t>sapiens</a:t>
            </a:r>
            <a:endParaRPr lang="cs-CZ" dirty="0" smtClean="0"/>
          </a:p>
          <a:p>
            <a:pPr algn="ctr"/>
            <a:r>
              <a:rPr lang="cs-CZ" dirty="0" smtClean="0"/>
              <a:t>(člověk dnešního typu)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65663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chytré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Najděte jméno osoby skryté v textu:</a:t>
            </a:r>
          </a:p>
          <a:p>
            <a:r>
              <a:rPr lang="cs-CZ" dirty="0" smtClean="0"/>
              <a:t>V neděli jsme jeli na houby do Běchar. Les byl plný lidí, ale našli jsme spoustu hub. Nejbarevnější a největší byla mochomůrka </a:t>
            </a:r>
            <a:r>
              <a:rPr lang="cs-CZ" dirty="0" err="1" smtClean="0"/>
              <a:t>milod</a:t>
            </a:r>
            <a:r>
              <a:rPr lang="cs-CZ" dirty="0" smtClean="0"/>
              <a:t>-ar-</a:t>
            </a:r>
            <a:r>
              <a:rPr lang="cs-CZ" dirty="0" err="1" smtClean="0"/>
              <a:t>wingova</a:t>
            </a:r>
            <a:r>
              <a:rPr lang="cs-CZ" dirty="0" smtClean="0"/>
              <a:t> (původem z Asie), ale je prudce jedovatá, a proto jsme ji nechali na místě.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21271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263691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1047</TotalTime>
  <Words>353</Words>
  <Application>Microsoft Office PowerPoint</Application>
  <PresentationFormat>Předvádění na obrazovce (4:3)</PresentationFormat>
  <Paragraphs>73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Prezentace aplikace PowerPoint</vt:lpstr>
      <vt:lpstr>Vznik života a člověka</vt:lpstr>
      <vt:lpstr>Teorie vzniku člověka</vt:lpstr>
      <vt:lpstr>Teorie vzniku člověka</vt:lpstr>
      <vt:lpstr>Kdo to je?</vt:lpstr>
      <vt:lpstr>Evoluční vývojová teorie</vt:lpstr>
      <vt:lpstr>Vývojová řada člověka</vt:lpstr>
      <vt:lpstr>Pro chytré hlavy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208</cp:revision>
  <dcterms:created xsi:type="dcterms:W3CDTF">2012-03-26T21:10:22Z</dcterms:created>
  <dcterms:modified xsi:type="dcterms:W3CDTF">2012-11-24T16:26:53Z</dcterms:modified>
</cp:coreProperties>
</file>