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934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VY_32_INOVACE_VII_1_05: Vývoj člověka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 Pořadové číslo DUM: </a:t>
            </a:r>
            <a:r>
              <a:rPr lang="cs-CZ" dirty="0" smtClean="0"/>
              <a:t>05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 vývojovou řadou člověka a s typickými znaky a způsobem života jednotlivých vývojových stupňů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znají a rozpoznají jednotlivé vývojové stupně člověka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err="1" smtClean="0"/>
              <a:t>Australophitecus</a:t>
            </a:r>
            <a:r>
              <a:rPr lang="cs-CZ" dirty="0" smtClean="0"/>
              <a:t>, Homo </a:t>
            </a:r>
            <a:r>
              <a:rPr lang="cs-CZ" dirty="0" err="1" smtClean="0"/>
              <a:t>habilis</a:t>
            </a:r>
            <a:r>
              <a:rPr lang="cs-CZ" dirty="0" smtClean="0"/>
              <a:t>, Homo </a:t>
            </a:r>
            <a:r>
              <a:rPr lang="cs-CZ" dirty="0" err="1" smtClean="0"/>
              <a:t>erectus</a:t>
            </a:r>
            <a:r>
              <a:rPr lang="cs-CZ" dirty="0" smtClean="0"/>
              <a:t>, Homo </a:t>
            </a:r>
            <a:r>
              <a:rPr lang="cs-CZ" dirty="0" err="1" smtClean="0"/>
              <a:t>neanderthalensis</a:t>
            </a:r>
            <a:r>
              <a:rPr lang="cs-CZ" dirty="0" smtClean="0"/>
              <a:t>, Homo sapiens </a:t>
            </a:r>
            <a:r>
              <a:rPr lang="cs-CZ" dirty="0" err="1" smtClean="0"/>
              <a:t>sapiens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Po předcházející samostatné skupinové práci si žáci pomocí prezentace udělají ucelený obraz o jednotlivých vývojových stupních člověka. Potom vypracují opakovací úkoly na </a:t>
            </a:r>
            <a:r>
              <a:rPr lang="cs-CZ" smtClean="0"/>
              <a:t>interaktivní tabuli.</a:t>
            </a:r>
            <a:r>
              <a:rPr lang="cs-CZ" b="1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Víte, že …</a:t>
            </a:r>
          </a:p>
          <a:p>
            <a:pPr>
              <a:buFontTx/>
              <a:buChar char="-"/>
            </a:pPr>
            <a:r>
              <a:rPr lang="cs-CZ" dirty="0" smtClean="0"/>
              <a:t>člověk a opice mají společné prapředky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řed 7 mil. let dochází k oddělení vývoje opic a před-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chůdce</a:t>
            </a:r>
            <a:r>
              <a:rPr lang="cs-CZ" dirty="0" smtClean="0"/>
              <a:t> člověka = HOMINIZACE</a:t>
            </a:r>
          </a:p>
          <a:p>
            <a:pPr>
              <a:buFontTx/>
              <a:buChar char="-"/>
            </a:pPr>
            <a:r>
              <a:rPr lang="cs-CZ" dirty="0"/>
              <a:t>k</a:t>
            </a:r>
            <a:r>
              <a:rPr lang="cs-CZ" dirty="0" smtClean="0"/>
              <a:t>olébkou lidského rodu je Afrika</a:t>
            </a:r>
          </a:p>
          <a:p>
            <a:pPr>
              <a:buFontTx/>
              <a:buChar char="-"/>
            </a:pPr>
            <a:r>
              <a:rPr lang="cs-CZ" dirty="0"/>
              <a:t>i</a:t>
            </a:r>
            <a:r>
              <a:rPr lang="cs-CZ" dirty="0" smtClean="0"/>
              <a:t> na našem území se došlo k významným archeologickým nálezům – Dolní Věstonice, Pavlov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tále dochází k novým a překvapivým objevům, </a:t>
            </a:r>
          </a:p>
          <a:p>
            <a:pPr marL="0" indent="0">
              <a:buNone/>
            </a:pPr>
            <a:r>
              <a:rPr lang="cs-CZ" dirty="0" smtClean="0"/>
              <a:t>   které upřesňují naše představy  o našich předcích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Vývoj člověka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289821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Kdy : 2-4 mil. let př.n.l.</a:t>
            </a:r>
          </a:p>
          <a:p>
            <a:r>
              <a:rPr lang="cs-CZ" dirty="0" smtClean="0"/>
              <a:t>Kde : východ a jih Afriky</a:t>
            </a:r>
          </a:p>
          <a:p>
            <a:r>
              <a:rPr lang="cs-CZ" dirty="0" smtClean="0"/>
              <a:t>Typické znaky : vzhled jako opice, malá mozkovna,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velká čelist, nízké čelo, delší prsty,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váha 30 kg/ výška 120 cm </a:t>
            </a:r>
          </a:p>
          <a:p>
            <a:r>
              <a:rPr lang="cs-CZ" dirty="0" smtClean="0"/>
              <a:t>Způsob obživy : sběr plodů, lov drobných živočichů</a:t>
            </a:r>
          </a:p>
          <a:p>
            <a:r>
              <a:rPr lang="cs-CZ" dirty="0" smtClean="0"/>
              <a:t>Způsob života : v tlupách ve stepích nebo lesostepích</a:t>
            </a:r>
          </a:p>
          <a:p>
            <a:r>
              <a:rPr lang="cs-CZ" dirty="0" smtClean="0"/>
              <a:t>Zajímavosti : použití nástrojů při lovu</a:t>
            </a:r>
          </a:p>
          <a:p>
            <a:pPr marL="0" indent="0">
              <a:buNone/>
            </a:pPr>
            <a:r>
              <a:rPr lang="cs-CZ" dirty="0" smtClean="0"/>
              <a:t>                          slavné nálezy: </a:t>
            </a:r>
            <a:r>
              <a:rPr lang="cs-CZ" dirty="0" err="1" smtClean="0"/>
              <a:t>Ardi</a:t>
            </a:r>
            <a:r>
              <a:rPr lang="cs-CZ" dirty="0" smtClean="0"/>
              <a:t> (4,4 mil. </a:t>
            </a:r>
            <a:r>
              <a:rPr lang="cs-CZ" dirty="0"/>
              <a:t>l</a:t>
            </a:r>
            <a:r>
              <a:rPr lang="cs-CZ" dirty="0" smtClean="0"/>
              <a:t>et)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Lucy (3,2 mil. </a:t>
            </a:r>
            <a:r>
              <a:rPr lang="cs-CZ" dirty="0"/>
              <a:t>l</a:t>
            </a:r>
            <a:r>
              <a:rPr lang="cs-CZ" dirty="0" smtClean="0"/>
              <a:t>et)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Australopithecus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229349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Kdy : 2,7 – 1,5 mil. </a:t>
            </a:r>
            <a:r>
              <a:rPr lang="cs-CZ" dirty="0"/>
              <a:t>l</a:t>
            </a:r>
            <a:r>
              <a:rPr lang="cs-CZ" dirty="0" smtClean="0"/>
              <a:t>et př.n.l.</a:t>
            </a:r>
          </a:p>
          <a:p>
            <a:r>
              <a:rPr lang="cs-CZ" dirty="0" smtClean="0"/>
              <a:t>Kde : východ Afriky (</a:t>
            </a:r>
            <a:r>
              <a:rPr lang="cs-CZ" dirty="0" err="1" smtClean="0"/>
              <a:t>Tanzánie</a:t>
            </a:r>
            <a:r>
              <a:rPr lang="cs-CZ" dirty="0" smtClean="0"/>
              <a:t>)</a:t>
            </a:r>
          </a:p>
          <a:p>
            <a:r>
              <a:rPr lang="cs-CZ" dirty="0" smtClean="0"/>
              <a:t>Typické znaky : větší mozkovna, ploché čelo, výrazné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nadočnicové oblouky, palec ruky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v opozici, váha 40 kg/ výška 130 cm</a:t>
            </a:r>
          </a:p>
          <a:p>
            <a:r>
              <a:rPr lang="cs-CZ" dirty="0" smtClean="0"/>
              <a:t>Způsob obživy : sběr plodů, lov ryb, zbytky zvířat</a:t>
            </a:r>
          </a:p>
          <a:p>
            <a:r>
              <a:rPr lang="cs-CZ" dirty="0" smtClean="0"/>
              <a:t>Způsob života : v tlupách ve stepích, první nástroje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(pazourek), malé přístřešky</a:t>
            </a:r>
          </a:p>
          <a:p>
            <a:r>
              <a:rPr lang="cs-CZ" dirty="0" smtClean="0"/>
              <a:t>Zajímavosti : používali primitivní způsob komunikace</a:t>
            </a:r>
          </a:p>
          <a:p>
            <a:pPr marL="0" indent="0">
              <a:buNone/>
            </a:pPr>
            <a:r>
              <a:rPr lang="cs-CZ" dirty="0" smtClean="0"/>
              <a:t>                          99 % života obstarávali potravu             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Homo </a:t>
            </a:r>
            <a:r>
              <a:rPr lang="cs-CZ" b="1" dirty="0" err="1" smtClean="0"/>
              <a:t>habilis</a:t>
            </a:r>
            <a:r>
              <a:rPr lang="cs-CZ" b="1" dirty="0" smtClean="0"/>
              <a:t> (člověk schopný)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326444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Kdy : 1,6 – 0,5 mil. let př.n.l.</a:t>
            </a:r>
          </a:p>
          <a:p>
            <a:r>
              <a:rPr lang="cs-CZ" dirty="0" smtClean="0"/>
              <a:t>Kde : Afrika, Asie, Evropa, Indonésie</a:t>
            </a:r>
          </a:p>
          <a:p>
            <a:r>
              <a:rPr lang="cs-CZ" dirty="0" smtClean="0"/>
              <a:t>Typické znaky :  velké lícní kosti, ploché čelo, široký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nos, velká čelist, váha 60-80 kg/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výška 160-175 cm</a:t>
            </a:r>
          </a:p>
          <a:p>
            <a:r>
              <a:rPr lang="cs-CZ" dirty="0" smtClean="0"/>
              <a:t>Způsob obživy : lov zvěře, sběr plodů, úprava jídla,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kanibalismus</a:t>
            </a:r>
          </a:p>
          <a:p>
            <a:r>
              <a:rPr lang="cs-CZ" dirty="0" smtClean="0"/>
              <a:t>Způsob života : žil ve skupinách, znal oheň, použití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pěstního klínu, trpěl nemocemi (TBC),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dožíval se 30-35 let</a:t>
            </a:r>
          </a:p>
          <a:p>
            <a:r>
              <a:rPr lang="cs-CZ" dirty="0" smtClean="0"/>
              <a:t> Zajímavosti : Indonésie – hobité, žil i u nás (Praha, Brno)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Homo </a:t>
            </a:r>
            <a:r>
              <a:rPr lang="cs-CZ" b="1" dirty="0" err="1" smtClean="0"/>
              <a:t>erectus</a:t>
            </a:r>
            <a:r>
              <a:rPr lang="cs-CZ" b="1" dirty="0" smtClean="0"/>
              <a:t> (člověk vzpřímený)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221955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013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Kdy : 300 tis. – 40 tis. </a:t>
            </a:r>
            <a:r>
              <a:rPr lang="cs-CZ" dirty="0"/>
              <a:t>l</a:t>
            </a:r>
            <a:r>
              <a:rPr lang="cs-CZ" dirty="0" smtClean="0"/>
              <a:t>et př.n.l.</a:t>
            </a:r>
          </a:p>
          <a:p>
            <a:r>
              <a:rPr lang="cs-CZ" dirty="0" smtClean="0"/>
              <a:t>Kde : Evropa, Asie</a:t>
            </a:r>
          </a:p>
          <a:p>
            <a:r>
              <a:rPr lang="cs-CZ" dirty="0" smtClean="0"/>
              <a:t>Typické znaky : mohutná svalnatá postava, dlouhé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končetiny, dlouhá zploštělá mozkovna,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váha 60-80 kg/ výška 160 cm</a:t>
            </a:r>
          </a:p>
          <a:p>
            <a:r>
              <a:rPr lang="cs-CZ" dirty="0" smtClean="0"/>
              <a:t>Způsob obživy : lov velkých zvířat, sběr plodů, </a:t>
            </a:r>
            <a:r>
              <a:rPr lang="cs-CZ" dirty="0" err="1" smtClean="0"/>
              <a:t>kaniba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 smtClean="0"/>
              <a:t>                               </a:t>
            </a:r>
            <a:r>
              <a:rPr lang="cs-CZ" dirty="0" err="1" smtClean="0"/>
              <a:t>lismus</a:t>
            </a:r>
            <a:r>
              <a:rPr lang="cs-CZ" dirty="0" smtClean="0"/>
              <a:t>, úprava jídla ohněm</a:t>
            </a:r>
          </a:p>
          <a:p>
            <a:r>
              <a:rPr lang="cs-CZ" dirty="0" smtClean="0"/>
              <a:t>Způsob života : žil v tlupách v jeskyních, používal pěst-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ní klíny a pazourek, první pohřby,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náboženské představy</a:t>
            </a:r>
          </a:p>
          <a:p>
            <a:r>
              <a:rPr lang="cs-CZ" dirty="0" smtClean="0"/>
              <a:t>Zajímavosti : žil společně s člověkem dnešního typu,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později vyhynul, naleziště u nás – jeskyně</a:t>
            </a:r>
          </a:p>
          <a:p>
            <a:pPr marL="0" indent="0">
              <a:buNone/>
            </a:pPr>
            <a:r>
              <a:rPr lang="cs-CZ" dirty="0" smtClean="0"/>
              <a:t>                          Šipka, Kůlna u Sloupu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Homo </a:t>
            </a:r>
            <a:r>
              <a:rPr lang="cs-CZ" sz="2800" b="1" dirty="0" err="1" smtClean="0"/>
              <a:t>neanderthalensis</a:t>
            </a:r>
            <a:r>
              <a:rPr lang="cs-CZ" sz="2800" b="1" dirty="0" smtClean="0"/>
              <a:t> (člověk neandertálský)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738279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Kdy : 40 tis. let – dnešek</a:t>
            </a:r>
          </a:p>
          <a:p>
            <a:r>
              <a:rPr lang="cs-CZ" dirty="0" smtClean="0"/>
              <a:t>Kde : Evropa, přišel z Afriky  a z Asie</a:t>
            </a:r>
          </a:p>
          <a:p>
            <a:r>
              <a:rPr lang="cs-CZ" dirty="0" smtClean="0"/>
              <a:t>Typické znaky : atletická postava, velká mozkovna,</a:t>
            </a:r>
          </a:p>
          <a:p>
            <a:pPr marL="0" indent="0">
              <a:buNone/>
            </a:pPr>
            <a:r>
              <a:rPr lang="cs-CZ" dirty="0" smtClean="0"/>
              <a:t>                               vyklenuté čelo, vypnutá brada,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výška 170-180 cm</a:t>
            </a:r>
          </a:p>
          <a:p>
            <a:r>
              <a:rPr lang="cs-CZ" dirty="0" smtClean="0"/>
              <a:t>Způsob obživy : lov zvěře, sběr plodů, úprava jídla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ohněm</a:t>
            </a:r>
          </a:p>
          <a:p>
            <a:r>
              <a:rPr lang="cs-CZ" dirty="0" smtClean="0"/>
              <a:t>Způsob života : žil ve volné přírodě, stavba primitiv-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ních</a:t>
            </a:r>
            <a:r>
              <a:rPr lang="cs-CZ" smtClean="0"/>
              <a:t> příbytků, </a:t>
            </a:r>
            <a:r>
              <a:rPr lang="cs-CZ" dirty="0" smtClean="0"/>
              <a:t>výroba oděvů a zbraní,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rozvoj řeči, nástěnné malby, rozdělání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ohně</a:t>
            </a:r>
          </a:p>
          <a:p>
            <a:r>
              <a:rPr lang="cs-CZ" dirty="0" smtClean="0"/>
              <a:t>Zajímavosti : díky inteligenci žije dodnes, u nás znám jako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cromagnonec – Dolní Věstonice, Pavlov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Homo sapiens </a:t>
            </a:r>
            <a:r>
              <a:rPr lang="cs-CZ" sz="2800" b="1" dirty="0" err="1" smtClean="0"/>
              <a:t>sapiens</a:t>
            </a:r>
            <a:r>
              <a:rPr lang="cs-CZ" sz="2800" b="1" dirty="0" smtClean="0"/>
              <a:t> (člověk dnešního typu)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409909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1871" y="1606260"/>
            <a:ext cx="8229600" cy="2985120"/>
          </a:xfrm>
        </p:spPr>
        <p:txBody>
          <a:bodyPr/>
          <a:lstStyle/>
          <a:p>
            <a:r>
              <a:rPr lang="cs-CZ" b="1" dirty="0" smtClean="0"/>
              <a:t>1) Seřaď správně vývojovou řadu člověka: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(označ čísly od 1 do 5)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HOMO ERECTUS – HOMO S. NEANDERTHALENSIS -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HOMO HABILIS-HOMO S. SAPIENS-AUSTRALOPITH.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ln w="3810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Co jsme si zapamatovali?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5445224"/>
            <a:ext cx="1490464" cy="91440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Australophithecus</a:t>
            </a:r>
            <a:endParaRPr lang="cs-CZ" sz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79712" y="5445224"/>
            <a:ext cx="1440160" cy="91440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 </a:t>
            </a:r>
            <a:r>
              <a:rPr lang="cs-CZ" dirty="0" err="1" smtClean="0"/>
              <a:t>habilis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635896" y="5445224"/>
            <a:ext cx="1440160" cy="91440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 </a:t>
            </a:r>
            <a:r>
              <a:rPr lang="cs-CZ" dirty="0" err="1" smtClean="0"/>
              <a:t>erectus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315349" y="5446789"/>
            <a:ext cx="1440160" cy="91440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 s. </a:t>
            </a:r>
            <a:r>
              <a:rPr lang="cs-CZ" dirty="0" err="1" smtClean="0"/>
              <a:t>neanderth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7037526" y="5378775"/>
            <a:ext cx="1584176" cy="91440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 s. sapiens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4869160"/>
            <a:ext cx="1497333" cy="36933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KONTROLA: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61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 uiExpand="1" build="p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64704" y="1628800"/>
            <a:ext cx="8579296" cy="522920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2) Spoj pojmy, které k sobě patří:</a:t>
            </a:r>
          </a:p>
          <a:p>
            <a:pPr marL="0" indent="0">
              <a:buNone/>
            </a:pPr>
            <a:r>
              <a:rPr lang="cs-CZ" sz="2800" dirty="0" smtClean="0"/>
              <a:t> člověk zručný                              tvůrce </a:t>
            </a:r>
            <a:r>
              <a:rPr lang="cs-CZ" sz="2800" dirty="0" err="1" smtClean="0"/>
              <a:t>evoluč</a:t>
            </a:r>
            <a:r>
              <a:rPr lang="cs-CZ" sz="2800" dirty="0" smtClean="0"/>
              <a:t>. teorie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 err="1" smtClean="0"/>
              <a:t>hominizace</a:t>
            </a:r>
            <a:r>
              <a:rPr lang="cs-CZ" sz="2800" dirty="0" smtClean="0"/>
              <a:t>                                  </a:t>
            </a:r>
            <a:r>
              <a:rPr lang="cs-CZ" sz="2800" dirty="0" err="1"/>
              <a:t>A</a:t>
            </a:r>
            <a:r>
              <a:rPr lang="cs-CZ" sz="2800" dirty="0" err="1" smtClean="0"/>
              <a:t>ustralophithecus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Afrika                                           Homo </a:t>
            </a:r>
            <a:r>
              <a:rPr lang="cs-CZ" sz="2800" dirty="0" err="1" smtClean="0"/>
              <a:t>habilis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 err="1" smtClean="0"/>
              <a:t>Ch.Darwin</a:t>
            </a:r>
            <a:r>
              <a:rPr lang="cs-CZ" sz="2800" dirty="0" smtClean="0"/>
              <a:t>                                   primitivní nástroj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hobité                                           Homo </a:t>
            </a:r>
            <a:r>
              <a:rPr lang="cs-CZ" sz="2800" dirty="0" err="1" smtClean="0"/>
              <a:t>erectus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člověk vzpřímený                        kolébka lidstva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pěstní klín                                    ostrov </a:t>
            </a:r>
            <a:r>
              <a:rPr lang="cs-CZ" sz="2800" dirty="0" err="1" smtClean="0"/>
              <a:t>Flores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Lucy                                              zdokonalování člověka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92088"/>
          </a:xfrm>
          <a:ln w="3810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Co jsme si zapamatovali?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556479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4164" y="206084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80-86218-57-0. 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1095</TotalTime>
  <Words>767</Words>
  <Application>Microsoft Office PowerPoint</Application>
  <PresentationFormat>Předvádění na obrazovce (4:3)</PresentationFormat>
  <Paragraphs>124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Prezentace aplikace PowerPoint</vt:lpstr>
      <vt:lpstr>Prezentace aplikace PowerPoint</vt:lpstr>
      <vt:lpstr>Vývoj člověka</vt:lpstr>
      <vt:lpstr>Australopithecus</vt:lpstr>
      <vt:lpstr>Homo habilis (člověk schopný)</vt:lpstr>
      <vt:lpstr>Homo erectus (člověk vzpřímený)</vt:lpstr>
      <vt:lpstr>Homo neanderthalensis (člověk neandertálský)</vt:lpstr>
      <vt:lpstr>Homo sapiens sapiens (člověk dnešního typu)</vt:lpstr>
      <vt:lpstr>Co jsme si zapamatovali?</vt:lpstr>
      <vt:lpstr>Co jsme si zapamatovali?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213</cp:revision>
  <dcterms:created xsi:type="dcterms:W3CDTF">2012-03-26T21:10:22Z</dcterms:created>
  <dcterms:modified xsi:type="dcterms:W3CDTF">2012-11-24T16:29:06Z</dcterms:modified>
</cp:coreProperties>
</file>