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89" r:id="rId2"/>
    <p:sldId id="290" r:id="rId3"/>
    <p:sldId id="292" r:id="rId4"/>
    <p:sldId id="291" r:id="rId5"/>
    <p:sldId id="293" r:id="rId6"/>
    <p:sldId id="294" r:id="rId7"/>
    <p:sldId id="295" r:id="rId8"/>
    <p:sldId id="296" r:id="rId9"/>
    <p:sldId id="29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10C7E0"/>
    <a:srgbClr val="D3B857"/>
    <a:srgbClr val="99FF33"/>
    <a:srgbClr val="FF66FF"/>
    <a:srgbClr val="FF66CC"/>
    <a:srgbClr val="FF33CC"/>
    <a:srgbClr val="FF6699"/>
    <a:srgbClr val="FFFF66"/>
    <a:srgbClr val="4CDE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6152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130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VY_32_INOVACE_VII_1_07: Neolitická revoluce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</a:t>
            </a:r>
            <a:r>
              <a:rPr lang="cs-CZ" b="1" dirty="0" smtClean="0"/>
              <a:t>             Sada číslo: </a:t>
            </a:r>
            <a:r>
              <a:rPr lang="cs-CZ" dirty="0" smtClean="0"/>
              <a:t>1</a:t>
            </a:r>
            <a:r>
              <a:rPr lang="cs-CZ" b="1" dirty="0" smtClean="0"/>
              <a:t>               Pořadové číslo DUM: </a:t>
            </a:r>
            <a:r>
              <a:rPr lang="cs-CZ" dirty="0" smtClean="0"/>
              <a:t>07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seznámení s životem lidí v mladší době kamenné a se změnami, které ovlivnili jejich život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sz="1600" dirty="0" smtClean="0"/>
              <a:t> </a:t>
            </a:r>
            <a:r>
              <a:rPr lang="cs-CZ" dirty="0" smtClean="0"/>
              <a:t>žáci chápou podstatu neolitické revoluce a umí vysvětlit</a:t>
            </a:r>
          </a:p>
          <a:p>
            <a:r>
              <a:rPr lang="cs-CZ" dirty="0"/>
              <a:t>p</a:t>
            </a:r>
            <a:r>
              <a:rPr lang="cs-CZ" dirty="0" smtClean="0"/>
              <a:t>ojem přirozená dělba práce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– 12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neolit, domestikace, přirozená dělba práce, zemědělec, keramika, kostrové a žárové pohřby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metodou prezentace doplněné výkladem učitele seznámí </a:t>
            </a:r>
            <a:r>
              <a:rPr lang="cs-CZ" smtClean="0"/>
              <a:t>se životem </a:t>
            </a:r>
            <a:r>
              <a:rPr lang="cs-CZ" dirty="0" smtClean="0"/>
              <a:t>lidí v neolitu a s hlavními neolitickými změnami. </a:t>
            </a:r>
            <a:r>
              <a:rPr lang="cs-CZ" b="1" dirty="0" smtClean="0"/>
              <a:t> </a:t>
            </a:r>
            <a:r>
              <a:rPr lang="cs-CZ" dirty="0" smtClean="0"/>
              <a:t>Na závěr žáci společně vypracují na tabuli opakovací úkol.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8576" y="2708920"/>
            <a:ext cx="6134500" cy="1015663"/>
          </a:xfrm>
          <a:prstGeom prst="rect">
            <a:avLst/>
          </a:prstGeom>
          <a:solidFill>
            <a:schemeClr val="accent3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 smtClean="0"/>
              <a:t>Neolitická revoluce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78732738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NEOLIT = mladší doba kamenná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061048"/>
          </a:xfrm>
          <a:ln w="3810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r>
              <a:rPr lang="cs-CZ" b="1" dirty="0" smtClean="0"/>
              <a:t>KDY</a:t>
            </a:r>
            <a:r>
              <a:rPr lang="cs-CZ" dirty="0" smtClean="0"/>
              <a:t> – 9. – 5.tis.př.n.l.</a:t>
            </a:r>
          </a:p>
          <a:p>
            <a:r>
              <a:rPr lang="cs-CZ" b="1" dirty="0" smtClean="0"/>
              <a:t>KDE</a:t>
            </a:r>
            <a:r>
              <a:rPr lang="cs-CZ" dirty="0" smtClean="0"/>
              <a:t> – oblast tzv. úrodného půlměsíce (Irán, Irák,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Palestina, Turecko)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- od r. 5500 př.n.l. ve střední Evropě</a:t>
            </a:r>
          </a:p>
          <a:p>
            <a:r>
              <a:rPr lang="cs-CZ" b="1" dirty="0" smtClean="0"/>
              <a:t>PROČ</a:t>
            </a:r>
            <a:r>
              <a:rPr lang="cs-CZ" dirty="0" smtClean="0"/>
              <a:t> – prudké oteplení + nedostatek zvířat</a:t>
            </a:r>
          </a:p>
          <a:p>
            <a:r>
              <a:rPr lang="cs-CZ" b="1" dirty="0" smtClean="0"/>
              <a:t>CO</a:t>
            </a:r>
            <a:r>
              <a:rPr lang="cs-CZ" dirty="0" smtClean="0"/>
              <a:t> – změna: </a:t>
            </a:r>
            <a:r>
              <a:rPr lang="cs-CZ" b="1" dirty="0" smtClean="0"/>
              <a:t>člověk lovec  se stává člověkem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pastevcem a zemědělcem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46358" y="5916671"/>
            <a:ext cx="6634445" cy="830997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= NEOLITICKÁ REVOLUCE 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675689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HLAVNÍ NEOLITICKÉ ZMĚNY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784976" cy="5069160"/>
          </a:xfrm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3600" b="1" dirty="0"/>
              <a:t>u</a:t>
            </a:r>
            <a:r>
              <a:rPr lang="cs-CZ" sz="3600" b="1" dirty="0" smtClean="0"/>
              <a:t>sazení zemědělců na jednom místě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(nížiny v povodí velkých řek)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udování </a:t>
            </a:r>
            <a:r>
              <a:rPr lang="cs-CZ" sz="3600" b="1" dirty="0" smtClean="0"/>
              <a:t>stálých sídel </a:t>
            </a:r>
            <a:r>
              <a:rPr lang="cs-CZ" sz="3600" dirty="0" smtClean="0"/>
              <a:t>= stavba „dlouhých domů“</a:t>
            </a:r>
          </a:p>
          <a:p>
            <a:r>
              <a:rPr lang="cs-CZ" sz="3600" b="1" dirty="0"/>
              <a:t>d</a:t>
            </a:r>
            <a:r>
              <a:rPr lang="cs-CZ" sz="3600" b="1" dirty="0" smtClean="0"/>
              <a:t>omestikace </a:t>
            </a:r>
            <a:r>
              <a:rPr lang="cs-CZ" sz="3600" dirty="0" smtClean="0"/>
              <a:t>= zdomácnění divoce žijících zvířat</a:t>
            </a:r>
          </a:p>
          <a:p>
            <a:r>
              <a:rPr lang="cs-CZ" sz="3600" dirty="0"/>
              <a:t>ú</a:t>
            </a:r>
            <a:r>
              <a:rPr lang="cs-CZ" sz="3600" dirty="0" smtClean="0"/>
              <a:t>prava potravy vařením</a:t>
            </a:r>
          </a:p>
          <a:p>
            <a:r>
              <a:rPr lang="cs-CZ" sz="3600" b="1" dirty="0"/>
              <a:t>p</a:t>
            </a:r>
            <a:r>
              <a:rPr lang="cs-CZ" sz="3600" b="1" dirty="0" smtClean="0"/>
              <a:t>řirozená dělba práce</a:t>
            </a:r>
          </a:p>
        </p:txBody>
      </p:sp>
    </p:spTree>
    <p:extLst>
      <p:ext uri="{BB962C8B-B14F-4D97-AF65-F5344CB8AC3E}">
        <p14:creationId xmlns:p14="http://schemas.microsoft.com/office/powerpoint/2010/main" val="212840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PŘIROZENÁ DĚLBA PRÁCE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878694"/>
            <a:ext cx="6753837" cy="646331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= rozdělení práce mezi muže a ženy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46358" y="2852936"/>
            <a:ext cx="1008112" cy="523220"/>
          </a:xfrm>
          <a:prstGeom prst="rect">
            <a:avLst/>
          </a:prstGeom>
          <a:solidFill>
            <a:srgbClr val="10C7E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MUŽI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2852936"/>
            <a:ext cx="954107" cy="523220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ŽENY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4394" y="3717032"/>
            <a:ext cx="2532040" cy="2677656"/>
          </a:xfrm>
          <a:prstGeom prst="rect">
            <a:avLst/>
          </a:prstGeom>
          <a:solidFill>
            <a:srgbClr val="10C7E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ráce na poli</a:t>
            </a:r>
          </a:p>
          <a:p>
            <a:r>
              <a:rPr lang="cs-CZ" sz="2800" b="1" dirty="0"/>
              <a:t>l</a:t>
            </a:r>
            <a:r>
              <a:rPr lang="cs-CZ" sz="2800" b="1" dirty="0" smtClean="0"/>
              <a:t>ov zvěře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tavba domu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brana majetku</a:t>
            </a:r>
          </a:p>
          <a:p>
            <a:r>
              <a:rPr lang="cs-CZ" sz="2800" b="1" dirty="0"/>
              <a:t>v</a:t>
            </a:r>
            <a:r>
              <a:rPr lang="cs-CZ" sz="2800" b="1" dirty="0" smtClean="0"/>
              <a:t>ýroba zbraní</a:t>
            </a:r>
          </a:p>
          <a:p>
            <a:r>
              <a:rPr lang="cs-CZ" sz="2800" b="1" dirty="0"/>
              <a:t>v</a:t>
            </a:r>
            <a:r>
              <a:rPr lang="cs-CZ" sz="2800" b="1" dirty="0" smtClean="0"/>
              <a:t>ýroba nástrojů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9925" y="3717032"/>
            <a:ext cx="2610779" cy="2677656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éče o děti</a:t>
            </a:r>
          </a:p>
          <a:p>
            <a:r>
              <a:rPr lang="cs-CZ" sz="2400" b="1" dirty="0"/>
              <a:t>p</a:t>
            </a:r>
            <a:r>
              <a:rPr lang="cs-CZ" sz="2400" b="1" dirty="0" smtClean="0"/>
              <a:t>éče o dům</a:t>
            </a:r>
          </a:p>
          <a:p>
            <a:r>
              <a:rPr lang="cs-CZ" sz="2400" b="1" dirty="0"/>
              <a:t>s</a:t>
            </a:r>
            <a:r>
              <a:rPr lang="cs-CZ" sz="2400" b="1" dirty="0" smtClean="0"/>
              <a:t>běr plodin</a:t>
            </a:r>
          </a:p>
          <a:p>
            <a:r>
              <a:rPr lang="cs-CZ" sz="2400" b="1" dirty="0"/>
              <a:t>p</a:t>
            </a:r>
            <a:r>
              <a:rPr lang="cs-CZ" sz="2400" b="1" dirty="0" smtClean="0"/>
              <a:t>říprava potravy</a:t>
            </a:r>
          </a:p>
          <a:p>
            <a:r>
              <a:rPr lang="cs-CZ" sz="2400" b="1" dirty="0"/>
              <a:t>p</a:t>
            </a:r>
            <a:r>
              <a:rPr lang="cs-CZ" sz="2400" b="1" dirty="0" smtClean="0"/>
              <a:t>ráce na poli</a:t>
            </a:r>
          </a:p>
          <a:p>
            <a:r>
              <a:rPr lang="cs-CZ" sz="2400" b="1" dirty="0"/>
              <a:t>z</a:t>
            </a:r>
            <a:r>
              <a:rPr lang="cs-CZ" sz="2400" b="1" dirty="0" smtClean="0"/>
              <a:t>hotovování oděvů</a:t>
            </a:r>
          </a:p>
          <a:p>
            <a:r>
              <a:rPr lang="cs-CZ" sz="2400" b="1" dirty="0"/>
              <a:t>v</a:t>
            </a:r>
            <a:r>
              <a:rPr lang="cs-CZ" sz="2400" b="1" dirty="0" smtClean="0"/>
              <a:t>ýroba nádob</a:t>
            </a:r>
            <a:endParaRPr lang="cs-CZ" sz="2400" b="1" dirty="0"/>
          </a:p>
        </p:txBody>
      </p:sp>
      <p:sp>
        <p:nvSpPr>
          <p:cNvPr id="10" name="Násobení 9"/>
          <p:cNvSpPr/>
          <p:nvPr/>
        </p:nvSpPr>
        <p:spPr>
          <a:xfrm>
            <a:off x="3807817" y="4598660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536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NEOLITICKÉ VYNÁLEZY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b="1" dirty="0"/>
              <a:t>p</a:t>
            </a:r>
            <a:r>
              <a:rPr lang="cs-CZ" sz="4000" b="1" dirty="0" smtClean="0"/>
              <a:t>ěstování plodin</a:t>
            </a:r>
          </a:p>
          <a:p>
            <a:r>
              <a:rPr lang="cs-CZ" sz="4000" b="1" dirty="0"/>
              <a:t>c</a:t>
            </a:r>
            <a:r>
              <a:rPr lang="cs-CZ" sz="4000" b="1" dirty="0" smtClean="0"/>
              <a:t>hov dobytka (kozy, ovce, prasata)</a:t>
            </a:r>
          </a:p>
          <a:p>
            <a:r>
              <a:rPr lang="cs-CZ" sz="4000" b="1" dirty="0"/>
              <a:t>t</a:t>
            </a:r>
            <a:r>
              <a:rPr lang="cs-CZ" sz="4000" b="1" dirty="0" smtClean="0"/>
              <a:t>kaní látek a šití oděvů</a:t>
            </a:r>
          </a:p>
          <a:p>
            <a:r>
              <a:rPr lang="cs-CZ" sz="4000" b="1" dirty="0"/>
              <a:t>s</a:t>
            </a:r>
            <a:r>
              <a:rPr lang="cs-CZ" sz="4000" b="1" dirty="0" smtClean="0"/>
              <a:t>tavba obydlí – osady</a:t>
            </a:r>
          </a:p>
          <a:p>
            <a:r>
              <a:rPr lang="cs-CZ" sz="4000" b="1" dirty="0"/>
              <a:t>o</a:t>
            </a:r>
            <a:r>
              <a:rPr lang="cs-CZ" sz="4000" b="1" dirty="0" smtClean="0"/>
              <a:t>pracování kamene</a:t>
            </a:r>
          </a:p>
          <a:p>
            <a:r>
              <a:rPr lang="cs-CZ" sz="4000" b="1" dirty="0"/>
              <a:t>v</a:t>
            </a:r>
            <a:r>
              <a:rPr lang="cs-CZ" sz="4000" b="1" dirty="0" smtClean="0"/>
              <a:t>ýroba hliněných nádob (keramika)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317938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NÁBOŽENSKÉ ZVYKY A OBŘADY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/>
              <a:t>e</a:t>
            </a:r>
            <a:r>
              <a:rPr lang="cs-CZ" dirty="0" smtClean="0"/>
              <a:t>xistence náboženských představ a rituálů</a:t>
            </a:r>
          </a:p>
          <a:p>
            <a:r>
              <a:rPr lang="cs-CZ" dirty="0"/>
              <a:t>s</a:t>
            </a:r>
            <a:r>
              <a:rPr lang="cs-CZ" dirty="0" smtClean="0"/>
              <a:t>tavba svatyní</a:t>
            </a:r>
          </a:p>
          <a:p>
            <a:r>
              <a:rPr lang="cs-CZ" dirty="0"/>
              <a:t>ú</a:t>
            </a:r>
            <a:r>
              <a:rPr lang="cs-CZ" dirty="0" smtClean="0"/>
              <a:t>cta k zemřelým – různé způsoby pohřbívání:</a:t>
            </a:r>
          </a:p>
          <a:p>
            <a:r>
              <a:rPr lang="cs-CZ" b="1" dirty="0"/>
              <a:t>p</a:t>
            </a:r>
            <a:r>
              <a:rPr lang="cs-CZ" b="1" dirty="0" smtClean="0"/>
              <a:t>ohřby: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KOSTROVÉ = v natažené poloze nebo skrčenci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ŽÁROVÉ = popelnice s milodary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709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CO JSME SI ZAPAMATOVALI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784976" cy="4425355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Spoj čarou pojmy:</a:t>
            </a:r>
          </a:p>
          <a:p>
            <a:pPr marL="0" indent="0">
              <a:buNone/>
            </a:pPr>
            <a:r>
              <a:rPr lang="cs-CZ" dirty="0" smtClean="0"/>
              <a:t>POPELNICE                                ZDOMÁCNĚNÍ ZVÍŘAT</a:t>
            </a:r>
          </a:p>
          <a:p>
            <a:pPr marL="0" indent="0">
              <a:buNone/>
            </a:pPr>
            <a:r>
              <a:rPr lang="cs-CZ" dirty="0" smtClean="0"/>
              <a:t>POSVÁTNÉ MÍSTO                    ZP. POHŘBÍVÁNÍ</a:t>
            </a:r>
          </a:p>
          <a:p>
            <a:pPr marL="0" indent="0">
              <a:buNone/>
            </a:pPr>
            <a:r>
              <a:rPr lang="cs-CZ" dirty="0" smtClean="0"/>
              <a:t>DOMESTIKACE                         ROZDĚLENÍ PRÁCE</a:t>
            </a:r>
          </a:p>
          <a:p>
            <a:pPr marL="0" indent="0">
              <a:buNone/>
            </a:pPr>
            <a:r>
              <a:rPr lang="cs-CZ" dirty="0" smtClean="0"/>
              <a:t>ML. DOBA KAMENNÁ             SVATYNĚ</a:t>
            </a:r>
          </a:p>
          <a:p>
            <a:pPr marL="0" indent="0">
              <a:buNone/>
            </a:pPr>
            <a:r>
              <a:rPr lang="cs-CZ" dirty="0" smtClean="0"/>
              <a:t>DĚLBA PRÁCE                           HLINĚNÉ NÁDOBY</a:t>
            </a:r>
          </a:p>
          <a:p>
            <a:pPr marL="0" indent="0">
              <a:buNone/>
            </a:pPr>
            <a:r>
              <a:rPr lang="cs-CZ" dirty="0" smtClean="0"/>
              <a:t>KERAMIKA                                NEOLIT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3112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20486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967</TotalTime>
  <Words>346</Words>
  <Application>Microsoft Office PowerPoint</Application>
  <PresentationFormat>Předvádění na obrazovce (4:3)</PresentationFormat>
  <Paragraphs>90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NEOLIT = mladší doba kamenná</vt:lpstr>
      <vt:lpstr>HLAVNÍ NEOLITICKÉ ZMĚNY</vt:lpstr>
      <vt:lpstr>PŘIROZENÁ DĚLBA PRÁCE</vt:lpstr>
      <vt:lpstr>NEOLITICKÉ VYNÁLEZY</vt:lpstr>
      <vt:lpstr>NÁBOŽENSKÉ ZVYKY A OBŘADY</vt:lpstr>
      <vt:lpstr>CO JSME SI ZAPAMATOVALI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203</cp:revision>
  <dcterms:created xsi:type="dcterms:W3CDTF">2012-03-26T21:10:22Z</dcterms:created>
  <dcterms:modified xsi:type="dcterms:W3CDTF">2012-11-24T16:30:17Z</dcterms:modified>
</cp:coreProperties>
</file>