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6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867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VY_32_INOVACE_VII_1_08: </a:t>
            </a:r>
            <a:r>
              <a:rPr lang="cs-CZ" dirty="0" err="1" smtClean="0"/>
              <a:t>Eneolit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     Sada číslo:</a:t>
            </a:r>
            <a:r>
              <a:rPr lang="cs-CZ" dirty="0" smtClean="0"/>
              <a:t> 1</a:t>
            </a:r>
            <a:r>
              <a:rPr lang="cs-CZ" b="1" dirty="0" smtClean="0"/>
              <a:t>                Pořadové číslo DUM: </a:t>
            </a:r>
            <a:r>
              <a:rPr lang="cs-CZ" dirty="0" smtClean="0"/>
              <a:t>08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životem lidí v pozdní době kamenné a se změnami, které ovlivnili jejich život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chápou podstatu života v </a:t>
            </a:r>
            <a:r>
              <a:rPr lang="cs-CZ" dirty="0" err="1" smtClean="0"/>
              <a:t>eneolitu</a:t>
            </a:r>
            <a:r>
              <a:rPr lang="cs-CZ" dirty="0" smtClean="0"/>
              <a:t> a umí vysvětlit pojem společenská dělba práce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</a:t>
            </a:r>
            <a:r>
              <a:rPr lang="cs-CZ" dirty="0" err="1" smtClean="0"/>
              <a:t>eneolit</a:t>
            </a:r>
            <a:r>
              <a:rPr lang="cs-CZ" dirty="0" smtClean="0"/>
              <a:t>, hák, měď, společenská dělba práce, patriarchát, megalitické stavby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metodou prezentace  doplněné výkladem učitele seznámí s životem lidí v </a:t>
            </a:r>
            <a:r>
              <a:rPr lang="cs-CZ" dirty="0" err="1" smtClean="0"/>
              <a:t>eneolitu</a:t>
            </a:r>
            <a:r>
              <a:rPr lang="cs-CZ" dirty="0"/>
              <a:t> </a:t>
            </a:r>
            <a:r>
              <a:rPr lang="cs-CZ" dirty="0" smtClean="0"/>
              <a:t>a s hlavními změnami v tomto období.</a:t>
            </a:r>
            <a:r>
              <a:rPr lang="cs-CZ" dirty="0"/>
              <a:t> </a:t>
            </a:r>
            <a:r>
              <a:rPr lang="cs-CZ" dirty="0" smtClean="0"/>
              <a:t>Na závěr společně a individuálně vypracují </a:t>
            </a:r>
            <a:r>
              <a:rPr lang="cs-CZ" smtClean="0"/>
              <a:t>opakovací úkoly.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2300010"/>
            <a:ext cx="4467698" cy="15696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ENEOLIT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656555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ENEOLIT – POZDNÍ DOBA KAMENNÁ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KDY</a:t>
            </a:r>
            <a:r>
              <a:rPr lang="cs-CZ" dirty="0" smtClean="0"/>
              <a:t> – 4. -2.tis.př.n.l.</a:t>
            </a:r>
          </a:p>
          <a:p>
            <a:r>
              <a:rPr lang="cs-CZ" b="1" dirty="0" smtClean="0"/>
              <a:t>KDE</a:t>
            </a:r>
            <a:r>
              <a:rPr lang="cs-CZ" dirty="0" smtClean="0"/>
              <a:t> – Přední východ a Evropa</a:t>
            </a:r>
          </a:p>
          <a:p>
            <a:r>
              <a:rPr lang="cs-CZ" b="1" dirty="0" smtClean="0"/>
              <a:t>CO</a:t>
            </a:r>
            <a:r>
              <a:rPr lang="cs-CZ" dirty="0" smtClean="0"/>
              <a:t> – </a:t>
            </a:r>
            <a:r>
              <a:rPr lang="cs-CZ" b="1" dirty="0" smtClean="0"/>
              <a:t>Přední východ </a:t>
            </a:r>
            <a:r>
              <a:rPr lang="cs-CZ" dirty="0" smtClean="0"/>
              <a:t>= rychlejší vývoj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vznik států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</a:t>
            </a:r>
            <a:r>
              <a:rPr lang="cs-CZ" b="1" dirty="0" smtClean="0"/>
              <a:t>konec pravěku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</a:t>
            </a:r>
            <a:r>
              <a:rPr lang="cs-CZ" b="1" dirty="0" smtClean="0"/>
              <a:t>Evropa</a:t>
            </a:r>
            <a:r>
              <a:rPr lang="cs-CZ" dirty="0" smtClean="0"/>
              <a:t> = </a:t>
            </a:r>
            <a:r>
              <a:rPr lang="cs-CZ" b="1" dirty="0" smtClean="0"/>
              <a:t>pomalejší vývoj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horší přírodní podmínky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09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HLAVNÍ ENEOLITICKÉ ZMĚNY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oužívání </a:t>
            </a:r>
            <a:r>
              <a:rPr lang="cs-CZ" sz="4000" b="1" dirty="0" smtClean="0"/>
              <a:t>háku</a:t>
            </a:r>
            <a:r>
              <a:rPr lang="cs-CZ" sz="4000" dirty="0" smtClean="0"/>
              <a:t> k orbě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tavba </a:t>
            </a:r>
            <a:r>
              <a:rPr lang="cs-CZ" sz="4000" b="1" dirty="0" smtClean="0"/>
              <a:t>menších domů </a:t>
            </a:r>
            <a:r>
              <a:rPr lang="cs-CZ" sz="4000" dirty="0" smtClean="0"/>
              <a:t>– 1 dům = 1 rodina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yužívání </a:t>
            </a:r>
            <a:r>
              <a:rPr lang="cs-CZ" sz="4000" b="1" dirty="0" smtClean="0"/>
              <a:t>vozu</a:t>
            </a:r>
            <a:r>
              <a:rPr lang="cs-CZ" sz="4000" dirty="0" smtClean="0"/>
              <a:t> – zdokonalení kola + kůň</a:t>
            </a:r>
          </a:p>
          <a:p>
            <a:r>
              <a:rPr lang="cs-CZ" sz="4000" b="1" dirty="0"/>
              <a:t>t</a:t>
            </a:r>
            <a:r>
              <a:rPr lang="cs-CZ" sz="4000" b="1" dirty="0" smtClean="0"/>
              <a:t>avba mědi </a:t>
            </a:r>
            <a:r>
              <a:rPr lang="cs-CZ" sz="4000" dirty="0" smtClean="0"/>
              <a:t>– výroba šperků, zbraní a nástrojů</a:t>
            </a:r>
          </a:p>
          <a:p>
            <a:r>
              <a:rPr lang="cs-CZ" sz="4000" dirty="0"/>
              <a:t>r</a:t>
            </a:r>
            <a:r>
              <a:rPr lang="cs-CZ" sz="4000" dirty="0" smtClean="0"/>
              <a:t>ozvoj </a:t>
            </a:r>
            <a:r>
              <a:rPr lang="cs-CZ" sz="4000" b="1" dirty="0" smtClean="0"/>
              <a:t>dálkového obchodu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ýroba zdobené </a:t>
            </a:r>
            <a:r>
              <a:rPr lang="cs-CZ" sz="4000" b="1" dirty="0" smtClean="0"/>
              <a:t>keramiky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321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SPOLEČENSKÁ DĚLBA PRÁCE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5" y="1844824"/>
            <a:ext cx="6769545" cy="461665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rozdělení práce podle výrobní činnosti, specializace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9253" y="2834982"/>
            <a:ext cx="2373086" cy="461665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MUŽ ZEMĚDĚLEC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3350" y="2852935"/>
            <a:ext cx="2339295" cy="461665"/>
          </a:xfrm>
          <a:prstGeom prst="rect">
            <a:avLst/>
          </a:prstGeom>
          <a:solidFill>
            <a:schemeClr val="bg2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MUŽ ŘEMESLNÍK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6430" y="3861048"/>
            <a:ext cx="2878731" cy="156966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iz neolit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ově: orba hákem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stavba vozu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opevnění  osad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42384" y="3812248"/>
            <a:ext cx="2381229" cy="193899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ěžba surovin</a:t>
            </a:r>
          </a:p>
          <a:p>
            <a:r>
              <a:rPr lang="cs-CZ" sz="2400" dirty="0" smtClean="0"/>
              <a:t>(měď + pazourek)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pracování mědi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ýměnný obchod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ýroba nádob</a:t>
            </a:r>
            <a:endParaRPr lang="cs-CZ" sz="2400" dirty="0"/>
          </a:p>
        </p:txBody>
      </p:sp>
      <p:sp>
        <p:nvSpPr>
          <p:cNvPr id="10" name="Násobení 9"/>
          <p:cNvSpPr/>
          <p:nvPr/>
        </p:nvSpPr>
        <p:spPr>
          <a:xfrm>
            <a:off x="4315221" y="4188678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6090402"/>
            <a:ext cx="6712607" cy="461665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Hlavní roli ve společnosti hráli muži = PATRIARCHÁT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1182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MEGALITICKÉ STAVBY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727840"/>
            <a:ext cx="8713026" cy="40011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kultovní stavby (chrámy), které sloužily k uctívání bohů a náboženským obřadům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717590"/>
            <a:ext cx="1307346" cy="36933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Typy staveb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1835696" y="3163337"/>
            <a:ext cx="576064" cy="150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35696" y="2565644"/>
            <a:ext cx="2498576" cy="673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DOLMEN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635896" y="3200901"/>
            <a:ext cx="530843" cy="14653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317232" y="274957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215968" y="279190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4753987" y="341463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5211187" y="41946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095402" y="417193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6567167" y="36166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00464" y="3514975"/>
            <a:ext cx="1252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KROMLECH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7524328" y="2420888"/>
            <a:ext cx="1440218" cy="25922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MENHIR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5517232"/>
            <a:ext cx="1399166" cy="36933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Místa staveb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57018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31778" y="5517232"/>
            <a:ext cx="2989857" cy="1200329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CARNAC (Francie)</a:t>
            </a:r>
          </a:p>
          <a:p>
            <a:r>
              <a:rPr lang="cs-CZ" sz="2400" b="1" dirty="0" smtClean="0"/>
              <a:t>STONEHENGE (Anglie)</a:t>
            </a:r>
          </a:p>
          <a:p>
            <a:r>
              <a:rPr lang="cs-CZ" sz="2400" b="1" dirty="0" smtClean="0"/>
              <a:t>NEWGRANGE  (Irsko)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4066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CO JSME SI ZAPAMATOVALI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9"/>
            <a:ext cx="8229600" cy="4176464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Spoj čarou pojmy:</a:t>
            </a:r>
          </a:p>
          <a:p>
            <a:pPr marL="0" indent="0">
              <a:buNone/>
            </a:pPr>
            <a:r>
              <a:rPr lang="cs-CZ" dirty="0" smtClean="0"/>
              <a:t>PŘEDNÍ VÝCHOD                        MUŽ</a:t>
            </a:r>
          </a:p>
          <a:p>
            <a:pPr marL="0" indent="0">
              <a:buNone/>
            </a:pPr>
            <a:r>
              <a:rPr lang="cs-CZ" dirty="0" smtClean="0"/>
              <a:t>HÁK                                              JEDNA RODINA</a:t>
            </a:r>
          </a:p>
          <a:p>
            <a:pPr marL="0" indent="0">
              <a:buNone/>
            </a:pPr>
            <a:r>
              <a:rPr lang="cs-CZ" dirty="0" smtClean="0"/>
              <a:t>KULTOVNÍ STAVBY                     NOVÝ KOV</a:t>
            </a:r>
          </a:p>
          <a:p>
            <a:pPr marL="0" indent="0">
              <a:buNone/>
            </a:pPr>
            <a:r>
              <a:rPr lang="cs-CZ" dirty="0" smtClean="0"/>
              <a:t>MĚĎ                                             KONEC PRAVĚKU</a:t>
            </a:r>
          </a:p>
          <a:p>
            <a:pPr marL="0" indent="0">
              <a:buNone/>
            </a:pPr>
            <a:r>
              <a:rPr lang="cs-CZ" dirty="0" smtClean="0"/>
              <a:t>MALÝ DOMEK</a:t>
            </a:r>
            <a:r>
              <a:rPr lang="cs-CZ" dirty="0"/>
              <a:t> </a:t>
            </a:r>
            <a:r>
              <a:rPr lang="cs-CZ" dirty="0" smtClean="0"/>
              <a:t>                           OBDĚLÁVÁNÍ POLE</a:t>
            </a:r>
          </a:p>
          <a:p>
            <a:pPr marL="0" indent="0">
              <a:buNone/>
            </a:pPr>
            <a:r>
              <a:rPr lang="cs-CZ" dirty="0" smtClean="0"/>
              <a:t>PATRIARCHÁT                             MEGALITY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80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VÝTVARNÝ 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Nakresli megalitickou stavbu: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8440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968</TotalTime>
  <Words>301</Words>
  <Application>Microsoft Office PowerPoint</Application>
  <PresentationFormat>Předvádění na obrazovce (4:3)</PresentationFormat>
  <Paragraphs>80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ENEOLIT – POZDNÍ DOBA KAMENNÁ</vt:lpstr>
      <vt:lpstr>HLAVNÍ ENEOLITICKÉ ZMĚNY</vt:lpstr>
      <vt:lpstr>SPOLEČENSKÁ DĚLBA PRÁCE</vt:lpstr>
      <vt:lpstr>MEGALITICKÉ STAVBY</vt:lpstr>
      <vt:lpstr>CO JSME SI ZAPAMATOVALI</vt:lpstr>
      <vt:lpstr>VÝTVARNÝ ÚKOL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207</cp:revision>
  <dcterms:created xsi:type="dcterms:W3CDTF">2012-03-26T21:10:22Z</dcterms:created>
  <dcterms:modified xsi:type="dcterms:W3CDTF">2012-11-24T16:30:59Z</dcterms:modified>
</cp:coreProperties>
</file>