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3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8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C7E0"/>
    <a:srgbClr val="99FF33"/>
    <a:srgbClr val="FF66FF"/>
    <a:srgbClr val="FF66CC"/>
    <a:srgbClr val="FF33CC"/>
    <a:srgbClr val="D3B857"/>
    <a:srgbClr val="FF6699"/>
    <a:srgbClr val="FFFF00"/>
    <a:srgbClr val="FFFF66"/>
    <a:srgbClr val="4CD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579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29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VY_32_INOVACE_VII_1_10: Keltové v Evropě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</a:t>
            </a:r>
            <a:r>
              <a:rPr lang="cs-CZ" dirty="0" smtClean="0"/>
              <a:t>VII</a:t>
            </a:r>
            <a:r>
              <a:rPr lang="cs-CZ" b="1" dirty="0" smtClean="0"/>
              <a:t>            Sada číslo:  </a:t>
            </a:r>
            <a:r>
              <a:rPr lang="cs-CZ" dirty="0" smtClean="0"/>
              <a:t>1</a:t>
            </a:r>
            <a:r>
              <a:rPr lang="cs-CZ" b="1" dirty="0" smtClean="0"/>
              <a:t>             Pořadové číslo DUM:  </a:t>
            </a:r>
            <a:r>
              <a:rPr lang="cs-CZ" dirty="0" smtClean="0"/>
              <a:t>10</a:t>
            </a:r>
            <a:r>
              <a:rPr lang="cs-CZ" b="1" dirty="0" smtClean="0"/>
              <a:t>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</a:t>
            </a:r>
            <a:r>
              <a:rPr lang="cs-CZ" dirty="0" smtClean="0"/>
              <a:t> seznámení s Kelty a jejich vyspělou kulturou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sz="1600" dirty="0"/>
              <a:t> </a:t>
            </a:r>
            <a:r>
              <a:rPr lang="cs-CZ" dirty="0" smtClean="0"/>
              <a:t>žáci chápou význam keltského národa pro další vývoj evropských národů a znají jeho odkaz pro dnešek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</a:t>
            </a:r>
            <a:r>
              <a:rPr lang="cs-CZ" dirty="0" smtClean="0"/>
              <a:t> 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</a:t>
            </a:r>
            <a:r>
              <a:rPr lang="cs-CZ" dirty="0" smtClean="0"/>
              <a:t> 11 – 12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</a:t>
            </a:r>
            <a:r>
              <a:rPr lang="cs-CZ" dirty="0" smtClean="0"/>
              <a:t> Keltové, Galové, druidové, jmelí, dřevěné uhlí, oppidum, kmen Bójů, Bohemia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35 – 40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se formou prezentace doplněné výkladem učitele dozvídají o životě v Evropě v době laténu, kdy hlavní roli hrál keltský národ. Na konec vypracují </a:t>
            </a:r>
            <a:r>
              <a:rPr lang="cs-CZ" smtClean="0"/>
              <a:t>opakovací úkoly.</a:t>
            </a:r>
            <a:r>
              <a:rPr lang="cs-CZ" b="1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1" y="2852936"/>
            <a:ext cx="5987921" cy="923330"/>
          </a:xfrm>
          <a:prstGeom prst="rect">
            <a:avLst/>
          </a:prstGeom>
          <a:solidFill>
            <a:schemeClr val="bg1">
              <a:lumMod val="65000"/>
            </a:schemeClr>
          </a:solidFill>
          <a:ln w="762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KELTOVÉ V EVROPĚ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33456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91550" cy="674713"/>
          </a:xfrm>
          <a:solidFill>
            <a:schemeClr val="bg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000" b="1" dirty="0" smtClean="0"/>
              <a:t>PRO BYSTRÉ HLAVY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691680" y="1340768"/>
            <a:ext cx="5256584" cy="432048"/>
          </a:xfr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Který národ nám zanechal tento odkaz?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852936"/>
            <a:ext cx="1606530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/>
              <a:t>h</a:t>
            </a:r>
            <a:r>
              <a:rPr lang="cs-CZ" b="1" dirty="0" smtClean="0"/>
              <a:t>rnčířský kruh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2040" y="2780928"/>
            <a:ext cx="1654620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/>
              <a:t>ž</a:t>
            </a:r>
            <a:r>
              <a:rPr lang="cs-CZ" b="1" dirty="0" smtClean="0"/>
              <a:t>elezné zbraně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59767" y="3858111"/>
            <a:ext cx="668773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dudy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39952" y="4149080"/>
            <a:ext cx="502061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kilt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3933056"/>
            <a:ext cx="150073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/>
              <a:t>t</a:t>
            </a:r>
            <a:r>
              <a:rPr lang="cs-CZ" b="1" dirty="0" smtClean="0"/>
              <a:t>ypické tance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75504" y="3554347"/>
            <a:ext cx="612668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pivo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43559" y="4797152"/>
            <a:ext cx="875561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whisky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39451" y="4797152"/>
            <a:ext cx="1927131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vátky slunovratu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88974" y="3563724"/>
            <a:ext cx="670376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jmelí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09534" y="3150260"/>
            <a:ext cx="1007007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menhiry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187624" y="4797152"/>
            <a:ext cx="1749197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Asterix</a:t>
            </a:r>
            <a:r>
              <a:rPr lang="cs-CZ" b="1" dirty="0" smtClean="0"/>
              <a:t> a </a:t>
            </a:r>
            <a:r>
              <a:rPr lang="cs-CZ" b="1" dirty="0" err="1" smtClean="0"/>
              <a:t>Obelix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99047" y="5796743"/>
            <a:ext cx="4040145" cy="646331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KELTOVÉ (GALOVÉ)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07838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91550" cy="674713"/>
          </a:xfrm>
          <a:solidFill>
            <a:schemeClr val="bg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000" b="1" dirty="0" smtClean="0"/>
              <a:t>KELTOVÉ V EVROPĚ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196752"/>
            <a:ext cx="8595360" cy="5256584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ol. 1. tisíciletí př.n.l. – příchod Keltů do Evropy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/>
              <a:t>o</a:t>
            </a:r>
            <a:r>
              <a:rPr lang="cs-CZ" sz="2800" dirty="0" smtClean="0"/>
              <a:t>vládnutí původního obyvatelstva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/>
              <a:t>v</a:t>
            </a:r>
            <a:r>
              <a:rPr lang="cs-CZ" sz="2800" dirty="0" smtClean="0"/>
              <a:t>ýborní válečníci a řemeslníci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styky se středomořskými národy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/>
              <a:t>h</a:t>
            </a:r>
            <a:r>
              <a:rPr lang="cs-CZ" sz="2800" dirty="0" smtClean="0"/>
              <a:t>lavní role ve společnosti = vládcové a válečníci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= kněží - DRUIDOVÉ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7459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91550" cy="674713"/>
          </a:xfrm>
          <a:solidFill>
            <a:schemeClr val="bg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000" b="1" dirty="0" smtClean="0"/>
              <a:t>KELTOVÉ V EVROPĚ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340768"/>
            <a:ext cx="8595360" cy="4938864"/>
          </a:xfrm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sz="2800" b="1" dirty="0"/>
              <a:t>v</a:t>
            </a:r>
            <a:r>
              <a:rPr lang="cs-CZ" sz="2800" b="1" dirty="0" smtClean="0"/>
              <a:t>yspělý kulturní  národ</a:t>
            </a:r>
          </a:p>
          <a:p>
            <a:r>
              <a:rPr lang="cs-CZ" sz="2800" b="1" dirty="0" smtClean="0"/>
              <a:t>ŘEMESLA </a:t>
            </a:r>
            <a:r>
              <a:rPr lang="cs-CZ" sz="2800" dirty="0" smtClean="0"/>
              <a:t>– nová zlepšení:</a:t>
            </a:r>
          </a:p>
          <a:p>
            <a:pPr marL="342900" indent="-342900">
              <a:buFontTx/>
              <a:buChar char="-"/>
            </a:pPr>
            <a:r>
              <a:rPr lang="cs-CZ" sz="2800" dirty="0" smtClean="0"/>
              <a:t>tavení železa – použití dřevěného uhlí</a:t>
            </a:r>
          </a:p>
          <a:p>
            <a:pPr marL="342900" indent="-3429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ýroba skla – skleněné šperky</a:t>
            </a:r>
          </a:p>
          <a:p>
            <a:pPr marL="342900" indent="-342900">
              <a:buFontTx/>
              <a:buChar char="-"/>
            </a:pPr>
            <a:r>
              <a:rPr lang="cs-CZ" sz="2800" dirty="0"/>
              <a:t>h</a:t>
            </a:r>
            <a:r>
              <a:rPr lang="cs-CZ" sz="2800" dirty="0" smtClean="0"/>
              <a:t>rnčířský kruh – výroba tenkostěnných nádob</a:t>
            </a:r>
          </a:p>
          <a:p>
            <a:pPr marL="342900" indent="-342900">
              <a:buFontTx/>
              <a:buChar char="-"/>
            </a:pPr>
            <a:r>
              <a:rPr lang="cs-CZ" sz="2800" dirty="0"/>
              <a:t>m</a:t>
            </a:r>
            <a:r>
              <a:rPr lang="cs-CZ" sz="2800" dirty="0" smtClean="0"/>
              <a:t>letí obilí pomocí žernovů</a:t>
            </a:r>
          </a:p>
          <a:p>
            <a:pPr marL="342900" indent="-342900">
              <a:buFontTx/>
              <a:buChar char="-"/>
            </a:pPr>
            <a:r>
              <a:rPr lang="cs-CZ" sz="2800" dirty="0"/>
              <a:t>d</a:t>
            </a:r>
            <a:r>
              <a:rPr lang="cs-CZ" sz="2800" dirty="0" smtClean="0"/>
              <a:t>okonalé železné nástroje a zbraně</a:t>
            </a:r>
          </a:p>
          <a:p>
            <a:pPr marL="342900" indent="-342900"/>
            <a:r>
              <a:rPr lang="cs-CZ" sz="2800" b="1" dirty="0" smtClean="0"/>
              <a:t>OBCHOD</a:t>
            </a:r>
            <a:r>
              <a:rPr lang="cs-CZ" sz="2800" dirty="0" smtClean="0"/>
              <a:t> – dovoz zboží ze Středomoří – nádoby,</a:t>
            </a:r>
          </a:p>
          <a:p>
            <a:pPr marL="0" indent="0">
              <a:buNone/>
            </a:pPr>
            <a:r>
              <a:rPr lang="cs-CZ" sz="2800" dirty="0" smtClean="0"/>
              <a:t>                          zbraně, šperky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- zlaté mince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8515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591550" cy="746721"/>
          </a:xfrm>
          <a:solidFill>
            <a:schemeClr val="bg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KELTOVÉ V EVROPĚ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484784"/>
            <a:ext cx="8595360" cy="4506816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/>
              <a:t>u</a:t>
            </a:r>
            <a:r>
              <a:rPr lang="cs-CZ" b="1" dirty="0" smtClean="0"/>
              <a:t>spořádání společnosti = KMENY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= v čele náčelníci</a:t>
            </a:r>
          </a:p>
          <a:p>
            <a:pPr marL="342900" indent="-342900"/>
            <a:r>
              <a:rPr lang="cs-CZ" b="1" dirty="0" smtClean="0"/>
              <a:t>NÁBOŽENSTVÍ</a:t>
            </a:r>
            <a:r>
              <a:rPr lang="cs-CZ" dirty="0" smtClean="0"/>
              <a:t> – uctívání </a:t>
            </a:r>
            <a:r>
              <a:rPr lang="cs-CZ" b="1" dirty="0" smtClean="0"/>
              <a:t>přírodních sil </a:t>
            </a:r>
            <a:r>
              <a:rPr lang="cs-CZ" dirty="0" smtClean="0"/>
              <a:t>= hory, stromy, voda,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kameny, rostliny (jmelí)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- výsadní </a:t>
            </a:r>
            <a:r>
              <a:rPr lang="cs-CZ" b="1" dirty="0" smtClean="0"/>
              <a:t>postavení druidů</a:t>
            </a:r>
          </a:p>
          <a:p>
            <a:pPr marL="342900" indent="-342900"/>
            <a:r>
              <a:rPr lang="cs-CZ" dirty="0"/>
              <a:t>s</a:t>
            </a:r>
            <a:r>
              <a:rPr lang="cs-CZ" dirty="0" smtClean="0"/>
              <a:t>tavba opevněných hradišť =  keltské </a:t>
            </a:r>
            <a:r>
              <a:rPr lang="cs-CZ" b="1" dirty="0" smtClean="0"/>
              <a:t>OPPIDUM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= centra moci a obchodu</a:t>
            </a:r>
          </a:p>
          <a:p>
            <a:pPr marL="342900" indent="-342900"/>
            <a:r>
              <a:rPr lang="cs-CZ" b="1" dirty="0"/>
              <a:t>n</a:t>
            </a:r>
            <a:r>
              <a:rPr lang="cs-CZ" b="1" dirty="0" smtClean="0"/>
              <a:t>aše území – keltský kmen Bójů (</a:t>
            </a:r>
            <a:r>
              <a:rPr lang="cs-CZ" b="1" dirty="0" err="1" smtClean="0"/>
              <a:t>Boemum</a:t>
            </a:r>
            <a:r>
              <a:rPr lang="cs-CZ" b="1" dirty="0" smtClean="0"/>
              <a:t>, Bohemia = Čechy)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- Závist u Zbraslavi, </a:t>
            </a:r>
            <a:r>
              <a:rPr lang="cs-CZ" dirty="0" err="1" smtClean="0"/>
              <a:t>Mšecké</a:t>
            </a:r>
            <a:r>
              <a:rPr lang="cs-CZ" dirty="0" smtClean="0"/>
              <a:t> Žehrovice, Stradonice</a:t>
            </a:r>
          </a:p>
          <a:p>
            <a:pPr marL="342900" indent="-342900"/>
            <a:r>
              <a:rPr lang="cs-CZ" b="1" dirty="0"/>
              <a:t>p</a:t>
            </a:r>
            <a:r>
              <a:rPr lang="cs-CZ" b="1" dirty="0" smtClean="0"/>
              <a:t>ád Keltů  =  boje s Římany (Caesar) a Germány</a:t>
            </a:r>
          </a:p>
        </p:txBody>
      </p:sp>
    </p:spTree>
    <p:extLst>
      <p:ext uri="{BB962C8B-B14F-4D97-AF65-F5344CB8AC3E}">
        <p14:creationId xmlns:p14="http://schemas.microsoft.com/office/powerpoint/2010/main" val="13878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6225" y="404664"/>
            <a:ext cx="8591550" cy="674713"/>
          </a:xfrm>
          <a:solidFill>
            <a:schemeClr val="bg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KELTSKÉ OPPIDUM – vstupní brána</a:t>
            </a:r>
            <a:endParaRPr lang="cs-CZ" b="1" dirty="0"/>
          </a:p>
        </p:txBody>
      </p:sp>
      <p:sp>
        <p:nvSpPr>
          <p:cNvPr id="17" name="Obdélník 16"/>
          <p:cNvSpPr/>
          <p:nvPr/>
        </p:nvSpPr>
        <p:spPr>
          <a:xfrm>
            <a:off x="2483768" y="3140968"/>
            <a:ext cx="252028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2483768" y="1575945"/>
            <a:ext cx="2520279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537178" y="2490345"/>
            <a:ext cx="72008" cy="650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1047" y="2490345"/>
            <a:ext cx="45719" cy="650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860032" y="2497669"/>
            <a:ext cx="72008" cy="635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483768" y="4055368"/>
            <a:ext cx="216024" cy="13898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788023" y="4055368"/>
            <a:ext cx="216024" cy="13898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67544" y="3140968"/>
            <a:ext cx="288032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403648" y="3140968"/>
            <a:ext cx="288032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678077" y="3133642"/>
            <a:ext cx="288032" cy="23115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948264" y="3133642"/>
            <a:ext cx="288032" cy="2309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8100392" y="3133642"/>
            <a:ext cx="288032" cy="22755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60026" y="3146683"/>
            <a:ext cx="643622" cy="2103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760026" y="3356992"/>
            <a:ext cx="643622" cy="2132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1681785" y="3146683"/>
            <a:ext cx="801983" cy="2103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1694786" y="3345540"/>
            <a:ext cx="788982" cy="252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5004048" y="3146683"/>
            <a:ext cx="674029" cy="2103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004048" y="3356992"/>
            <a:ext cx="674029" cy="241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992748" y="3133643"/>
            <a:ext cx="955515" cy="2233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982239" y="3373780"/>
            <a:ext cx="966024" cy="2243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239470" y="3133642"/>
            <a:ext cx="860922" cy="24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253230" y="3358860"/>
            <a:ext cx="847162" cy="2393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nice 42"/>
          <p:cNvCxnSpPr/>
          <p:nvPr/>
        </p:nvCxnSpPr>
        <p:spPr>
          <a:xfrm flipV="1">
            <a:off x="323528" y="5427222"/>
            <a:ext cx="8496944" cy="180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ál 46"/>
          <p:cNvSpPr/>
          <p:nvPr/>
        </p:nvSpPr>
        <p:spPr>
          <a:xfrm flipH="1" flipV="1">
            <a:off x="747663" y="3588009"/>
            <a:ext cx="321811" cy="262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39" y="3588009"/>
            <a:ext cx="335309" cy="445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26" y="3866221"/>
            <a:ext cx="334963" cy="362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989" y="3990443"/>
            <a:ext cx="334963" cy="35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26" y="4147209"/>
            <a:ext cx="502444" cy="3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971" y="4344131"/>
            <a:ext cx="500063" cy="43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10846"/>
            <a:ext cx="334963" cy="280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26" y="4775193"/>
            <a:ext cx="334964" cy="454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685" y="4744959"/>
            <a:ext cx="334963" cy="30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988" y="5045402"/>
            <a:ext cx="334963" cy="381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89" y="5147688"/>
            <a:ext cx="482981" cy="280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785" y="3623869"/>
            <a:ext cx="334963" cy="288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749" y="3570245"/>
            <a:ext cx="450380" cy="576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72" y="3912493"/>
            <a:ext cx="511471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239" y="4155845"/>
            <a:ext cx="47753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10" y="4186366"/>
            <a:ext cx="419567" cy="464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275" y="4418853"/>
            <a:ext cx="4206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4847"/>
            <a:ext cx="5255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10" y="5053059"/>
            <a:ext cx="411207" cy="359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441" y="4886622"/>
            <a:ext cx="420687" cy="549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3599658"/>
            <a:ext cx="4206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131" y="3971695"/>
            <a:ext cx="420687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340" y="3623869"/>
            <a:ext cx="334963" cy="409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Ovál 71"/>
          <p:cNvSpPr/>
          <p:nvPr/>
        </p:nvSpPr>
        <p:spPr>
          <a:xfrm flipH="1" flipV="1">
            <a:off x="746874" y="3588009"/>
            <a:ext cx="321811" cy="262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099" y="4055367"/>
            <a:ext cx="334963" cy="47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4328284"/>
            <a:ext cx="71527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674" y="4759653"/>
            <a:ext cx="334963" cy="358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391" y="4711747"/>
            <a:ext cx="503266" cy="3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668" y="4974497"/>
            <a:ext cx="7127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3" name="Picture 29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109" y="3599658"/>
            <a:ext cx="4016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476" y="3986960"/>
            <a:ext cx="4016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627" y="4441595"/>
            <a:ext cx="4016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239" y="4882403"/>
            <a:ext cx="4016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536" y="4471757"/>
            <a:ext cx="7127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8" name="Picture 34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476" y="3570245"/>
            <a:ext cx="7127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9" name="Picture 3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505" y="4015709"/>
            <a:ext cx="501571" cy="42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0" name="Picture 36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758" y="4791834"/>
            <a:ext cx="420687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1" name="Picture 37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12" y="5161536"/>
            <a:ext cx="712787" cy="26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2" name="Picture 3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109" y="4130937"/>
            <a:ext cx="334963" cy="46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3" name="Picture 39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004" y="4846603"/>
            <a:ext cx="272695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4" name="Picture 4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85008"/>
            <a:ext cx="7127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5" name="Picture 41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605" y="4155026"/>
            <a:ext cx="7127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6" name="Picture 4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3608847"/>
            <a:ext cx="507703" cy="589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7" name="Picture 4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931" y="3588009"/>
            <a:ext cx="506413" cy="315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8" name="Picture 44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689" y="3850889"/>
            <a:ext cx="506413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9" name="Picture 45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4112356"/>
            <a:ext cx="3349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0" name="Picture 46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601" y="4441594"/>
            <a:ext cx="33496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1" name="Picture 4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30" y="4553093"/>
            <a:ext cx="512763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2" name="Picture 48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500" y="4719610"/>
            <a:ext cx="712787" cy="325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3" name="Picture 49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895" y="4791834"/>
            <a:ext cx="328613" cy="61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Čárový popisek 1 49"/>
          <p:cNvSpPr/>
          <p:nvPr/>
        </p:nvSpPr>
        <p:spPr>
          <a:xfrm>
            <a:off x="4673955" y="1420497"/>
            <a:ext cx="914400" cy="612648"/>
          </a:xfrm>
          <a:prstGeom prst="borderCallout1">
            <a:avLst>
              <a:gd name="adj1" fmla="val 44483"/>
              <a:gd name="adj2" fmla="val -287"/>
              <a:gd name="adj3" fmla="val 112500"/>
              <a:gd name="adj4" fmla="val -38333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trážní věž</a:t>
            </a:r>
            <a:endParaRPr lang="cs-CZ" dirty="0"/>
          </a:p>
        </p:txBody>
      </p:sp>
      <p:sp>
        <p:nvSpPr>
          <p:cNvPr id="51" name="Čárový popisek 1 50"/>
          <p:cNvSpPr/>
          <p:nvPr/>
        </p:nvSpPr>
        <p:spPr>
          <a:xfrm>
            <a:off x="7036307" y="2184021"/>
            <a:ext cx="1352940" cy="612648"/>
          </a:xfrm>
          <a:prstGeom prst="borderCallout1">
            <a:avLst>
              <a:gd name="adj1" fmla="val 44484"/>
              <a:gd name="adj2" fmla="val 521"/>
              <a:gd name="adj3" fmla="val 239452"/>
              <a:gd name="adj4" fmla="val -44691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t</a:t>
            </a:r>
            <a:r>
              <a:rPr lang="cs-CZ" dirty="0" err="1" smtClean="0"/>
              <a:t>zv.galská</a:t>
            </a:r>
            <a:endParaRPr lang="cs-CZ" dirty="0" smtClean="0"/>
          </a:p>
          <a:p>
            <a:pPr algn="ctr"/>
            <a:r>
              <a:rPr lang="cs-CZ" dirty="0" smtClean="0"/>
              <a:t>zeď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440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91550" cy="746721"/>
          </a:xfrm>
          <a:solidFill>
            <a:schemeClr val="bg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CO JSME SI ZAPAMATOVALI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690168" cy="4937760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sz="2400" b="1" dirty="0" smtClean="0"/>
              <a:t>Škrtni, co Keltové neuměli nebo nedělali?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sz="2400" dirty="0"/>
              <a:t>t</a:t>
            </a:r>
            <a:r>
              <a:rPr lang="cs-CZ" sz="2400" dirty="0" smtClean="0"/>
              <a:t>avba železa                                              uctívání jednoho boha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v</a:t>
            </a:r>
            <a:r>
              <a:rPr lang="cs-CZ" sz="2400" dirty="0" smtClean="0"/>
              <a:t>ýroba papyru                                          stavba lodí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m</a:t>
            </a:r>
            <a:r>
              <a:rPr lang="cs-CZ" sz="2400" dirty="0" smtClean="0"/>
              <a:t>ořeplavba                                               boje s Římany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tavba pyramid                                         stavba kamenných chrámů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400" dirty="0"/>
              <a:t>v</a:t>
            </a:r>
            <a:r>
              <a:rPr lang="cs-CZ" sz="2400" dirty="0" smtClean="0"/>
              <a:t>ýroba keramiky                                       železné srpy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3808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91550" cy="746721"/>
          </a:xfrm>
          <a:solidFill>
            <a:schemeClr val="bg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b="1" dirty="0" smtClean="0"/>
              <a:t>NĚCO PRO ZÁBAVU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1410472"/>
          </a:xfrm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Mezi nejznámější Galy současnosti patří komiksoví hrdinové </a:t>
            </a:r>
            <a:r>
              <a:rPr lang="cs-CZ" dirty="0" err="1" smtClean="0"/>
              <a:t>Asterix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a </a:t>
            </a:r>
            <a:r>
              <a:rPr lang="cs-CZ" dirty="0" err="1" smtClean="0"/>
              <a:t>Obelix</a:t>
            </a:r>
            <a:r>
              <a:rPr lang="cs-CZ" dirty="0" smtClean="0"/>
              <a:t>. Co z jejich příběhů a dobrodružství je historicky pravdivé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a co je vymyšlené? Napiš příklady!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3218584"/>
            <a:ext cx="1750159" cy="5232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PRAVDIVÉ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76056" y="3228593"/>
            <a:ext cx="2074607" cy="523220"/>
          </a:xfrm>
          <a:prstGeom prst="rect">
            <a:avLst/>
          </a:prstGeom>
          <a:solidFill>
            <a:srgbClr val="10C7E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VYMYŠLENÉ</a:t>
            </a:r>
            <a:endParaRPr lang="cs-CZ" sz="2800" b="1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4139952" y="3068960"/>
            <a:ext cx="0" cy="3456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09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323528" y="184482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MANDELOVÁ, Helena; KUNSTOVÁ, Eliška; PAŘÍZKOVÁ, Ilona. </a:t>
            </a:r>
            <a:r>
              <a:rPr lang="cs-CZ" i="1" dirty="0"/>
              <a:t>Dějiny pravěku a starověku</a:t>
            </a:r>
            <a:r>
              <a:rPr lang="cs-CZ" dirty="0"/>
              <a:t>. Liberec: Dialog, 2001, ISBN 80-86218-57-0.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1011</TotalTime>
  <Words>383</Words>
  <Application>Microsoft Office PowerPoint</Application>
  <PresentationFormat>Předvádění na obrazovce (4:3)</PresentationFormat>
  <Paragraphs>100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Soho</vt:lpstr>
      <vt:lpstr>Prezentace aplikace PowerPoint</vt:lpstr>
      <vt:lpstr>Prezentace aplikace PowerPoint</vt:lpstr>
      <vt:lpstr>Prezentace aplikace PowerPoint</vt:lpstr>
      <vt:lpstr>PRO BYSTRÉ HLAVY</vt:lpstr>
      <vt:lpstr>KELTOVÉ V EVROPĚ</vt:lpstr>
      <vt:lpstr>KELTOVÉ V EVROPĚ</vt:lpstr>
      <vt:lpstr>KELTOVÉ V EVROPĚ</vt:lpstr>
      <vt:lpstr>KELTSKÉ OPPIDUM – vstupní brána</vt:lpstr>
      <vt:lpstr>CO JSME SI ZAPAMATOVALI</vt:lpstr>
      <vt:lpstr>NĚCO PRO ZÁBAVU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207</cp:revision>
  <dcterms:created xsi:type="dcterms:W3CDTF">2012-03-26T21:10:22Z</dcterms:created>
  <dcterms:modified xsi:type="dcterms:W3CDTF">2012-11-24T16:32:24Z</dcterms:modified>
</cp:coreProperties>
</file>