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1" r:id="rId5"/>
    <p:sldId id="259" r:id="rId6"/>
    <p:sldId id="264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42D9D-5CAB-4A8A-ADFE-F1983B4D912B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11224-570E-4A3B-9EB5-C974F100F2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CCF9B-ABF0-4459-A810-7C27D2373C9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971D3-4E53-4FCC-9AE5-EE95930419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0C847-E9B8-4386-9701-75D51B74248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4F9FF-49C4-4BC6-A3CD-8BDC677A9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7F956-0581-4381-88A0-15657202B48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2D8CC-6BF8-4631-94C4-A5BA6528D2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FBE5C-9DCE-40DF-8B07-314DAFD9691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E9632-3CBB-411C-9265-4A33288A2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79744-0678-42BA-B261-C234FCAB5A4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7E0F2-67D5-41B2-BCD9-4DCE7466F4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74494-8385-4E7B-A99B-3010A85C2CE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52391-A5C6-49DF-BFA4-C25497D58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206D8-1744-4E96-83A1-F92C2B25ED0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4BE0E-D641-46B6-8385-4496009DFD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32273-E8F5-4DAB-881C-B0F49F457FC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672FF2-146B-4E7F-B25E-0F18A3070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40843-95C4-4E07-8D84-4A79305D005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47C07-1CCA-48A1-8A24-5E16461417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04CF8-10CE-4848-99ED-20DF8733BBC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15B01-4AF8-4DCD-8567-496DC6457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chemeClr val="accent1">
                <a:lumMod val="20000"/>
                <a:lumOff val="80000"/>
              </a:schemeClr>
            </a:gs>
            <a:gs pos="0">
              <a:schemeClr val="accent3">
                <a:lumMod val="40000"/>
                <a:lumOff val="60000"/>
              </a:schemeClr>
            </a:gs>
            <a:gs pos="8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09C3B34-EE21-4449-99F2-474DC76F52F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75282EA-C7A6-4C1C-8A01-C0AEBDD0A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Klávesnice</a:t>
            </a:r>
            <a:endParaRPr lang="cs-CZ" sz="2400" b="1">
              <a:solidFill>
                <a:srgbClr val="1F497D"/>
              </a:solidFill>
              <a:latin typeface="Calibri" pitchFamily="34" charset="0"/>
            </a:endParaRP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učiva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17.9.2012,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VY_32_inovace_03_ICT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684213" y="188913"/>
            <a:ext cx="7772400" cy="1152525"/>
          </a:xfrm>
        </p:spPr>
        <p:txBody>
          <a:bodyPr/>
          <a:lstStyle/>
          <a:p>
            <a:r>
              <a:rPr lang="cs-CZ" smtClean="0"/>
              <a:t>Klávesnice</a:t>
            </a:r>
          </a:p>
        </p:txBody>
      </p:sp>
      <p:pic>
        <p:nvPicPr>
          <p:cNvPr id="14338" name="Obrázek 3"/>
          <p:cNvPicPr>
            <a:picLocks noChangeAspect="1"/>
          </p:cNvPicPr>
          <p:nvPr/>
        </p:nvPicPr>
        <p:blipFill>
          <a:blip r:embed="rId2"/>
          <a:srcRect l="15303" t="27603" r="2122" b="36198"/>
          <a:stretch>
            <a:fillRect/>
          </a:stretch>
        </p:blipFill>
        <p:spPr bwMode="auto">
          <a:xfrm>
            <a:off x="0" y="1844675"/>
            <a:ext cx="9061450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179388" y="5732463"/>
            <a:ext cx="45370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Znaková klávesnice</a:t>
            </a:r>
          </a:p>
        </p:txBody>
      </p:sp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6480175" y="5240338"/>
            <a:ext cx="25781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Numerická klávesnice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7524750" y="4652963"/>
            <a:ext cx="419100" cy="7207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14339" idx="0"/>
          </p:cNvCxnSpPr>
          <p:nvPr/>
        </p:nvCxnSpPr>
        <p:spPr>
          <a:xfrm flipH="1" flipV="1">
            <a:off x="2339975" y="4365625"/>
            <a:ext cx="107950" cy="13668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>
          <a:xfrm>
            <a:off x="174625" y="333375"/>
            <a:ext cx="6415088" cy="830263"/>
          </a:xfrm>
        </p:spPr>
        <p:txBody>
          <a:bodyPr>
            <a:spAutoFit/>
          </a:bodyPr>
          <a:lstStyle/>
          <a:p>
            <a:r>
              <a:rPr lang="cs-CZ" sz="4800" smtClean="0"/>
              <a:t>Znaková klávesnice</a:t>
            </a:r>
          </a:p>
        </p:txBody>
      </p:sp>
      <p:pic>
        <p:nvPicPr>
          <p:cNvPr id="15362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/>
          <a:srcRect l="15303" t="27603" r="30070" b="36198"/>
          <a:stretch>
            <a:fillRect/>
          </a:stretch>
        </p:blipFill>
        <p:spPr>
          <a:xfrm>
            <a:off x="755650" y="1557338"/>
            <a:ext cx="7704138" cy="3606800"/>
          </a:xfrm>
        </p:spPr>
      </p:pic>
      <p:pic>
        <p:nvPicPr>
          <p:cNvPr id="15363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51500" y="5195888"/>
            <a:ext cx="3376613" cy="163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5116513"/>
            <a:ext cx="2354263" cy="171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nice se šipkou 8"/>
          <p:cNvCxnSpPr/>
          <p:nvPr/>
        </p:nvCxnSpPr>
        <p:spPr>
          <a:xfrm flipV="1">
            <a:off x="611188" y="3832225"/>
            <a:ext cx="828675" cy="13636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1547813" y="4365625"/>
            <a:ext cx="4157662" cy="10795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6588125" y="4365625"/>
            <a:ext cx="1008063" cy="10795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368" name="TextovéPole 27"/>
          <p:cNvSpPr txBox="1">
            <a:spLocks noChangeArrowheads="1"/>
          </p:cNvSpPr>
          <p:nvPr/>
        </p:nvSpPr>
        <p:spPr bwMode="auto">
          <a:xfrm>
            <a:off x="6146800" y="0"/>
            <a:ext cx="2881313" cy="15525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Čárka a háček nad písmeny</a:t>
            </a:r>
            <a:r>
              <a:rPr lang="cs-CZ" sz="2400"/>
              <a:t> -</a:t>
            </a:r>
            <a:r>
              <a:rPr lang="cs-CZ" sz="2400">
                <a:latin typeface="Calibri" pitchFamily="34" charset="0"/>
              </a:rPr>
              <a:t> stiskneme nejdřív je a poté písmeno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7092950" y="1341438"/>
            <a:ext cx="503238" cy="100806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950" y="0"/>
            <a:ext cx="8928100" cy="3141663"/>
          </a:xfrm>
        </p:spPr>
        <p:txBody>
          <a:bodyPr rtlCol="0">
            <a:normAutofit fontScale="9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Součástí Windows je jednoduchý program pro psaní textů.</a:t>
            </a:r>
            <a:br>
              <a:rPr lang="cs-CZ" dirty="0" smtClean="0"/>
            </a:br>
            <a:r>
              <a:rPr lang="cs-CZ" dirty="0" smtClean="0"/>
              <a:t>Spustíme si ho z nabídky Start:</a:t>
            </a:r>
            <a:br>
              <a:rPr lang="cs-CZ" dirty="0" smtClean="0"/>
            </a:br>
            <a:r>
              <a:rPr lang="cs-CZ" dirty="0" smtClean="0"/>
              <a:t>Všechny programy – Příslušenství – </a:t>
            </a:r>
            <a:r>
              <a:rPr lang="cs-CZ" dirty="0" err="1" smtClean="0"/>
              <a:t>WordPad</a:t>
            </a:r>
            <a:r>
              <a:rPr lang="cs-CZ" dirty="0" smtClean="0"/>
              <a:t>.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 l="13387" t="22816" r="12656" b="10120"/>
          <a:stretch>
            <a:fillRect/>
          </a:stretch>
        </p:blipFill>
        <p:spPr bwMode="auto">
          <a:xfrm>
            <a:off x="900113" y="2924175"/>
            <a:ext cx="7427912" cy="378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1733550" y="4557713"/>
            <a:ext cx="5761038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alibri" pitchFamily="34" charset="0"/>
              </a:rPr>
              <a:t>Zde si vyzkoušíme psaní malých a velkých písmen</a:t>
            </a:r>
            <a:r>
              <a:rPr lang="cs-CZ" sz="3600"/>
              <a:t>.</a:t>
            </a:r>
            <a:r>
              <a:rPr lang="cs-CZ" sz="3600">
                <a:latin typeface="Calibri" pitchFamily="34" charset="0"/>
              </a:rPr>
              <a:t> Napíšeme své jméno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/>
          <a:srcRect l="15303" t="27603" r="30070" b="36198"/>
          <a:stretch>
            <a:fillRect/>
          </a:stretch>
        </p:blipFill>
        <p:spPr>
          <a:xfrm>
            <a:off x="757238" y="1916113"/>
            <a:ext cx="7688262" cy="3600450"/>
          </a:xfrm>
        </p:spPr>
      </p:pic>
      <p:cxnSp>
        <p:nvCxnSpPr>
          <p:cNvPr id="4" name="Přímá spojnice se šipkou 3"/>
          <p:cNvCxnSpPr/>
          <p:nvPr/>
        </p:nvCxnSpPr>
        <p:spPr>
          <a:xfrm>
            <a:off x="225425" y="1619250"/>
            <a:ext cx="746125" cy="5143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7411" name="Nadpis 3"/>
          <p:cNvSpPr>
            <a:spLocks noGrp="1"/>
          </p:cNvSpPr>
          <p:nvPr>
            <p:ph type="title"/>
          </p:nvPr>
        </p:nvSpPr>
        <p:spPr>
          <a:xfrm>
            <a:off x="2443163" y="119063"/>
            <a:ext cx="3713162" cy="1570037"/>
          </a:xfrm>
        </p:spPr>
        <p:txBody>
          <a:bodyPr>
            <a:spAutoFit/>
          </a:bodyPr>
          <a:lstStyle/>
          <a:p>
            <a:r>
              <a:rPr lang="cs-CZ" sz="4800" smtClean="0"/>
              <a:t>Znaková klávesnice</a:t>
            </a:r>
          </a:p>
        </p:txBody>
      </p:sp>
      <p:pic>
        <p:nvPicPr>
          <p:cNvPr id="17412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9550" y="188913"/>
            <a:ext cx="217805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Obrázek 1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69038" y="195263"/>
            <a:ext cx="2873375" cy="168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Přímá spojnice se šipkou 16"/>
          <p:cNvCxnSpPr/>
          <p:nvPr/>
        </p:nvCxnSpPr>
        <p:spPr>
          <a:xfrm flipH="1">
            <a:off x="7705725" y="1628775"/>
            <a:ext cx="395288" cy="10795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7415" name="Obrázek 1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61175" y="5449888"/>
            <a:ext cx="2227263" cy="14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0" name="Přímá spojnice se šipkou 19"/>
          <p:cNvCxnSpPr/>
          <p:nvPr/>
        </p:nvCxnSpPr>
        <p:spPr>
          <a:xfrm flipV="1">
            <a:off x="7902575" y="4005263"/>
            <a:ext cx="198438" cy="165576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7417" name="Obrázek 2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87675" y="5516563"/>
            <a:ext cx="1433513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5" name="Přímá spojnice se šipkou 24"/>
          <p:cNvCxnSpPr/>
          <p:nvPr/>
        </p:nvCxnSpPr>
        <p:spPr>
          <a:xfrm flipV="1">
            <a:off x="4240213" y="5359400"/>
            <a:ext cx="360362" cy="7191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4132263" y="5013325"/>
            <a:ext cx="936625" cy="2301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107950" y="0"/>
            <a:ext cx="8928100" cy="13414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 l="13387" t="22816" r="12656" b="10120"/>
          <a:stretch>
            <a:fillRect/>
          </a:stretch>
        </p:blipFill>
        <p:spPr bwMode="auto">
          <a:xfrm>
            <a:off x="909638" y="1755775"/>
            <a:ext cx="74295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484188" y="36513"/>
            <a:ext cx="828040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alibri" pitchFamily="34" charset="0"/>
              </a:rPr>
              <a:t>Zapneme Caps Lock a napíšeme své příjmení</a:t>
            </a:r>
          </a:p>
          <a:p>
            <a:pPr algn="ctr"/>
            <a:r>
              <a:rPr lang="cs-CZ" sz="3200">
                <a:latin typeface="Calibri" pitchFamily="34" charset="0"/>
              </a:rPr>
              <a:t>Zmáčkneme enter – vytvoříme nový odstavec</a:t>
            </a:r>
          </a:p>
        </p:txBody>
      </p:sp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2319338" y="3500438"/>
            <a:ext cx="460851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Iveta PASTERŇÁKOVÁ</a:t>
            </a:r>
          </a:p>
          <a:p>
            <a:r>
              <a:rPr lang="cs-CZ" sz="4000">
                <a:latin typeface="Calibri" pitchFamily="34" charset="0"/>
              </a:rPr>
              <a:t>  </a:t>
            </a:r>
          </a:p>
        </p:txBody>
      </p:sp>
      <p:cxnSp>
        <p:nvCxnSpPr>
          <p:cNvPr id="7" name="Přímá spojnice 6"/>
          <p:cNvCxnSpPr>
            <a:cxnSpLocks noChangeShapeType="1"/>
          </p:cNvCxnSpPr>
          <p:nvPr/>
        </p:nvCxnSpPr>
        <p:spPr bwMode="auto">
          <a:xfrm>
            <a:off x="2484438" y="4738688"/>
            <a:ext cx="0" cy="350837"/>
          </a:xfrm>
          <a:prstGeom prst="line">
            <a:avLst/>
          </a:prstGeom>
          <a:noFill/>
          <a:ln w="12700" algn="ctr">
            <a:solidFill>
              <a:srgbClr val="000000"/>
            </a:solidFill>
            <a:round/>
            <a:headEnd/>
            <a:tailEnd/>
          </a:ln>
        </p:spPr>
      </p:cxnSp>
      <p:sp>
        <p:nvSpPr>
          <p:cNvPr id="18438" name="TextovéPole 13"/>
          <p:cNvSpPr txBox="1">
            <a:spLocks noChangeArrowheads="1"/>
          </p:cNvSpPr>
          <p:nvPr/>
        </p:nvSpPr>
        <p:spPr bwMode="auto">
          <a:xfrm>
            <a:off x="484188" y="5661025"/>
            <a:ext cx="8496300" cy="1066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Calibri" pitchFamily="34" charset="0"/>
              </a:rPr>
              <a:t>Kurzor (svislá čárka, která bliká za právě napsaným písmenem nebo novým odstavcem). 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539750" y="5013325"/>
            <a:ext cx="1885950" cy="120491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>
          <a:xfrm>
            <a:off x="2124075" y="128588"/>
            <a:ext cx="5200650" cy="708025"/>
          </a:xfrm>
        </p:spPr>
        <p:txBody>
          <a:bodyPr>
            <a:spAutoFit/>
          </a:bodyPr>
          <a:lstStyle/>
          <a:p>
            <a:r>
              <a:rPr lang="cs-CZ" sz="4000" smtClean="0"/>
              <a:t>Numerická klávesnice</a:t>
            </a:r>
          </a:p>
        </p:txBody>
      </p:sp>
      <p:pic>
        <p:nvPicPr>
          <p:cNvPr id="19458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rcRect l="70081" t="27603" r="2122" b="36198"/>
          <a:stretch>
            <a:fillRect/>
          </a:stretch>
        </p:blipFill>
        <p:spPr>
          <a:xfrm>
            <a:off x="2411413" y="1628775"/>
            <a:ext cx="4538662" cy="4176713"/>
          </a:xfrm>
        </p:spPr>
      </p:pic>
      <p:pic>
        <p:nvPicPr>
          <p:cNvPr id="19459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" y="3219450"/>
            <a:ext cx="2341563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8" y="836613"/>
            <a:ext cx="225742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35788" y="5373688"/>
            <a:ext cx="2163762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TextovéPole 7"/>
          <p:cNvSpPr txBox="1">
            <a:spLocks noChangeArrowheads="1"/>
          </p:cNvSpPr>
          <p:nvPr/>
        </p:nvSpPr>
        <p:spPr bwMode="auto">
          <a:xfrm>
            <a:off x="684213" y="5805488"/>
            <a:ext cx="3671887" cy="9540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Řídící a kurzorové klávesy</a:t>
            </a:r>
          </a:p>
        </p:txBody>
      </p:sp>
      <p:sp>
        <p:nvSpPr>
          <p:cNvPr id="19463" name="TextovéPole 8"/>
          <p:cNvSpPr txBox="1">
            <a:spLocks noChangeArrowheads="1"/>
          </p:cNvSpPr>
          <p:nvPr/>
        </p:nvSpPr>
        <p:spPr bwMode="auto">
          <a:xfrm>
            <a:off x="6732588" y="757238"/>
            <a:ext cx="2232025" cy="1384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Kontrolky pro Num Lock a Caps Lock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107950" y="0"/>
            <a:ext cx="8928100" cy="13414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 l="13387" t="22816" r="12656" b="10120"/>
          <a:stretch>
            <a:fillRect/>
          </a:stretch>
        </p:blipFill>
        <p:spPr bwMode="auto">
          <a:xfrm>
            <a:off x="882650" y="2857500"/>
            <a:ext cx="7427913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455613" y="549275"/>
            <a:ext cx="828198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alibri" pitchFamily="34" charset="0"/>
              </a:rPr>
              <a:t>Vypneme Caps Lock a zapneme Num Lock napíšeme číselnou řadu od 1 do 10</a:t>
            </a:r>
          </a:p>
          <a:p>
            <a:pPr algn="ctr"/>
            <a:r>
              <a:rPr lang="cs-CZ" sz="3600">
                <a:latin typeface="Calibri" pitchFamily="34" charset="0"/>
              </a:rPr>
              <a:t>Pak vymažeme klávesou Back space </a:t>
            </a:r>
          </a:p>
          <a:p>
            <a:pPr algn="ctr"/>
            <a:r>
              <a:rPr lang="cs-CZ" sz="3600">
                <a:latin typeface="Calibri" pitchFamily="34" charset="0"/>
              </a:rPr>
              <a:t>lichá čísla</a:t>
            </a:r>
          </a:p>
        </p:txBody>
      </p:sp>
      <p:sp>
        <p:nvSpPr>
          <p:cNvPr id="20484" name="TextovéPole 2"/>
          <p:cNvSpPr txBox="1">
            <a:spLocks noChangeArrowheads="1"/>
          </p:cNvSpPr>
          <p:nvPr/>
        </p:nvSpPr>
        <p:spPr bwMode="auto">
          <a:xfrm>
            <a:off x="2195513" y="4508500"/>
            <a:ext cx="46085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Iveta PASTERŇÁKOVÁ</a:t>
            </a:r>
          </a:p>
          <a:p>
            <a:r>
              <a:rPr lang="cs-CZ" sz="4000">
                <a:latin typeface="Calibri" pitchFamily="34" charset="0"/>
              </a:rPr>
              <a:t> 2  4  6  8  10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3"/>
          <p:cNvSpPr txBox="1">
            <a:spLocks noChangeArrowheads="1"/>
          </p:cNvSpPr>
          <p:nvPr/>
        </p:nvSpPr>
        <p:spPr bwMode="auto">
          <a:xfrm>
            <a:off x="568325" y="333375"/>
            <a:ext cx="82804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Použité zdroje:</a:t>
            </a:r>
            <a:endParaRPr lang="cs-CZ" sz="2000">
              <a:latin typeface="Calibri" pitchFamily="34" charset="0"/>
            </a:endParaRPr>
          </a:p>
          <a:p>
            <a:endParaRPr lang="cs-CZ" sz="2000">
              <a:latin typeface="Calibri" pitchFamily="34" charset="0"/>
            </a:endParaRPr>
          </a:p>
        </p:txBody>
      </p:sp>
      <p:sp>
        <p:nvSpPr>
          <p:cNvPr id="21506" name="Obdélník 2"/>
          <p:cNvSpPr>
            <a:spLocks noChangeArrowheads="1"/>
          </p:cNvSpPr>
          <p:nvPr/>
        </p:nvSpPr>
        <p:spPr bwMode="auto">
          <a:xfrm>
            <a:off x="1619250" y="1360488"/>
            <a:ext cx="6913563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>
                <a:latin typeface="Calibri" pitchFamily="34" charset="0"/>
              </a:rPr>
              <a:t>Print screen  z programu Microsoft Word</a:t>
            </a:r>
          </a:p>
          <a:p>
            <a:r>
              <a:rPr lang="cs-CZ">
                <a:latin typeface="Calibri" pitchFamily="34" charset="0"/>
              </a:rPr>
              <a:t>Obrázek klávesnice – 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189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Klávesnice</vt:lpstr>
      <vt:lpstr>Znaková klávesnice</vt:lpstr>
      <vt:lpstr> Součástí Windows je jednoduchý program pro psaní textů. Spustíme si ho z nabídky Start: Všechny programy – Příslušenství – WordPad.  </vt:lpstr>
      <vt:lpstr>Znaková klávesnice</vt:lpstr>
      <vt:lpstr> </vt:lpstr>
      <vt:lpstr>Numerická klávesnice</vt:lpstr>
      <vt:lpstr>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14</cp:revision>
  <dcterms:created xsi:type="dcterms:W3CDTF">2012-09-13T16:41:08Z</dcterms:created>
  <dcterms:modified xsi:type="dcterms:W3CDTF">2012-11-26T06:52:18Z</dcterms:modified>
</cp:coreProperties>
</file>