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2" r:id="rId4"/>
    <p:sldId id="264" r:id="rId5"/>
    <p:sldId id="261" r:id="rId6"/>
    <p:sldId id="265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2DBC29-0FC1-4290-8803-2327C069BC0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5F68C-4FF6-4846-933C-A3F69A54E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C2206-D647-4CB7-9DFE-BEA44CA50D9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1A2E9-58D5-4401-8658-36CCBC233A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B1AD5F-73F7-4E95-965C-9318830755C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27D29-A6E6-4416-9D52-9085E9F2C4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2A7C0D-4F90-43F5-93D9-314F63F92E1E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4B57F8-C668-4516-90D5-E9779AE3E6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9CBBD-E04B-4658-A4E8-D255F221E5E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C1EEBB-1F69-4A0C-9399-7432EE00C1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0941E9-C70B-482E-BFF9-3E2FC4B6AD1B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E668C-B639-42A0-97A1-16F90464C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00B03-FBE8-49FC-8E1A-C87B3B1DCE2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3095D-5C21-4A93-84D0-5D50FE1048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095810-09AC-4D79-9163-7EE7C275267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8CC45-8FAC-4875-A73B-E991959DBB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267245-94DB-4661-981F-6342877ED29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533D8C-A1F6-4799-B1D6-F6D90AB70F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7B41CC-26F3-4A19-8300-6B0EAA99828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445EC0-18DA-4931-93FA-B7165D0AC3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000B0-1B47-4C98-B58B-DBEC71CFB3B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7083D-D53A-4D4A-BCB3-4ACD2AA036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8D7592D-8D92-40AC-8EC1-D35CBF3B144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0E82754-203B-44CC-9FE5-9A1DE3650E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Orientace na pracovní ploše počítače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ea typeface="Times New Roman" pitchFamily="18" charset="0"/>
                <a:cs typeface="Arial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15.10.2012,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edmět: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VY_32_inovace_08_ICT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179388" y="0"/>
            <a:ext cx="8785225" cy="1143000"/>
          </a:xfrm>
        </p:spPr>
        <p:txBody>
          <a:bodyPr/>
          <a:lstStyle/>
          <a:p>
            <a:r>
              <a:rPr lang="cs-CZ" smtClean="0"/>
              <a:t>Pracovní prostředí počítače - plocha</a:t>
            </a:r>
          </a:p>
        </p:txBody>
      </p:sp>
      <p:pic>
        <p:nvPicPr>
          <p:cNvPr id="1433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109663" y="981075"/>
            <a:ext cx="6553200" cy="5241925"/>
          </a:xfrm>
        </p:spPr>
      </p:pic>
      <p:sp>
        <p:nvSpPr>
          <p:cNvPr id="14339" name="Obdélník 5"/>
          <p:cNvSpPr>
            <a:spLocks noChangeArrowheads="1"/>
          </p:cNvSpPr>
          <p:nvPr/>
        </p:nvSpPr>
        <p:spPr bwMode="auto">
          <a:xfrm>
            <a:off x="1673225" y="4518025"/>
            <a:ext cx="16398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zástupce</a:t>
            </a:r>
          </a:p>
        </p:txBody>
      </p:sp>
      <p:sp>
        <p:nvSpPr>
          <p:cNvPr id="14340" name="Obdélník 6"/>
          <p:cNvSpPr>
            <a:spLocks noChangeArrowheads="1"/>
          </p:cNvSpPr>
          <p:nvPr/>
        </p:nvSpPr>
        <p:spPr bwMode="auto">
          <a:xfrm>
            <a:off x="107950" y="6310313"/>
            <a:ext cx="238442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nabídka Start</a:t>
            </a:r>
          </a:p>
        </p:txBody>
      </p:sp>
      <p:sp>
        <p:nvSpPr>
          <p:cNvPr id="14341" name="Obdélník 8"/>
          <p:cNvSpPr>
            <a:spLocks noChangeArrowheads="1"/>
          </p:cNvSpPr>
          <p:nvPr/>
        </p:nvSpPr>
        <p:spPr bwMode="auto">
          <a:xfrm>
            <a:off x="84138" y="1403350"/>
            <a:ext cx="1081087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ikona</a:t>
            </a:r>
          </a:p>
        </p:txBody>
      </p:sp>
      <p:sp>
        <p:nvSpPr>
          <p:cNvPr id="14342" name="Obdélník 9"/>
          <p:cNvSpPr>
            <a:spLocks noChangeArrowheads="1"/>
          </p:cNvSpPr>
          <p:nvPr/>
        </p:nvSpPr>
        <p:spPr bwMode="auto">
          <a:xfrm>
            <a:off x="3924300" y="6273800"/>
            <a:ext cx="22034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hlavní panel</a:t>
            </a:r>
          </a:p>
        </p:txBody>
      </p:sp>
      <p:cxnSp>
        <p:nvCxnSpPr>
          <p:cNvPr id="11" name="Přímá spojnice se šipkou 10"/>
          <p:cNvCxnSpPr/>
          <p:nvPr/>
        </p:nvCxnSpPr>
        <p:spPr>
          <a:xfrm flipH="1" flipV="1">
            <a:off x="3419475" y="6129338"/>
            <a:ext cx="1257300" cy="287337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344" name="Obdélník 4"/>
          <p:cNvSpPr>
            <a:spLocks noChangeArrowheads="1"/>
          </p:cNvSpPr>
          <p:nvPr/>
        </p:nvSpPr>
        <p:spPr bwMode="auto">
          <a:xfrm>
            <a:off x="5508625" y="4149725"/>
            <a:ext cx="18716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pracovní plocha</a:t>
            </a:r>
          </a:p>
        </p:txBody>
      </p:sp>
      <p:cxnSp>
        <p:nvCxnSpPr>
          <p:cNvPr id="15" name="Přímá spojnice se šipkou 14"/>
          <p:cNvCxnSpPr/>
          <p:nvPr/>
        </p:nvCxnSpPr>
        <p:spPr>
          <a:xfrm flipV="1">
            <a:off x="539750" y="6165850"/>
            <a:ext cx="625475" cy="328613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3132138" y="4913313"/>
            <a:ext cx="166687" cy="53181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4347" name="Obdélník 21"/>
          <p:cNvSpPr>
            <a:spLocks noChangeArrowheads="1"/>
          </p:cNvSpPr>
          <p:nvPr/>
        </p:nvSpPr>
        <p:spPr bwMode="auto">
          <a:xfrm>
            <a:off x="2055813" y="3429000"/>
            <a:ext cx="1352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soubor</a:t>
            </a:r>
          </a:p>
        </p:txBody>
      </p:sp>
      <p:sp>
        <p:nvSpPr>
          <p:cNvPr id="14348" name="Obdélník 22"/>
          <p:cNvSpPr>
            <a:spLocks noChangeArrowheads="1"/>
          </p:cNvSpPr>
          <p:nvPr/>
        </p:nvSpPr>
        <p:spPr bwMode="auto">
          <a:xfrm>
            <a:off x="7740650" y="1125538"/>
            <a:ext cx="12176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Složka</a:t>
            </a:r>
          </a:p>
        </p:txBody>
      </p:sp>
      <p:cxnSp>
        <p:nvCxnSpPr>
          <p:cNvPr id="24" name="Přímá spojnice se šipkou 23"/>
          <p:cNvCxnSpPr/>
          <p:nvPr/>
        </p:nvCxnSpPr>
        <p:spPr>
          <a:xfrm flipH="1" flipV="1">
            <a:off x="1803400" y="3529013"/>
            <a:ext cx="504825" cy="4445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7235825" y="1125538"/>
            <a:ext cx="587375" cy="325437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3141663" y="1584325"/>
            <a:ext cx="3421062" cy="4525963"/>
          </a:xfrm>
        </p:spPr>
      </p:pic>
      <p:cxnSp>
        <p:nvCxnSpPr>
          <p:cNvPr id="5" name="Přímá spojnice se šipkou 4"/>
          <p:cNvCxnSpPr/>
          <p:nvPr/>
        </p:nvCxnSpPr>
        <p:spPr>
          <a:xfrm>
            <a:off x="2195513" y="5572125"/>
            <a:ext cx="792162" cy="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363" name="Nadpis 5"/>
          <p:cNvSpPr>
            <a:spLocks noGrp="1"/>
          </p:cNvSpPr>
          <p:nvPr>
            <p:ph type="title"/>
          </p:nvPr>
        </p:nvSpPr>
        <p:spPr>
          <a:xfrm>
            <a:off x="2928938" y="461963"/>
            <a:ext cx="3286125" cy="768350"/>
          </a:xfrm>
        </p:spPr>
        <p:txBody>
          <a:bodyPr wrap="none">
            <a:spAutoFit/>
          </a:bodyPr>
          <a:lstStyle/>
          <a:p>
            <a:r>
              <a:rPr lang="cs-CZ" smtClean="0"/>
              <a:t>Nabídka Start</a:t>
            </a:r>
          </a:p>
        </p:txBody>
      </p:sp>
      <p:sp>
        <p:nvSpPr>
          <p:cNvPr id="15364" name="Obdélník 8"/>
          <p:cNvSpPr>
            <a:spLocks noChangeArrowheads="1"/>
          </p:cNvSpPr>
          <p:nvPr/>
        </p:nvSpPr>
        <p:spPr bwMode="auto">
          <a:xfrm>
            <a:off x="323850" y="5000625"/>
            <a:ext cx="220503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Vyhledávání</a:t>
            </a:r>
          </a:p>
        </p:txBody>
      </p:sp>
      <p:sp>
        <p:nvSpPr>
          <p:cNvPr id="15365" name="Obdélník 6"/>
          <p:cNvSpPr>
            <a:spLocks noChangeArrowheads="1"/>
          </p:cNvSpPr>
          <p:nvPr/>
        </p:nvSpPr>
        <p:spPr bwMode="auto">
          <a:xfrm>
            <a:off x="6588125" y="2420938"/>
            <a:ext cx="2411413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Tento počítač</a:t>
            </a:r>
          </a:p>
        </p:txBody>
      </p:sp>
      <p:sp>
        <p:nvSpPr>
          <p:cNvPr id="15366" name="Obdélník 7"/>
          <p:cNvSpPr>
            <a:spLocks noChangeArrowheads="1"/>
          </p:cNvSpPr>
          <p:nvPr/>
        </p:nvSpPr>
        <p:spPr bwMode="auto">
          <a:xfrm>
            <a:off x="476250" y="3573463"/>
            <a:ext cx="2052638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Všechny programy</a:t>
            </a: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133600" y="4508500"/>
            <a:ext cx="1143000" cy="64928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5867400" y="2989263"/>
            <a:ext cx="966788" cy="32385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5369" name="Obdélník 11"/>
          <p:cNvSpPr>
            <a:spLocks noChangeArrowheads="1"/>
          </p:cNvSpPr>
          <p:nvPr/>
        </p:nvSpPr>
        <p:spPr bwMode="auto">
          <a:xfrm>
            <a:off x="107950" y="1343025"/>
            <a:ext cx="287972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Nejpoužívanější programy</a:t>
            </a: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1908175" y="1989138"/>
            <a:ext cx="1223963" cy="7239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3"/>
          <p:cNvSpPr txBox="1">
            <a:spLocks noChangeArrowheads="1"/>
          </p:cNvSpPr>
          <p:nvPr/>
        </p:nvSpPr>
        <p:spPr bwMode="auto">
          <a:xfrm>
            <a:off x="2436813" y="2852738"/>
            <a:ext cx="2233612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Průzkumník Windows</a:t>
            </a:r>
          </a:p>
        </p:txBody>
      </p:sp>
      <p:sp>
        <p:nvSpPr>
          <p:cNvPr id="16386" name="TextovéPole 4"/>
          <p:cNvSpPr txBox="1">
            <a:spLocks noChangeArrowheads="1"/>
          </p:cNvSpPr>
          <p:nvPr/>
        </p:nvSpPr>
        <p:spPr bwMode="auto">
          <a:xfrm>
            <a:off x="1979613" y="5157788"/>
            <a:ext cx="1573212" cy="1076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Internet</a:t>
            </a:r>
          </a:p>
          <a:p>
            <a:r>
              <a:rPr lang="cs-CZ" sz="3200">
                <a:latin typeface="Calibri" pitchFamily="34" charset="0"/>
              </a:rPr>
              <a:t>Explorer</a:t>
            </a:r>
          </a:p>
        </p:txBody>
      </p:sp>
      <p:sp>
        <p:nvSpPr>
          <p:cNvPr id="16387" name="TextovéPole 5"/>
          <p:cNvSpPr txBox="1">
            <a:spLocks noChangeArrowheads="1"/>
          </p:cNvSpPr>
          <p:nvPr/>
        </p:nvSpPr>
        <p:spPr bwMode="auto">
          <a:xfrm>
            <a:off x="4572000" y="5157788"/>
            <a:ext cx="1800225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Windows</a:t>
            </a:r>
          </a:p>
          <a:p>
            <a:r>
              <a:rPr lang="cs-CZ" sz="3200">
                <a:latin typeface="Calibri" pitchFamily="34" charset="0"/>
              </a:rPr>
              <a:t>Media</a:t>
            </a:r>
          </a:p>
          <a:p>
            <a:r>
              <a:rPr lang="cs-CZ" sz="3200">
                <a:latin typeface="Calibri" pitchFamily="34" charset="0"/>
              </a:rPr>
              <a:t>Player</a:t>
            </a:r>
          </a:p>
        </p:txBody>
      </p:sp>
      <p:sp>
        <p:nvSpPr>
          <p:cNvPr id="16388" name="TextovéPole 6"/>
          <p:cNvSpPr txBox="1">
            <a:spLocks noChangeArrowheads="1"/>
          </p:cNvSpPr>
          <p:nvPr/>
        </p:nvSpPr>
        <p:spPr bwMode="auto">
          <a:xfrm>
            <a:off x="5251450" y="2852738"/>
            <a:ext cx="3386138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200">
                <a:latin typeface="Calibri" pitchFamily="34" charset="0"/>
              </a:rPr>
              <a:t>Spuštěné programy</a:t>
            </a:r>
          </a:p>
          <a:p>
            <a:r>
              <a:rPr lang="cs-CZ" sz="3200">
                <a:latin typeface="Calibri" pitchFamily="34" charset="0"/>
              </a:rPr>
              <a:t>např. Mozila</a:t>
            </a:r>
          </a:p>
        </p:txBody>
      </p:sp>
      <p:pic>
        <p:nvPicPr>
          <p:cNvPr id="16389" name="Obrázek 10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4149725"/>
            <a:ext cx="6637337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Nadpis 11"/>
          <p:cNvSpPr>
            <a:spLocks noGrp="1"/>
          </p:cNvSpPr>
          <p:nvPr>
            <p:ph type="title"/>
          </p:nvPr>
        </p:nvSpPr>
        <p:spPr>
          <a:xfrm>
            <a:off x="990600" y="836613"/>
            <a:ext cx="6635750" cy="708025"/>
          </a:xfrm>
        </p:spPr>
        <p:txBody>
          <a:bodyPr wrap="none">
            <a:spAutoFit/>
          </a:bodyPr>
          <a:lstStyle/>
          <a:p>
            <a:r>
              <a:rPr lang="cs-CZ" sz="4000" smtClean="0"/>
              <a:t>Hlavní panel -  Snadné spuštění</a:t>
            </a:r>
          </a:p>
        </p:txBody>
      </p:sp>
      <p:sp>
        <p:nvSpPr>
          <p:cNvPr id="16391" name="Obdélník 12"/>
          <p:cNvSpPr>
            <a:spLocks noChangeArrowheads="1"/>
          </p:cNvSpPr>
          <p:nvPr/>
        </p:nvSpPr>
        <p:spPr bwMode="auto">
          <a:xfrm>
            <a:off x="250825" y="2867025"/>
            <a:ext cx="172878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Nabídka start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Hlavní panel - informace</a:t>
            </a:r>
          </a:p>
        </p:txBody>
      </p:sp>
      <p:pic>
        <p:nvPicPr>
          <p:cNvPr id="1741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672138" y="2349500"/>
            <a:ext cx="3424237" cy="3079750"/>
          </a:xfrm>
        </p:spPr>
      </p:pic>
      <p:sp>
        <p:nvSpPr>
          <p:cNvPr id="17411" name="TextovéPole 6"/>
          <p:cNvSpPr txBox="1">
            <a:spLocks noChangeArrowheads="1"/>
          </p:cNvSpPr>
          <p:nvPr/>
        </p:nvSpPr>
        <p:spPr bwMode="auto">
          <a:xfrm>
            <a:off x="169863" y="1412875"/>
            <a:ext cx="559117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Ikony pomocných programů,</a:t>
            </a:r>
          </a:p>
          <a:p>
            <a:r>
              <a:rPr lang="cs-CZ" sz="3600">
                <a:latin typeface="Calibri" pitchFamily="34" charset="0"/>
              </a:rPr>
              <a:t>které jsou spuštěny a běží </a:t>
            </a:r>
          </a:p>
          <a:p>
            <a:r>
              <a:rPr lang="cs-CZ" sz="3600">
                <a:latin typeface="Calibri" pitchFamily="34" charset="0"/>
              </a:rPr>
              <a:t>na pozadí systému Windows.</a:t>
            </a:r>
          </a:p>
          <a:p>
            <a:r>
              <a:rPr lang="cs-CZ" sz="3600">
                <a:latin typeface="Calibri" pitchFamily="34" charset="0"/>
              </a:rPr>
              <a:t> např. antivirový program</a:t>
            </a:r>
          </a:p>
        </p:txBody>
      </p:sp>
      <p:sp>
        <p:nvSpPr>
          <p:cNvPr id="17412" name="TextovéPole 7"/>
          <p:cNvSpPr txBox="1">
            <a:spLocks noChangeArrowheads="1"/>
          </p:cNvSpPr>
          <p:nvPr/>
        </p:nvSpPr>
        <p:spPr bwMode="auto">
          <a:xfrm>
            <a:off x="1908175" y="5418138"/>
            <a:ext cx="33845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CS – výchozí jazyk klávesnice</a:t>
            </a:r>
          </a:p>
        </p:txBody>
      </p:sp>
      <p:sp>
        <p:nvSpPr>
          <p:cNvPr id="17413" name="TextovéPole 9"/>
          <p:cNvSpPr txBox="1">
            <a:spLocks noChangeArrowheads="1"/>
          </p:cNvSpPr>
          <p:nvPr/>
        </p:nvSpPr>
        <p:spPr bwMode="auto">
          <a:xfrm>
            <a:off x="6003925" y="5762625"/>
            <a:ext cx="302101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čas a datum PC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 flipV="1">
            <a:off x="4576763" y="5299075"/>
            <a:ext cx="1543050" cy="719138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5503863" y="2006600"/>
            <a:ext cx="1000125" cy="7747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6948488" y="5373688"/>
            <a:ext cx="863600" cy="576262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140200" y="3865563"/>
            <a:ext cx="1939925" cy="5715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7418" name="TextovéPole 23"/>
          <p:cNvSpPr txBox="1">
            <a:spLocks noChangeArrowheads="1"/>
          </p:cNvSpPr>
          <p:nvPr/>
        </p:nvSpPr>
        <p:spPr bwMode="auto">
          <a:xfrm>
            <a:off x="376238" y="4208463"/>
            <a:ext cx="3743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Připojen USB flash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Vyzkoušejte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2276475"/>
            <a:ext cx="8229600" cy="3455988"/>
          </a:xfrm>
        </p:spPr>
        <p:txBody>
          <a:bodyPr>
            <a:normAutofit/>
          </a:bodyPr>
          <a:lstStyle/>
          <a:p>
            <a:r>
              <a:rPr lang="cs-CZ" smtClean="0"/>
              <a:t>Změňte českou klávesnici na anglickou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Vyhledejte wordPad a spusťte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r>
              <a:rPr lang="cs-CZ" smtClean="0"/>
              <a:t>Napište slovo „šikovný“ – všimli jste si, že písmenka s háčky jsou nefunkční?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6477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mtClean="0"/>
              <a:t>Použité zdroje: 	</a:t>
            </a:r>
          </a:p>
        </p:txBody>
      </p:sp>
      <p:sp>
        <p:nvSpPr>
          <p:cNvPr id="19458" name="Obdélník 3"/>
          <p:cNvSpPr>
            <a:spLocks noChangeArrowheads="1"/>
          </p:cNvSpPr>
          <p:nvPr/>
        </p:nvSpPr>
        <p:spPr bwMode="auto">
          <a:xfrm>
            <a:off x="1403350" y="836613"/>
            <a:ext cx="6913563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Print screen ze systému  Windows7 Professional. </a:t>
            </a: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773</TotalTime>
  <Words>188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Pracovní prostředí počítače - plocha</vt:lpstr>
      <vt:lpstr>Nabídka Start</vt:lpstr>
      <vt:lpstr>Hlavní panel -  Snadné spuštění</vt:lpstr>
      <vt:lpstr>Hlavní panel - informace</vt:lpstr>
      <vt:lpstr>Vyzkoušejte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35</cp:revision>
  <dcterms:created xsi:type="dcterms:W3CDTF">2012-09-16T14:17:01Z</dcterms:created>
  <dcterms:modified xsi:type="dcterms:W3CDTF">2012-11-26T06:55:25Z</dcterms:modified>
</cp:coreProperties>
</file>