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4" r:id="rId6"/>
    <p:sldId id="263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53C0E-BCCB-4C84-BC79-F481AFFAEA6B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66279-AD73-4A8C-A57B-180D254C39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8A6285-8717-4681-BA4C-3D3EFC3E86A0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2546D-A82C-4103-A5BF-D17E620751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4C097-4DA5-4933-A7B7-A1303333498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727B1-2D1E-45AB-AFF8-3BE63A0CA1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529983-0FFE-4005-9D5E-F906D46E76B1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262CA6-221B-42B0-98FC-E967E97599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6E707-6B0D-49D1-BB51-CDED4D3B596C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E4075A-7F48-4DA7-8CB2-CDA8C7C6EC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E5EA5-F32C-4CC0-B511-8533E13C1728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E370F-5D39-4B4E-80E5-EF80E6F9EF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32111-D782-429C-AB9F-F7CC8B99B4FB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B83C24-4576-4ACC-B97E-D478CC0138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BF0BA-96D8-473E-B6F5-67BDB5B3F8A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84785-39E0-465A-878B-DD6491A3E9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B7BB9-FAF4-4BBA-955B-41DF7318A9E4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D033BC-BEA4-48C7-BDC6-7F0AD5BCE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808ED-BDF7-4909-B0C5-66AA73E124E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B664B-56C5-4618-94FB-A309C84CBA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E53949-2F16-497D-B4E8-7C2665687645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E2E16-2569-4A63-A846-914E0566CF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40000"/>
                <a:lumOff val="60000"/>
              </a:schemeClr>
            </a:gs>
            <a:gs pos="69000">
              <a:schemeClr val="bg2">
                <a:lumMod val="75000"/>
                <a:alpha val="62000"/>
              </a:schemeClr>
            </a:gs>
            <a:gs pos="34000">
              <a:schemeClr val="accent3">
                <a:alpha val="40000"/>
                <a:lumMod val="97000"/>
                <a:lumOff val="3000"/>
              </a:schemeClr>
            </a:gs>
            <a:gs pos="100000">
              <a:schemeClr val="accent6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D980631-5C28-4EC1-A715-53E444264678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1352F86-FA7F-4348-A41D-84E3BAFE6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omputermedia.cz/knihy/informatika_1dil_2vyd_ukazka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Bezpečnost a hygiena práce u počítače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Autor: Iveta Paster</a:t>
            </a:r>
            <a:r>
              <a:rPr lang="cs-CZ" sz="2000">
                <a:cs typeface="Arial" charset="0"/>
              </a:rPr>
              <a:t>ň</a:t>
            </a:r>
            <a:r>
              <a:rPr lang="cs-CZ" sz="2000">
                <a:cs typeface="Times New Roman" pitchFamily="18" charset="0"/>
              </a:rPr>
              <a:t>áková, 2012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1.10. 2012,  4.t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 : Základy práce s po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íta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em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VY_32_inovace_15_ICT 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 dirty="0">
                <a:solidFill>
                  <a:srgbClr val="000000"/>
                </a:solidFill>
                <a:latin typeface="Times New Roman" pitchFamily="18" charset="0"/>
              </a:rPr>
              <a:t>Baška 137, 739 </a:t>
            </a: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01 </a:t>
            </a:r>
            <a:r>
              <a:rPr lang="sv-SE" sz="2800" smtClean="0">
                <a:solidFill>
                  <a:srgbClr val="000000"/>
                </a:solidFill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Základní bezpečnostní zásady při používání počítače</a:t>
            </a: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95288" y="2049463"/>
            <a:ext cx="8229600" cy="4548187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cs-CZ" sz="3600" smtClean="0"/>
              <a:t>Nezasahujeme do vnitřku počítače </a:t>
            </a:r>
          </a:p>
          <a:p>
            <a:pPr>
              <a:spcBef>
                <a:spcPts val="1200"/>
              </a:spcBef>
            </a:pPr>
            <a:r>
              <a:rPr lang="cs-CZ" sz="3600" smtClean="0"/>
              <a:t>Nepřipojujeme ani neodpojujeme žádné kabely vedoucí k počítači</a:t>
            </a:r>
          </a:p>
          <a:p>
            <a:pPr>
              <a:spcBef>
                <a:spcPts val="1200"/>
              </a:spcBef>
            </a:pPr>
            <a:r>
              <a:rPr lang="cs-CZ" sz="3600" smtClean="0"/>
              <a:t>Nezakrýváme zadní část počítače – mřížku, která slouží k větrání</a:t>
            </a:r>
          </a:p>
          <a:p>
            <a:pPr>
              <a:spcBef>
                <a:spcPts val="1200"/>
              </a:spcBef>
            </a:pPr>
            <a:r>
              <a:rPr lang="cs-CZ" sz="3600" smtClean="0"/>
              <a:t>Veškerou manipulaci s elektroinstalací by měla provádět oprávněná osoba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Hygiena při práci s počítačem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z="4000" smtClean="0">
                <a:solidFill>
                  <a:srgbClr val="002060"/>
                </a:solidFill>
              </a:rPr>
              <a:t>Důležité je umístění monitoru</a:t>
            </a:r>
          </a:p>
        </p:txBody>
      </p:sp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4067175" y="2636838"/>
            <a:ext cx="48196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>
                <a:latin typeface="Calibri" pitchFamily="34" charset="0"/>
              </a:rPr>
              <a:t>Monitor je čelem k oknu.</a:t>
            </a:r>
          </a:p>
        </p:txBody>
      </p:sp>
      <p:sp>
        <p:nvSpPr>
          <p:cNvPr id="15365" name="TextovéPole 5"/>
          <p:cNvSpPr txBox="1">
            <a:spLocks noChangeArrowheads="1"/>
          </p:cNvSpPr>
          <p:nvPr/>
        </p:nvSpPr>
        <p:spPr bwMode="auto">
          <a:xfrm>
            <a:off x="4643438" y="4313238"/>
            <a:ext cx="39925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Calibri" pitchFamily="34" charset="0"/>
              </a:rPr>
              <a:t>Je to tak správně?</a:t>
            </a:r>
          </a:p>
        </p:txBody>
      </p:sp>
      <p:sp>
        <p:nvSpPr>
          <p:cNvPr id="15366" name="Obdélník 7"/>
          <p:cNvSpPr>
            <a:spLocks noChangeArrowheads="1"/>
          </p:cNvSpPr>
          <p:nvPr/>
        </p:nvSpPr>
        <p:spPr bwMode="auto">
          <a:xfrm>
            <a:off x="173038" y="5373688"/>
            <a:ext cx="871378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Není</a:t>
            </a:r>
            <a:r>
              <a:rPr lang="cs-CZ" sz="3600" b="1">
                <a:latin typeface="Calibri" pitchFamily="34" charset="0"/>
              </a:rPr>
              <a:t> v monitoru se odráží světlo a unavuje naše oči</a:t>
            </a:r>
          </a:p>
        </p:txBody>
      </p:sp>
      <p:pic>
        <p:nvPicPr>
          <p:cNvPr id="15369" name="Picture 9" descr="okno"/>
          <p:cNvPicPr>
            <a:picLocks noChangeAspect="1" noChangeArrowheads="1"/>
          </p:cNvPicPr>
          <p:nvPr/>
        </p:nvPicPr>
        <p:blipFill>
          <a:blip r:embed="rId2"/>
          <a:srcRect l="30438" t="5338" r="35027"/>
          <a:stretch>
            <a:fillRect/>
          </a:stretch>
        </p:blipFill>
        <p:spPr bwMode="auto">
          <a:xfrm>
            <a:off x="539750" y="2276475"/>
            <a:ext cx="3097213" cy="3240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Umístění monitoru</a:t>
            </a:r>
          </a:p>
        </p:txBody>
      </p:sp>
      <p:sp>
        <p:nvSpPr>
          <p:cNvPr id="16386" name="Zástupný symbol pro obsah 3"/>
          <p:cNvSpPr>
            <a:spLocks noGrp="1"/>
          </p:cNvSpPr>
          <p:nvPr>
            <p:ph idx="1"/>
          </p:nvPr>
        </p:nvSpPr>
        <p:spPr>
          <a:xfrm>
            <a:off x="481013" y="1589088"/>
            <a:ext cx="8229600" cy="4525962"/>
          </a:xfrm>
        </p:spPr>
        <p:txBody>
          <a:bodyPr wrap="none">
            <a:spAutoFit/>
          </a:bodyPr>
          <a:lstStyle/>
          <a:p>
            <a:r>
              <a:rPr lang="cs-CZ" sz="4400" smtClean="0"/>
              <a:t>Monitor je zády k oknu</a:t>
            </a:r>
          </a:p>
        </p:txBody>
      </p:sp>
      <p:pic>
        <p:nvPicPr>
          <p:cNvPr id="16387" name="Obrázek 4"/>
          <p:cNvPicPr>
            <a:picLocks noChangeAspect="1"/>
          </p:cNvPicPr>
          <p:nvPr/>
        </p:nvPicPr>
        <p:blipFill>
          <a:blip r:embed="rId2"/>
          <a:srcRect l="-2" r="66866"/>
          <a:stretch>
            <a:fillRect/>
          </a:stretch>
        </p:blipFill>
        <p:spPr bwMode="auto">
          <a:xfrm>
            <a:off x="323850" y="2420938"/>
            <a:ext cx="3340100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ovéPole 5"/>
          <p:cNvSpPr txBox="1">
            <a:spLocks noChangeArrowheads="1"/>
          </p:cNvSpPr>
          <p:nvPr/>
        </p:nvSpPr>
        <p:spPr bwMode="auto">
          <a:xfrm>
            <a:off x="4572000" y="3573463"/>
            <a:ext cx="38989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Je to tak správně?</a:t>
            </a:r>
          </a:p>
        </p:txBody>
      </p:sp>
      <p:sp>
        <p:nvSpPr>
          <p:cNvPr id="16389" name="TextovéPole 6"/>
          <p:cNvSpPr txBox="1">
            <a:spLocks noChangeArrowheads="1"/>
          </p:cNvSpPr>
          <p:nvPr/>
        </p:nvSpPr>
        <p:spPr bwMode="auto">
          <a:xfrm>
            <a:off x="611188" y="5708650"/>
            <a:ext cx="81010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Není</a:t>
            </a:r>
            <a:r>
              <a:rPr lang="cs-CZ" sz="3600">
                <a:latin typeface="Calibri" pitchFamily="34" charset="0"/>
              </a:rPr>
              <a:t>, sluníčko by nám svítilo do očí.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Umístění monitoru</a:t>
            </a:r>
          </a:p>
        </p:txBody>
      </p:sp>
      <p:sp>
        <p:nvSpPr>
          <p:cNvPr id="17410" name="Zástupný symbol pro obsah 3"/>
          <p:cNvSpPr>
            <a:spLocks noGrp="1"/>
          </p:cNvSpPr>
          <p:nvPr>
            <p:ph idx="1"/>
          </p:nvPr>
        </p:nvSpPr>
        <p:spPr>
          <a:xfrm>
            <a:off x="481013" y="1589088"/>
            <a:ext cx="6311900" cy="769937"/>
          </a:xfrm>
        </p:spPr>
        <p:txBody>
          <a:bodyPr wrap="none">
            <a:spAutoFit/>
          </a:bodyPr>
          <a:lstStyle/>
          <a:p>
            <a:r>
              <a:rPr lang="cs-CZ" sz="4400" smtClean="0"/>
              <a:t>Monitor je bokem k oknu</a:t>
            </a:r>
          </a:p>
        </p:txBody>
      </p:sp>
      <p:sp>
        <p:nvSpPr>
          <p:cNvPr id="17411" name="TextovéPole 5"/>
          <p:cNvSpPr txBox="1">
            <a:spLocks noChangeArrowheads="1"/>
          </p:cNvSpPr>
          <p:nvPr/>
        </p:nvSpPr>
        <p:spPr bwMode="auto">
          <a:xfrm>
            <a:off x="4572000" y="3573463"/>
            <a:ext cx="38989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Je to tak správně?</a:t>
            </a:r>
          </a:p>
        </p:txBody>
      </p:sp>
      <p:sp>
        <p:nvSpPr>
          <p:cNvPr id="17412" name="TextovéPole 6"/>
          <p:cNvSpPr txBox="1">
            <a:spLocks noChangeArrowheads="1"/>
          </p:cNvSpPr>
          <p:nvPr/>
        </p:nvSpPr>
        <p:spPr bwMode="auto">
          <a:xfrm>
            <a:off x="323850" y="5708650"/>
            <a:ext cx="84963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solidFill>
                  <a:srgbClr val="FF0000"/>
                </a:solidFill>
                <a:latin typeface="Calibri" pitchFamily="34" charset="0"/>
              </a:rPr>
              <a:t>Ano</a:t>
            </a:r>
            <a:r>
              <a:rPr lang="cs-CZ" sz="3600">
                <a:latin typeface="Calibri" pitchFamily="34" charset="0"/>
              </a:rPr>
              <a:t>, naše oči se nebudou tolik namáhat.</a:t>
            </a:r>
          </a:p>
        </p:txBody>
      </p:sp>
      <p:pic>
        <p:nvPicPr>
          <p:cNvPr id="17413" name="Zástupný symbol pro obsah 3"/>
          <p:cNvPicPr>
            <a:picLocks noChangeAspect="1"/>
          </p:cNvPicPr>
          <p:nvPr/>
        </p:nvPicPr>
        <p:blipFill>
          <a:blip r:embed="rId2"/>
          <a:srcRect l="61365"/>
          <a:stretch>
            <a:fillRect/>
          </a:stretch>
        </p:blipFill>
        <p:spPr bwMode="auto">
          <a:xfrm>
            <a:off x="539750" y="2565400"/>
            <a:ext cx="3549650" cy="295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46088" y="-315913"/>
            <a:ext cx="8229600" cy="1143001"/>
          </a:xfrm>
        </p:spPr>
        <p:txBody>
          <a:bodyPr/>
          <a:lstStyle/>
          <a:p>
            <a:r>
              <a:rPr lang="cs-CZ" smtClean="0"/>
              <a:t>Správné sezení u počítače</a:t>
            </a:r>
          </a:p>
        </p:txBody>
      </p:sp>
      <p:pic>
        <p:nvPicPr>
          <p:cNvPr id="18434" name="Obrázek 5"/>
          <p:cNvPicPr>
            <a:picLocks noChangeAspect="1"/>
          </p:cNvPicPr>
          <p:nvPr/>
        </p:nvPicPr>
        <p:blipFill>
          <a:blip r:embed="rId2"/>
          <a:srcRect l="11632" t="3944" r="10922"/>
          <a:stretch>
            <a:fillRect/>
          </a:stretch>
        </p:blipFill>
        <p:spPr bwMode="auto">
          <a:xfrm>
            <a:off x="468313" y="609600"/>
            <a:ext cx="8350250" cy="624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všechno je na obrázku špatně. 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 l="13834" t="18477" r="37978" b="15291"/>
          <a:stretch>
            <a:fillRect/>
          </a:stretch>
        </p:blipFill>
        <p:spPr bwMode="auto">
          <a:xfrm>
            <a:off x="1290638" y="1341438"/>
            <a:ext cx="6953250" cy="537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Obrázek 3"/>
          <p:cNvPicPr>
            <a:picLocks noChangeAspect="1"/>
          </p:cNvPicPr>
          <p:nvPr/>
        </p:nvPicPr>
        <p:blipFill>
          <a:blip r:embed="rId3"/>
          <a:srcRect l="39243" t="73041" r="43182" b="12405"/>
          <a:stretch>
            <a:fillRect/>
          </a:stretch>
        </p:blipFill>
        <p:spPr bwMode="auto">
          <a:xfrm>
            <a:off x="1290638" y="5965825"/>
            <a:ext cx="1606550" cy="747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229600" cy="576263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Použité zdroje: 	</a:t>
            </a:r>
          </a:p>
        </p:txBody>
      </p:sp>
      <p:sp>
        <p:nvSpPr>
          <p:cNvPr id="20482" name="Obdélník 1"/>
          <p:cNvSpPr>
            <a:spLocks noChangeArrowheads="1"/>
          </p:cNvSpPr>
          <p:nvPr/>
        </p:nvSpPr>
        <p:spPr bwMode="auto">
          <a:xfrm>
            <a:off x="1692275" y="889000"/>
            <a:ext cx="7343775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KOVÁŘOVÁ, Libuše. </a:t>
            </a:r>
            <a:r>
              <a:rPr lang="cs-CZ" i="1">
                <a:latin typeface="Calibri" pitchFamily="34" charset="0"/>
              </a:rPr>
              <a:t>Informatika pro základní školy</a:t>
            </a:r>
            <a:r>
              <a:rPr lang="cs-CZ">
                <a:latin typeface="Calibri" pitchFamily="34" charset="0"/>
              </a:rPr>
              <a:t>. Vyd. 2. Kralice na Hané, 2009. ISBN 978-80-7402-017-93. </a:t>
            </a:r>
          </a:p>
          <a:p>
            <a:r>
              <a:rPr lang="cs-CZ">
                <a:latin typeface="Calibri" pitchFamily="34" charset="0"/>
              </a:rPr>
              <a:t>Vlastní tvorba obrázků</a:t>
            </a:r>
          </a:p>
          <a:p>
            <a:r>
              <a:rPr lang="cs-CZ">
                <a:latin typeface="Calibri" pitchFamily="34" charset="0"/>
              </a:rPr>
              <a:t>Obrázek z </a:t>
            </a:r>
            <a:r>
              <a:rPr lang="cs-CZ">
                <a:latin typeface="Calibri" pitchFamily="34" charset="0"/>
                <a:hlinkClick r:id="rId2"/>
              </a:rPr>
              <a:t>http://www.computermedia.cz/knihy/informatika_1dil_2vyd_ukazka.pdf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704</TotalTime>
  <Words>208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Základní bezpečnostní zásady při používání počítače</vt:lpstr>
      <vt:lpstr>Hygiena při práci s počítačem</vt:lpstr>
      <vt:lpstr>Umístění monitoru</vt:lpstr>
      <vt:lpstr>Umístění monitoru</vt:lpstr>
      <vt:lpstr>Správné sezení u počítače</vt:lpstr>
      <vt:lpstr>Co všechno je na obrázku špatně.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vladimíra teperová</cp:lastModifiedBy>
  <cp:revision>32</cp:revision>
  <dcterms:created xsi:type="dcterms:W3CDTF">2012-09-16T14:17:01Z</dcterms:created>
  <dcterms:modified xsi:type="dcterms:W3CDTF">2012-11-26T07:01:56Z</dcterms:modified>
</cp:coreProperties>
</file>