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64" r:id="rId3"/>
    <p:sldId id="258" r:id="rId4"/>
    <p:sldId id="263" r:id="rId5"/>
    <p:sldId id="265" r:id="rId6"/>
    <p:sldId id="266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33"/>
    <a:srgbClr val="6600FF"/>
    <a:srgbClr val="F010C0"/>
    <a:srgbClr val="1C1C1C"/>
    <a:srgbClr val="FF9900"/>
    <a:srgbClr val="003300"/>
    <a:srgbClr val="FF00FF"/>
    <a:srgbClr val="0000FF"/>
    <a:srgbClr val="FF3300"/>
    <a:srgbClr val="00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VY_32_INOVACE_23_Čísla 1 - 20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délník 31"/>
          <p:cNvSpPr/>
          <p:nvPr/>
        </p:nvSpPr>
        <p:spPr>
          <a:xfrm>
            <a:off x="5148064" y="2636912"/>
            <a:ext cx="62790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FF33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</a:t>
            </a:r>
            <a:endParaRPr lang="cs-CZ" sz="6600" b="1" dirty="0">
              <a:ln w="18000">
                <a:solidFill>
                  <a:srgbClr val="FF33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716016" y="4725144"/>
            <a:ext cx="104387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6600FF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12</a:t>
            </a:r>
            <a:endParaRPr lang="cs-CZ" sz="6600" b="1" dirty="0">
              <a:ln w="18000">
                <a:solidFill>
                  <a:srgbClr val="6600FF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899592" y="4149080"/>
            <a:ext cx="104387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0000FF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11</a:t>
            </a:r>
            <a:endParaRPr lang="cs-CZ" sz="6600" b="1" dirty="0">
              <a:ln w="18000">
                <a:solidFill>
                  <a:srgbClr val="0000FF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331640" y="2060848"/>
            <a:ext cx="62790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F010C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  <a:endParaRPr lang="cs-CZ" sz="6600" b="1" dirty="0">
              <a:ln w="18000">
                <a:solidFill>
                  <a:srgbClr val="F010C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5" name="Nadpis 28"/>
          <p:cNvSpPr txBox="1">
            <a:spLocks/>
          </p:cNvSpPr>
          <p:nvPr/>
        </p:nvSpPr>
        <p:spPr>
          <a:xfrm>
            <a:off x="2483768" y="836712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Say the numbers:</a:t>
            </a:r>
            <a:endParaRPr kumimoji="0" lang="en-GB" sz="3600" b="0" i="1" u="sng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195736" y="2276872"/>
            <a:ext cx="9989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ln>
                  <a:solidFill>
                    <a:srgbClr val="F010C0"/>
                  </a:solidFill>
                </a:ln>
                <a:solidFill>
                  <a:srgbClr val="F010C0"/>
                </a:solidFill>
                <a:latin typeface="Times New Roman" pitchFamily="18" charset="0"/>
                <a:cs typeface="Times New Roman" pitchFamily="18" charset="0"/>
              </a:rPr>
              <a:t>one</a:t>
            </a:r>
            <a:endParaRPr lang="en-GB" sz="4400" dirty="0">
              <a:ln>
                <a:solidFill>
                  <a:srgbClr val="F010C0"/>
                </a:solidFill>
              </a:ln>
              <a:solidFill>
                <a:srgbClr val="F01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156176" y="4941168"/>
            <a:ext cx="19442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twelve</a:t>
            </a:r>
            <a:endParaRPr lang="en-GB" sz="44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156176" y="2852936"/>
            <a:ext cx="10310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two</a:t>
            </a:r>
            <a:endParaRPr lang="en-GB" sz="44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2051720" y="4365104"/>
            <a:ext cx="16562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eleven</a:t>
            </a:r>
            <a:endParaRPr lang="en-GB" sz="44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4" grpId="0"/>
      <p:bldP spid="35" grpId="0"/>
      <p:bldP spid="40" grpId="0"/>
      <p:bldP spid="55" grpId="0"/>
      <p:bldP spid="56" grpId="0"/>
      <p:bldP spid="57" grpId="0"/>
      <p:bldP spid="58" grpId="0"/>
      <p:bldP spid="6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8"/>
          <p:cNvSpPr>
            <a:spLocks noGrp="1"/>
          </p:cNvSpPr>
          <p:nvPr>
            <p:ph type="title"/>
          </p:nvPr>
        </p:nvSpPr>
        <p:spPr>
          <a:xfrm>
            <a:off x="5364088" y="476672"/>
            <a:ext cx="1656184" cy="648072"/>
          </a:xfrm>
        </p:spPr>
        <p:txBody>
          <a:bodyPr>
            <a:normAutofit/>
          </a:bodyPr>
          <a:lstStyle/>
          <a:p>
            <a:r>
              <a:rPr lang="en-GB" sz="36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Look!</a:t>
            </a:r>
            <a:endParaRPr lang="en-GB" sz="3600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55576" y="1844824"/>
            <a:ext cx="62790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7030A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</a:t>
            </a:r>
            <a:endParaRPr lang="cs-CZ" sz="5400" b="1" dirty="0">
              <a:ln w="18000">
                <a:solidFill>
                  <a:srgbClr val="7030A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827584" y="414908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33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7</a:t>
            </a:r>
            <a:endParaRPr lang="cs-CZ" sz="5400" b="1" dirty="0">
              <a:ln w="18000">
                <a:solidFill>
                  <a:srgbClr val="0033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827584" y="342900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</a:t>
            </a:r>
            <a:endParaRPr lang="cs-CZ" sz="5400" b="1" dirty="0">
              <a:ln w="18000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827584" y="2636912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827584" y="573325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9</a:t>
            </a:r>
            <a:endParaRPr lang="cs-CZ" sz="5400" b="1" dirty="0">
              <a:ln w="18000">
                <a:solidFill>
                  <a:srgbClr val="00B0F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827584" y="4941168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8</a:t>
            </a:r>
            <a:endParaRPr lang="cs-CZ" sz="5400" b="1" dirty="0">
              <a:ln w="18000">
                <a:solidFill>
                  <a:schemeClr val="accent6">
                    <a:lumMod val="5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55576" y="1052736"/>
            <a:ext cx="62790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076056" y="1844824"/>
            <a:ext cx="62790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7030A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</a:t>
            </a:r>
            <a:endParaRPr lang="cs-CZ" sz="5400" b="1" dirty="0">
              <a:ln w="18000">
                <a:solidFill>
                  <a:srgbClr val="7030A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148064" y="342900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</a:t>
            </a:r>
            <a:endParaRPr lang="cs-CZ" sz="5400" b="1" dirty="0">
              <a:ln w="18000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5148064" y="414908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33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7</a:t>
            </a:r>
            <a:endParaRPr lang="cs-CZ" sz="5400" b="1" dirty="0">
              <a:ln w="18000">
                <a:solidFill>
                  <a:srgbClr val="0033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5148064" y="4941168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8</a:t>
            </a:r>
            <a:endParaRPr lang="cs-CZ" sz="5400" b="1" dirty="0">
              <a:ln w="18000">
                <a:solidFill>
                  <a:schemeClr val="accent6">
                    <a:lumMod val="5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148064" y="573325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9</a:t>
            </a:r>
            <a:endParaRPr lang="cs-CZ" sz="5400" b="1" dirty="0">
              <a:ln w="18000">
                <a:solidFill>
                  <a:srgbClr val="00B0F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pSp>
        <p:nvGrpSpPr>
          <p:cNvPr id="78" name="Skupina 77"/>
          <p:cNvGrpSpPr/>
          <p:nvPr/>
        </p:nvGrpSpPr>
        <p:grpSpPr>
          <a:xfrm>
            <a:off x="4716016" y="1052736"/>
            <a:ext cx="987941" cy="923330"/>
            <a:chOff x="4716016" y="1052736"/>
            <a:chExt cx="987941" cy="923330"/>
          </a:xfrm>
        </p:grpSpPr>
        <p:sp>
          <p:nvSpPr>
            <p:cNvPr id="42" name="Obdélník 41"/>
            <p:cNvSpPr/>
            <p:nvPr/>
          </p:nvSpPr>
          <p:spPr>
            <a:xfrm>
              <a:off x="5076056" y="1052736"/>
              <a:ext cx="627901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noFill/>
                  <a:effectLst>
                    <a:glow rad="228600">
                      <a:schemeClr val="accent2">
                        <a:satMod val="175000"/>
                        <a:alpha val="40000"/>
                      </a:schemeClr>
                    </a:glow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3</a:t>
              </a:r>
              <a:endParaRPr lang="cs-CZ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4716016" y="1052736"/>
              <a:ext cx="627901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noFill/>
                  <a:effectLst>
                    <a:glow rad="228600">
                      <a:schemeClr val="accent2">
                        <a:satMod val="175000"/>
                        <a:alpha val="40000"/>
                      </a:schemeClr>
                    </a:glow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1</a:t>
              </a:r>
              <a:endParaRPr lang="cs-CZ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sp>
        <p:nvSpPr>
          <p:cNvPr id="49" name="Obdélník 48"/>
          <p:cNvSpPr/>
          <p:nvPr/>
        </p:nvSpPr>
        <p:spPr>
          <a:xfrm>
            <a:off x="4716016" y="4941168"/>
            <a:ext cx="62790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  <a:endParaRPr lang="cs-CZ" sz="5400" b="1" dirty="0">
              <a:ln w="18000">
                <a:solidFill>
                  <a:schemeClr val="accent6">
                    <a:lumMod val="5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716016" y="1844824"/>
            <a:ext cx="62790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7030A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  <a:endParaRPr lang="cs-CZ" sz="5400" b="1" dirty="0">
              <a:ln w="18000">
                <a:solidFill>
                  <a:srgbClr val="7030A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4716016" y="5733256"/>
            <a:ext cx="62790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  <a:endParaRPr lang="cs-CZ" sz="5400" b="1" dirty="0">
              <a:ln w="18000">
                <a:solidFill>
                  <a:srgbClr val="00B0F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4716016" y="4149080"/>
            <a:ext cx="62790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33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  <a:endParaRPr lang="cs-CZ" sz="5400" b="1" dirty="0">
              <a:ln w="18000">
                <a:solidFill>
                  <a:srgbClr val="0033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pSp>
        <p:nvGrpSpPr>
          <p:cNvPr id="79" name="Skupina 78"/>
          <p:cNvGrpSpPr/>
          <p:nvPr/>
        </p:nvGrpSpPr>
        <p:grpSpPr>
          <a:xfrm>
            <a:off x="4716016" y="2636912"/>
            <a:ext cx="967772" cy="923330"/>
            <a:chOff x="4716016" y="2636912"/>
            <a:chExt cx="967772" cy="923330"/>
          </a:xfrm>
        </p:grpSpPr>
        <p:sp>
          <p:nvSpPr>
            <p:cNvPr id="44" name="Obdélník 43"/>
            <p:cNvSpPr/>
            <p:nvPr/>
          </p:nvSpPr>
          <p:spPr>
            <a:xfrm>
              <a:off x="5148064" y="2636912"/>
              <a:ext cx="535724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noFill/>
                  <a:effectLst>
                    <a:glow rad="228600">
                      <a:schemeClr val="accent2">
                        <a:satMod val="175000"/>
                        <a:alpha val="40000"/>
                      </a:schemeClr>
                    </a:glow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5</a:t>
              </a:r>
              <a:endParaRPr lang="cs-CZ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4716016" y="2636912"/>
              <a:ext cx="627901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noFill/>
                  <a:effectLst>
                    <a:glow rad="228600">
                      <a:schemeClr val="accent2">
                        <a:satMod val="175000"/>
                        <a:alpha val="40000"/>
                      </a:schemeClr>
                    </a:glow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1</a:t>
              </a:r>
              <a:endParaRPr lang="cs-CZ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4716016" y="3429000"/>
            <a:ext cx="62790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5">
                      <a:lumMod val="75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  <a:endParaRPr lang="cs-CZ" sz="5400" b="1" dirty="0">
              <a:ln w="18000">
                <a:solidFill>
                  <a:schemeClr val="accent5">
                    <a:lumMod val="75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5" name="Nadpis 28"/>
          <p:cNvSpPr txBox="1">
            <a:spLocks/>
          </p:cNvSpPr>
          <p:nvPr/>
        </p:nvSpPr>
        <p:spPr>
          <a:xfrm>
            <a:off x="179512" y="116632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Say the numbers:</a:t>
            </a:r>
            <a:endParaRPr kumimoji="0" lang="en-GB" sz="3600" b="0" i="1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835696" y="1340768"/>
            <a:ext cx="84991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three</a:t>
            </a:r>
            <a:endParaRPr lang="en-GB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835696" y="3717032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six</a:t>
            </a:r>
            <a:endParaRPr lang="en-GB" sz="26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835696" y="2132856"/>
            <a:ext cx="73930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four</a:t>
            </a:r>
            <a:endParaRPr lang="en-GB" sz="26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835696" y="4509120"/>
            <a:ext cx="94288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seven</a:t>
            </a:r>
            <a:endParaRPr lang="en-GB" sz="26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835696" y="6021288"/>
            <a:ext cx="7585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nine</a:t>
            </a:r>
            <a:endParaRPr lang="en-GB" sz="26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835696" y="2924944"/>
            <a:ext cx="7024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five</a:t>
            </a:r>
            <a:endParaRPr lang="en-GB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1835696" y="5229200"/>
            <a:ext cx="85151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eight</a:t>
            </a:r>
            <a:endParaRPr lang="en-GB" sz="26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732240" y="2132856"/>
            <a:ext cx="7761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u="sng" dirty="0" smtClean="0">
                <a:solidFill>
                  <a:srgbClr val="7030A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teen</a:t>
            </a:r>
            <a:endParaRPr lang="en-GB" sz="2600" b="1" u="sng" dirty="0">
              <a:solidFill>
                <a:srgbClr val="7030A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660232" y="3717032"/>
            <a:ext cx="7761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u="sng" dirty="0" smtClean="0">
                <a:solidFill>
                  <a:schemeClr val="accent5">
                    <a:lumMod val="75000"/>
                  </a:schemeClr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teen</a:t>
            </a:r>
            <a:endParaRPr lang="en-GB" sz="2600" b="1" u="sng" dirty="0">
              <a:solidFill>
                <a:schemeClr val="accent5">
                  <a:lumMod val="75000"/>
                </a:schemeClr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660232" y="6093296"/>
            <a:ext cx="7761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u="sng" dirty="0" smtClean="0">
                <a:solidFill>
                  <a:srgbClr val="00B0F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teen</a:t>
            </a:r>
            <a:endParaRPr lang="en-GB" sz="2600" b="1" u="sng" dirty="0">
              <a:solidFill>
                <a:srgbClr val="00B0F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660232" y="4437112"/>
            <a:ext cx="7761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u="sng" dirty="0" smtClean="0">
                <a:solidFill>
                  <a:srgbClr val="00330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teen</a:t>
            </a:r>
            <a:endParaRPr lang="en-GB" sz="2600" b="1" u="sng" dirty="0">
              <a:solidFill>
                <a:srgbClr val="00330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6660232" y="5301208"/>
            <a:ext cx="74892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u="sng" dirty="0" smtClean="0">
                <a:solidFill>
                  <a:schemeClr val="accent2">
                    <a:lumMod val="50000"/>
                  </a:schemeClr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600" b="1" u="sng" dirty="0" err="1" smtClean="0">
                <a:solidFill>
                  <a:schemeClr val="accent2">
                    <a:lumMod val="50000"/>
                  </a:schemeClr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een</a:t>
            </a:r>
            <a:endParaRPr lang="en-GB" sz="2600" b="1" u="sng" dirty="0">
              <a:solidFill>
                <a:schemeClr val="accent2">
                  <a:lumMod val="50000"/>
                </a:schemeClr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6300192" y="1340768"/>
            <a:ext cx="13131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thir</a:t>
            </a:r>
            <a:r>
              <a:rPr lang="en-GB" sz="2600" b="1" u="sng" dirty="0" smtClean="0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teen</a:t>
            </a:r>
            <a:endParaRPr lang="en-GB" sz="2600" b="1" u="sng" dirty="0">
              <a:solidFill>
                <a:srgbClr val="FF000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156176" y="2132856"/>
            <a:ext cx="73930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four</a:t>
            </a:r>
            <a:endParaRPr lang="en-GB" sz="26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6372200" y="2924944"/>
            <a:ext cx="109036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fif</a:t>
            </a:r>
            <a:r>
              <a:rPr lang="en-GB" sz="2600" b="1" u="sng" dirty="0" smtClean="0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teen</a:t>
            </a:r>
            <a:endParaRPr lang="en-GB" sz="2600" b="1" u="sng" dirty="0">
              <a:solidFill>
                <a:srgbClr val="FF000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6300192" y="3717032"/>
            <a:ext cx="5760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six</a:t>
            </a:r>
            <a:endParaRPr lang="en-GB" sz="26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940152" y="4437112"/>
            <a:ext cx="94288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seven</a:t>
            </a:r>
            <a:endParaRPr lang="en-GB" sz="26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084168" y="5301208"/>
            <a:ext cx="86914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eigh</a:t>
            </a:r>
            <a:r>
              <a:rPr lang="en-GB" sz="26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en-GB" sz="26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6084168" y="6093296"/>
            <a:ext cx="7585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nine</a:t>
            </a:r>
            <a:endParaRPr lang="en-GB" sz="26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4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500"/>
                            </p:stCondLst>
                            <p:childTnLst>
                              <p:par>
                                <p:cTn id="15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1000"/>
                            </p:stCondLst>
                            <p:childTnLst>
                              <p:par>
                                <p:cTn id="17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500"/>
                            </p:stCondLst>
                            <p:childTnLst>
                              <p:par>
                                <p:cTn id="18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500"/>
                            </p:stCondLst>
                            <p:childTnLst>
                              <p:par>
                                <p:cTn id="19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500"/>
                            </p:stCondLst>
                            <p:childTnLst>
                              <p:par>
                                <p:cTn id="20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500"/>
                            </p:stCondLst>
                            <p:childTnLst>
                              <p:par>
                                <p:cTn id="23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2" grpId="0"/>
      <p:bldP spid="33" grpId="0"/>
      <p:bldP spid="34" grpId="0"/>
      <p:bldP spid="35" grpId="0"/>
      <p:bldP spid="37" grpId="0"/>
      <p:bldP spid="40" grpId="0"/>
      <p:bldP spid="41" grpId="0"/>
      <p:bldP spid="43" grpId="0"/>
      <p:bldP spid="45" grpId="0"/>
      <p:bldP spid="46" grpId="0"/>
      <p:bldP spid="47" grpId="0"/>
      <p:bldP spid="49" grpId="0"/>
      <p:bldP spid="50" grpId="0"/>
      <p:bldP spid="51" grpId="0"/>
      <p:bldP spid="52" grpId="0"/>
      <p:bldP spid="54" grpId="0"/>
      <p:bldP spid="55" grpId="0"/>
      <p:bldP spid="56" grpId="0"/>
      <p:bldP spid="58" grpId="0"/>
      <p:bldP spid="59" grpId="0"/>
      <p:bldP spid="60" grpId="0"/>
      <p:bldP spid="62" grpId="0"/>
      <p:bldP spid="64" grpId="0"/>
      <p:bldP spid="66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539552" y="2132856"/>
            <a:ext cx="2525050" cy="286232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</a:t>
            </a:r>
            <a:endParaRPr lang="cs-CZ" sz="18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5" name="Nadpis 28"/>
          <p:cNvSpPr txBox="1">
            <a:spLocks/>
          </p:cNvSpPr>
          <p:nvPr/>
        </p:nvSpPr>
        <p:spPr>
          <a:xfrm>
            <a:off x="2555776" y="692696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Remember: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851920" y="2636912"/>
            <a:ext cx="462979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twenty</a:t>
            </a:r>
            <a:endParaRPr lang="en-GB" sz="1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8"/>
          <p:cNvSpPr txBox="1">
            <a:spLocks/>
          </p:cNvSpPr>
          <p:nvPr/>
        </p:nvSpPr>
        <p:spPr>
          <a:xfrm>
            <a:off x="2555776" y="692696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Write the numbers: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844824"/>
            <a:ext cx="14975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seventeen</a:t>
            </a:r>
            <a:endParaRPr lang="en-GB" sz="26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2564904"/>
            <a:ext cx="7585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nine</a:t>
            </a:r>
            <a:endParaRPr lang="en-GB" sz="26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3284984"/>
            <a:ext cx="1053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fifteen</a:t>
            </a:r>
            <a:endParaRPr lang="en-GB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15616" y="4077072"/>
            <a:ext cx="13131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eighteen</a:t>
            </a:r>
            <a:endParaRPr lang="en-GB" sz="26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15616" y="4869160"/>
            <a:ext cx="84991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three</a:t>
            </a:r>
            <a:endParaRPr lang="en-GB" sz="26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15616" y="5733256"/>
            <a:ext cx="13131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nineteen</a:t>
            </a:r>
            <a:endParaRPr lang="en-GB" sz="26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2276872"/>
            <a:ext cx="1091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1C1C1C"/>
                </a:solidFill>
                <a:latin typeface="Times New Roman" pitchFamily="18" charset="0"/>
                <a:cs typeface="Times New Roman" pitchFamily="18" charset="0"/>
              </a:rPr>
              <a:t>twenty</a:t>
            </a:r>
            <a:endParaRPr lang="en-GB" sz="2600" dirty="0">
              <a:solidFill>
                <a:srgbClr val="1C1C1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932040" y="3068960"/>
            <a:ext cx="12025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010C0"/>
                </a:solidFill>
                <a:latin typeface="Times New Roman" pitchFamily="18" charset="0"/>
                <a:cs typeface="Times New Roman" pitchFamily="18" charset="0"/>
              </a:rPr>
              <a:t>thirteen</a:t>
            </a:r>
            <a:endParaRPr lang="en-GB" sz="2600" dirty="0">
              <a:solidFill>
                <a:srgbClr val="F01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932040" y="4725144"/>
            <a:ext cx="112883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sixteen</a:t>
            </a:r>
            <a:endParaRPr lang="en-GB" sz="26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32040" y="3933056"/>
            <a:ext cx="12939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fourteen</a:t>
            </a:r>
            <a:endParaRPr lang="en-GB" sz="26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32040" y="5517232"/>
            <a:ext cx="10727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990033"/>
                </a:solidFill>
                <a:latin typeface="Times New Roman" pitchFamily="18" charset="0"/>
                <a:cs typeface="Times New Roman" pitchFamily="18" charset="0"/>
              </a:rPr>
              <a:t>twelve</a:t>
            </a:r>
            <a:endParaRPr lang="en-GB" sz="2600" dirty="0">
              <a:solidFill>
                <a:srgbClr val="990033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500"/>
                            </p:stCondLst>
                            <p:childTnLst>
                              <p:par>
                                <p:cTn id="5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500"/>
                            </p:stCondLst>
                            <p:childTnLst>
                              <p:par>
                                <p:cTn id="6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0"/>
                            </p:stCondLst>
                            <p:childTnLst>
                              <p:par>
                                <p:cTn id="7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8"/>
          <p:cNvSpPr txBox="1">
            <a:spLocks/>
          </p:cNvSpPr>
          <p:nvPr/>
        </p:nvSpPr>
        <p:spPr>
          <a:xfrm>
            <a:off x="2555776" y="692696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Check your answers: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844824"/>
            <a:ext cx="14975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seventeen</a:t>
            </a:r>
            <a:endParaRPr lang="en-GB" sz="26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2564904"/>
            <a:ext cx="7585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nine</a:t>
            </a:r>
            <a:endParaRPr lang="en-GB" sz="26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3284984"/>
            <a:ext cx="1053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fifteen</a:t>
            </a:r>
            <a:endParaRPr lang="en-GB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15616" y="4077072"/>
            <a:ext cx="13131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eighteen</a:t>
            </a:r>
            <a:endParaRPr lang="en-GB" sz="26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15616" y="4869160"/>
            <a:ext cx="84991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three</a:t>
            </a:r>
            <a:endParaRPr lang="en-GB" sz="26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15616" y="5733256"/>
            <a:ext cx="13131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nineteen</a:t>
            </a:r>
            <a:endParaRPr lang="en-GB" sz="26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2276872"/>
            <a:ext cx="1091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1C1C1C"/>
                </a:solidFill>
                <a:latin typeface="Times New Roman" pitchFamily="18" charset="0"/>
                <a:cs typeface="Times New Roman" pitchFamily="18" charset="0"/>
              </a:rPr>
              <a:t>twenty</a:t>
            </a:r>
            <a:endParaRPr lang="en-GB" sz="2600" dirty="0">
              <a:solidFill>
                <a:srgbClr val="1C1C1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932040" y="3068960"/>
            <a:ext cx="12025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F010C0"/>
                </a:solidFill>
                <a:latin typeface="Times New Roman" pitchFamily="18" charset="0"/>
                <a:cs typeface="Times New Roman" pitchFamily="18" charset="0"/>
              </a:rPr>
              <a:t>thirteen</a:t>
            </a:r>
            <a:endParaRPr lang="en-GB" sz="2600" dirty="0">
              <a:solidFill>
                <a:srgbClr val="F01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932040" y="4725144"/>
            <a:ext cx="112883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sixteen</a:t>
            </a:r>
            <a:endParaRPr lang="en-GB" sz="26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32040" y="3933056"/>
            <a:ext cx="12939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fourteen</a:t>
            </a:r>
            <a:endParaRPr lang="en-GB" sz="26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32040" y="5517232"/>
            <a:ext cx="10727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990033"/>
                </a:solidFill>
                <a:latin typeface="Times New Roman" pitchFamily="18" charset="0"/>
                <a:cs typeface="Times New Roman" pitchFamily="18" charset="0"/>
              </a:rPr>
              <a:t>twelve</a:t>
            </a:r>
            <a:endParaRPr lang="en-GB" sz="2600" dirty="0">
              <a:solidFill>
                <a:srgbClr val="99003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1844824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en-GB" sz="26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67744" y="2564904"/>
            <a:ext cx="35137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en-GB" sz="26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39752" y="3284984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en-GB" sz="2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55776" y="4077072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en-GB" sz="26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23728" y="4869160"/>
            <a:ext cx="35137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en-GB" sz="26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483768" y="5733256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en-GB" sz="26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084168" y="2276872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1C1C1C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en-GB" sz="2600" dirty="0">
              <a:solidFill>
                <a:srgbClr val="1C1C1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300192" y="3068960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010C0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en-GB" sz="2600" dirty="0">
              <a:solidFill>
                <a:srgbClr val="F01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44208" y="3933056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en-GB" sz="26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156176" y="4725144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en-GB" sz="26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940152" y="5517232"/>
            <a:ext cx="5180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en-GB" sz="2600" dirty="0">
              <a:solidFill>
                <a:srgbClr val="990033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500"/>
                            </p:stCondLst>
                            <p:childTnLst>
                              <p:par>
                                <p:cTn id="7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4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"/>
                            </p:stCondLst>
                            <p:childTnLst>
                              <p:par>
                                <p:cTn id="8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000"/>
                            </p:stCondLst>
                            <p:childTnLst>
                              <p:par>
                                <p:cTn id="9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500"/>
                            </p:stCondLst>
                            <p:childTnLst>
                              <p:par>
                                <p:cTn id="9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4000"/>
                            </p:stCondLst>
                            <p:childTnLst>
                              <p:par>
                                <p:cTn id="9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4500"/>
                            </p:stCondLst>
                            <p:childTnLst>
                              <p:par>
                                <p:cTn id="10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5000"/>
                            </p:stCondLst>
                            <p:childTnLst>
                              <p:par>
                                <p:cTn id="10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8" grpId="0"/>
      <p:bldP spid="19" grpId="0"/>
      <p:bldP spid="20" grpId="0"/>
      <p:bldP spid="22" grpId="0"/>
      <p:bldP spid="23" grpId="0"/>
      <p:bldP spid="24" grpId="0"/>
      <p:bldP spid="25" grpId="0"/>
      <p:bldP spid="26" grpId="0"/>
      <p:bldP spid="27" grpId="0"/>
      <p:bldP spid="14" grpId="0"/>
      <p:bldP spid="15" grpId="0"/>
      <p:bldP spid="16" grpId="0"/>
      <p:bldP spid="17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3501008"/>
            <a:ext cx="698477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vyvození číslovek 13 – 20 a procvičení číslovek 1 – 20.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1412776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 čtvrtý ročník 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škole a Mateřské škole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Mladá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Boleslav, 17.listopadu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1325, příspěvková organizace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714</TotalTime>
  <Words>183</Words>
  <Application>Microsoft Office PowerPoint</Application>
  <PresentationFormat>Předvádění na obrazovce (4:3)</PresentationFormat>
  <Paragraphs>103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   </vt:lpstr>
      <vt:lpstr>Snímek 2</vt:lpstr>
      <vt:lpstr>Look!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59</cp:revision>
  <dcterms:created xsi:type="dcterms:W3CDTF">2011-11-27T20:03:46Z</dcterms:created>
  <dcterms:modified xsi:type="dcterms:W3CDTF">2012-11-20T20:15:30Z</dcterms:modified>
</cp:coreProperties>
</file>