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3"/>
  </p:notesMasterIdLst>
  <p:sldIdLst>
    <p:sldId id="265" r:id="rId3"/>
    <p:sldId id="256" r:id="rId4"/>
    <p:sldId id="258" r:id="rId5"/>
    <p:sldId id="259" r:id="rId6"/>
    <p:sldId id="260" r:id="rId7"/>
    <p:sldId id="261" r:id="rId8"/>
    <p:sldId id="263" r:id="rId9"/>
    <p:sldId id="264" r:id="rId10"/>
    <p:sldId id="262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C50FB2-B37D-4DFA-8F60-568C6086D5EE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574816-47A9-4EF9-846C-FA06D69B921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130133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4901F0-8657-4AE8-BB0B-86BBA10BE635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355B9F9-5B64-4E32-A6B0-C27AEFC426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4901F0-8657-4AE8-BB0B-86BBA10BE635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355B9F9-5B64-4E32-A6B0-C27AEFC426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4901F0-8657-4AE8-BB0B-86BBA10BE635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5B9F9-5B64-4E32-A6B0-C27AEFC426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4901F0-8657-4AE8-BB0B-86BBA10BE635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5B9F9-5B64-4E32-A6B0-C27AEFC426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4901F0-8657-4AE8-BB0B-86BBA10BE635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355B9F9-5B64-4E32-A6B0-C27AEFC426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4901F0-8657-4AE8-BB0B-86BBA10BE635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5B9F9-5B64-4E32-A6B0-C27AEFC426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4901F0-8657-4AE8-BB0B-86BBA10BE635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5B9F9-5B64-4E32-A6B0-C27AEFC426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4901F0-8657-4AE8-BB0B-86BBA10BE635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5B9F9-5B64-4E32-A6B0-C27AEFC426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4901F0-8657-4AE8-BB0B-86BBA10BE635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5B9F9-5B64-4E32-A6B0-C27AEFC426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4901F0-8657-4AE8-BB0B-86BBA10BE635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5B9F9-5B64-4E32-A6B0-C27AEFC426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4901F0-8657-4AE8-BB0B-86BBA10BE635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5B9F9-5B64-4E32-A6B0-C27AEFC426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B3886-C8AE-4D2D-9490-617123510B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111743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BBA46-01A4-4C0A-A303-F52A8973496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4092347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CDE20-159D-424D-B34B-02B4A8367E3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986559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A40521-C15E-40C1-8D53-DD6102ABDF1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2455375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89C09-6E85-4DBB-B846-0E3CF123FFC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2147301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616-5A15-41B0-970A-4438821B289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8464244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43D32-B51C-460E-93D6-93E296DA501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056589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A7AC-B426-465D-BCA7-7ABC9D7B7E2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8963586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7ADAC-6364-4954-AAE9-4F472273A15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0550536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8B152-721B-4ACD-AD14-163A36481AC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9372707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AE33E-252D-4116-851C-EACF7FF8A72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267491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E4901F0-8657-4AE8-BB0B-86BBA10BE635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355B9F9-5B64-4E32-A6B0-C27AEFC426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randomBar dir="vert"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AF368F-4FD4-413D-98DF-0E11BF0CFB2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585443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tream.cz/slavnedny/540746-17-prosinec-den-kdy-clovek-poprve-letel-letadlem" TargetMode="External"/><Relationship Id="rId2" Type="http://schemas.openxmlformats.org/officeDocument/2006/relationships/hyperlink" Target="http://www.stream.cz/slavnedny/642133-17-prosinec-den-kdy-byla-odvysilana-prvni-epizoda-simpsonovych" TargetMode="Externa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tream.cz/slavnedny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828092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Mgr. Veronika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Kubincová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VY_32_INOVACE_17_09_ Prosinec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</a:t>
            </a:r>
            <a:r>
              <a:rPr lang="cs-CZ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Prezentace pro 6. ročník. K výkladu a seznámení s látkou. Svátky během roka – dozví se o svátcích během měsíce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prosince, </a:t>
            </a:r>
            <a:r>
              <a:rPr lang="cs-CZ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shlédne video o významných událostech tohoto měsíce.</a:t>
            </a: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86201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260648"/>
            <a:ext cx="8458200" cy="1222375"/>
          </a:xfrm>
        </p:spPr>
        <p:txBody>
          <a:bodyPr/>
          <a:lstStyle/>
          <a:p>
            <a:r>
              <a:rPr lang="cs-CZ" dirty="0" smtClean="0"/>
              <a:t>Svátky během roka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2780928"/>
            <a:ext cx="8458200" cy="914400"/>
          </a:xfrm>
        </p:spPr>
        <p:txBody>
          <a:bodyPr/>
          <a:lstStyle/>
          <a:p>
            <a:r>
              <a:rPr lang="cs-CZ" sz="48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PROSINEC</a:t>
            </a:r>
            <a:endParaRPr lang="cs-CZ" sz="48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61215" y="3933056"/>
            <a:ext cx="4771309" cy="25317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9127567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pranostiky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844824"/>
            <a:ext cx="8640960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4.12. </a:t>
            </a:r>
            <a:r>
              <a:rPr lang="cs-CZ" sz="3200" dirty="0" smtClean="0"/>
              <a:t>O svaté Barboře ležívá sníh na dvoře</a:t>
            </a:r>
          </a:p>
          <a:p>
            <a:endParaRPr lang="cs-CZ" sz="3200" dirty="0"/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13.12. </a:t>
            </a:r>
            <a:r>
              <a:rPr lang="cs-CZ" sz="3200" dirty="0" smtClean="0"/>
              <a:t>Lucie noci upije</a:t>
            </a:r>
          </a:p>
          <a:p>
            <a:endParaRPr lang="cs-CZ" sz="3200" dirty="0"/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24.12. </a:t>
            </a:r>
            <a:r>
              <a:rPr lang="cs-CZ" sz="3200" dirty="0" smtClean="0"/>
              <a:t>Na Adama a Evu čekej oblevu</a:t>
            </a:r>
          </a:p>
          <a:p>
            <a:endParaRPr lang="cs-CZ" sz="3200" dirty="0"/>
          </a:p>
          <a:p>
            <a:r>
              <a:rPr lang="cs-CZ" sz="3200" b="1" u="sng" dirty="0" smtClean="0"/>
              <a:t>26.12. </a:t>
            </a:r>
            <a:r>
              <a:rPr lang="cs-CZ" sz="3200" dirty="0" smtClean="0"/>
              <a:t>Chodí-li Kateřina po ledě, svatý Štěpán chodí po blátě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03157501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VÁNOCE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484784"/>
            <a:ext cx="8784976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Nejvýznamnější svátek prosince.</a:t>
            </a:r>
          </a:p>
          <a:p>
            <a:endParaRPr lang="cs-CZ" sz="3200" dirty="0" smtClean="0"/>
          </a:p>
          <a:p>
            <a:endParaRPr lang="cs-CZ" sz="3200" dirty="0"/>
          </a:p>
          <a:p>
            <a:endParaRPr lang="cs-CZ" sz="3200" dirty="0"/>
          </a:p>
          <a:p>
            <a:r>
              <a:rPr lang="cs-CZ" sz="3200" dirty="0" smtClean="0"/>
              <a:t>Vánoce – křesťanský svátek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     lidé si připomínají narození Ježíše Krista</a:t>
            </a:r>
          </a:p>
          <a:p>
            <a:endParaRPr lang="cs-CZ" sz="3200" dirty="0"/>
          </a:p>
          <a:p>
            <a:r>
              <a:rPr lang="cs-CZ" sz="3200" dirty="0" smtClean="0"/>
              <a:t>24.14. – Štědrý den (předvečer narození J.K.)</a:t>
            </a:r>
          </a:p>
          <a:p>
            <a:r>
              <a:rPr lang="cs-CZ" sz="3200" dirty="0" smtClean="0"/>
              <a:t>25.12. – Boží hod vánoční (narození J.K.)</a:t>
            </a:r>
          </a:p>
          <a:p>
            <a:r>
              <a:rPr lang="cs-CZ" sz="3200" dirty="0" smtClean="0"/>
              <a:t>26.12. – svátek sv. Štěpána </a:t>
            </a:r>
            <a:endParaRPr lang="cs-CZ" sz="3200" dirty="0"/>
          </a:p>
        </p:txBody>
      </p:sp>
      <p:pic>
        <p:nvPicPr>
          <p:cNvPr id="2050" name="Picture 2" descr="C:\Users\Kabinet\AppData\Local\Temp\MP90044640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92652" y="0"/>
            <a:ext cx="2745165" cy="3717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3424994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advent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628800"/>
            <a:ext cx="864096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Období </a:t>
            </a:r>
            <a:r>
              <a:rPr lang="cs-CZ" sz="32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čtyř týdnů </a:t>
            </a:r>
            <a:r>
              <a:rPr lang="cs-CZ" sz="3200" dirty="0" smtClean="0"/>
              <a:t>před Štědrým dnem.</a:t>
            </a:r>
          </a:p>
          <a:p>
            <a:endParaRPr lang="cs-CZ" sz="3200" dirty="0"/>
          </a:p>
          <a:p>
            <a:r>
              <a:rPr lang="cs-CZ" sz="3200" dirty="0" smtClean="0"/>
              <a:t>Každou neděli se zapaluje jedna svíce na adventním věnci.</a:t>
            </a:r>
          </a:p>
          <a:p>
            <a:endParaRPr lang="cs-CZ" sz="3200" dirty="0"/>
          </a:p>
          <a:p>
            <a:r>
              <a:rPr lang="cs-CZ" sz="3200" dirty="0"/>
              <a:t>A</a:t>
            </a:r>
            <a:r>
              <a:rPr lang="cs-CZ" sz="3200" dirty="0" smtClean="0"/>
              <a:t>dventní neděle se označují jako </a:t>
            </a:r>
            <a:r>
              <a:rPr lang="cs-CZ" sz="32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železná, bronzová, stříbrná a zlatá.</a:t>
            </a:r>
            <a:endParaRPr lang="cs-CZ" sz="32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7785" y="4797152"/>
            <a:ext cx="2376264" cy="20608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98433316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Symboly vánoc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628800"/>
            <a:ext cx="86409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Adventní věnec</a:t>
            </a:r>
            <a:r>
              <a:rPr lang="cs-CZ" sz="3200" i="1" dirty="0" smtClean="0"/>
              <a:t>: proč je kulatý, zelený, a čtyři svíčky na něm??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78384" y="2348880"/>
            <a:ext cx="2378075" cy="206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6" y="3194501"/>
            <a:ext cx="554461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Čtyři</a:t>
            </a:r>
            <a:r>
              <a:rPr lang="cs-CZ" sz="3200" dirty="0" smtClean="0"/>
              <a:t> svíčky symbolizují čtyři adventní neděle</a:t>
            </a:r>
            <a:endParaRPr lang="cs-CZ" sz="3200" dirty="0"/>
          </a:p>
          <a:p>
            <a:r>
              <a:rPr lang="cs-CZ" sz="3200" b="1" dirty="0" smtClean="0"/>
              <a:t>Zelený</a:t>
            </a:r>
            <a:r>
              <a:rPr lang="cs-CZ" sz="3200" dirty="0" smtClean="0"/>
              <a:t> – v době zimy, kdy všechno </a:t>
            </a:r>
            <a:r>
              <a:rPr lang="cs-CZ" sz="3200" dirty="0" smtClean="0"/>
              <a:t>spí, </a:t>
            </a:r>
            <a:r>
              <a:rPr lang="cs-CZ" sz="3200" dirty="0" smtClean="0"/>
              <a:t>symbol živé přírody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88399" y="5949280"/>
            <a:ext cx="52271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kulatý</a:t>
            </a:r>
            <a:r>
              <a:rPr lang="cs-CZ" sz="3200" dirty="0" smtClean="0"/>
              <a:t> – všichni jsou si rovni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49873055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70167"/>
            <a:ext cx="6336704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Stromeček:</a:t>
            </a:r>
          </a:p>
          <a:p>
            <a:r>
              <a:rPr lang="cs-CZ" sz="3200" dirty="0" smtClean="0"/>
              <a:t>Každý si zdobí stromeček po svém, většinou ho lidé osvětlí (světýlka, žárovky), protože to symbolizuje příchod světla.</a:t>
            </a:r>
          </a:p>
          <a:p>
            <a:endParaRPr lang="cs-CZ" sz="3200" dirty="0"/>
          </a:p>
          <a:p>
            <a:r>
              <a:rPr lang="cs-CZ" sz="3200" b="1" dirty="0" smtClean="0"/>
              <a:t>Další symboly</a:t>
            </a:r>
            <a:r>
              <a:rPr lang="cs-CZ" sz="3200" dirty="0" smtClean="0"/>
              <a:t>: jmelí, betlémy, dárky, koledy…</a:t>
            </a:r>
            <a:endParaRPr lang="cs-CZ" sz="3200" dirty="0"/>
          </a:p>
        </p:txBody>
      </p:sp>
      <p:pic>
        <p:nvPicPr>
          <p:cNvPr id="1026" name="Picture 2" descr="C:\Users\Kabinet\AppData\Local\Temp\MP90039958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97468" y="476672"/>
            <a:ext cx="2256268" cy="2821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42548" y="3794059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 descr="C:\Users\Kabinet\AppData\Local\Temp\MP900433060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74116" y="4429780"/>
            <a:ext cx="3668432" cy="2435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2732981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Židé a vánoce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772816"/>
            <a:ext cx="633670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/>
              <a:t>Židé neslaví Vánoce.</a:t>
            </a:r>
          </a:p>
          <a:p>
            <a:r>
              <a:rPr lang="cs-CZ" sz="3200" dirty="0" smtClean="0"/>
              <a:t>Slaví osmidenní svátek zvaný CHANUKA.</a:t>
            </a:r>
          </a:p>
          <a:p>
            <a:r>
              <a:rPr lang="cs-CZ" sz="3200" dirty="0" smtClean="0"/>
              <a:t>Na přelomu listopadu a prosince.</a:t>
            </a:r>
          </a:p>
          <a:p>
            <a:r>
              <a:rPr lang="cs-CZ" sz="32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Chanuka = svátek světel</a:t>
            </a:r>
            <a:r>
              <a:rPr lang="cs-CZ" sz="3200" dirty="0" smtClean="0"/>
              <a:t>.</a:t>
            </a:r>
          </a:p>
          <a:p>
            <a:r>
              <a:rPr lang="cs-CZ" sz="3200" dirty="0" smtClean="0"/>
              <a:t>Každý večer zapálí na svícnu jednu svíčku.</a:t>
            </a:r>
            <a:endParaRPr lang="cs-CZ" sz="3200" dirty="0"/>
          </a:p>
        </p:txBody>
      </p:sp>
      <p:pic>
        <p:nvPicPr>
          <p:cNvPr id="2050" name="Picture 2" descr="C:\Users\Kabinet\AppData\Local\Temp\MP90040220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1473" y="1437749"/>
            <a:ext cx="2338188" cy="2726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4913378"/>
            <a:ext cx="3744416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80502232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Události v prosinci: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700808"/>
            <a:ext cx="8712968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dirty="0" smtClean="0">
              <a:hlinkClick r:id="rId2"/>
            </a:endParaRPr>
          </a:p>
          <a:p>
            <a:r>
              <a:rPr lang="cs-CZ" sz="2000" dirty="0" smtClean="0">
                <a:hlinkClick r:id="rId2"/>
              </a:rPr>
              <a:t>http://www.stream.cz/slavnedny/642133-17-prosinec-den-kdy-byla-odvysilana-prvni-epizoda-simpsonovych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>
                <a:hlinkClick r:id="rId3"/>
              </a:rPr>
              <a:t>http://www.stream.cz/slavnedny/540746-17-prosinec-den-kdy-clovek-poprve-letel-letadlem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http://www.stream.cz/slavnedny/539114-14-prosinec-den-kdy-byl-dobyt-jizni-pol</a:t>
            </a:r>
            <a:endParaRPr lang="cs-CZ" sz="2000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29866992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/>
              <a:t>Použitá literatura a odkazy: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95536" y="1340768"/>
            <a:ext cx="8424936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ym typeface="Wingdings"/>
              </a:rPr>
              <a:t>   </a:t>
            </a:r>
            <a:r>
              <a:rPr lang="cs-CZ" sz="2000" dirty="0" smtClean="0"/>
              <a:t>Obrázky </a:t>
            </a:r>
            <a:r>
              <a:rPr lang="cs-CZ" sz="2000" dirty="0"/>
              <a:t>použity ze sady Office</a:t>
            </a:r>
          </a:p>
          <a:p>
            <a:endParaRPr lang="cs-CZ" sz="2000" dirty="0"/>
          </a:p>
          <a:p>
            <a:pPr marL="457200" indent="-457200">
              <a:buFont typeface="Wingdings"/>
              <a:buChar char="T"/>
            </a:pPr>
            <a:r>
              <a:rPr lang="cs-CZ" sz="2000" dirty="0" smtClean="0">
                <a:hlinkClick r:id="rId2"/>
              </a:rPr>
              <a:t>www.stream.cz/slavnedny/</a:t>
            </a:r>
            <a:r>
              <a:rPr lang="cs-CZ" sz="2000" dirty="0" smtClean="0"/>
              <a:t> (15.12.2011)</a:t>
            </a:r>
          </a:p>
          <a:p>
            <a:pPr marL="457200" indent="-457200">
              <a:buFont typeface="Wingdings"/>
              <a:buChar char="T"/>
            </a:pPr>
            <a:endParaRPr lang="cs-CZ" sz="2000" dirty="0" smtClean="0"/>
          </a:p>
          <a:p>
            <a:pPr marL="457200" indent="-457200">
              <a:buFont typeface="Wingdings"/>
              <a:buChar char="T"/>
            </a:pPr>
            <a:r>
              <a:rPr lang="cs-CZ" sz="2000" dirty="0" smtClean="0"/>
              <a:t>Není-li </a:t>
            </a:r>
            <a:r>
              <a:rPr lang="cs-CZ" sz="2000" dirty="0"/>
              <a:t>uvedeno jinak je materiál dílem autorky podle učebních osnov odpovídajících ŠVP vyučovaných podle učebnic</a:t>
            </a:r>
            <a:r>
              <a:rPr lang="cs-CZ" sz="2000" dirty="0" smtClean="0"/>
              <a:t>:</a:t>
            </a:r>
            <a:endParaRPr lang="cs-CZ" sz="2000" dirty="0"/>
          </a:p>
          <a:p>
            <a:r>
              <a:rPr lang="cs-CZ" sz="2000" dirty="0">
                <a:sym typeface="Wingdings"/>
              </a:rPr>
              <a:t></a:t>
            </a:r>
            <a:r>
              <a:rPr lang="cs-CZ" sz="2000" dirty="0" smtClean="0"/>
              <a:t> </a:t>
            </a:r>
            <a:r>
              <a:rPr lang="cs-CZ" sz="2000" dirty="0"/>
              <a:t>SKÁCELOVÁ, J., MRÁZOVÁ, L. </a:t>
            </a:r>
            <a:r>
              <a:rPr lang="cs-CZ" sz="2000" i="1" dirty="0"/>
              <a:t>Výchova k Občanství pro 6. ročník. </a:t>
            </a:r>
            <a:r>
              <a:rPr lang="cs-CZ" sz="2000" dirty="0"/>
              <a:t>1st </a:t>
            </a:r>
            <a:r>
              <a:rPr lang="cs-CZ" sz="2000" dirty="0" err="1"/>
              <a:t>ed</a:t>
            </a:r>
            <a:r>
              <a:rPr lang="cs-CZ" sz="2000" dirty="0"/>
              <a:t>. Brno: Nová škola, 2010. ISBN 978-80-7289-127-6.</a:t>
            </a:r>
          </a:p>
          <a:p>
            <a:endParaRPr lang="cs-CZ" sz="2000" dirty="0"/>
          </a:p>
          <a:p>
            <a:pPr marL="342900" indent="-342900">
              <a:buFont typeface="Wingdings"/>
              <a:buChar char="T"/>
            </a:pPr>
            <a:r>
              <a:rPr lang="cs-CZ" sz="2000" dirty="0" smtClean="0"/>
              <a:t>VELEBNÁ</a:t>
            </a:r>
            <a:r>
              <a:rPr lang="cs-CZ" sz="2000" dirty="0"/>
              <a:t>, E., MAJER, K. </a:t>
            </a:r>
            <a:r>
              <a:rPr lang="cs-CZ" sz="2000" i="1" dirty="0"/>
              <a:t>Lidové zvyky a obyčeje v </a:t>
            </a:r>
            <a:r>
              <a:rPr lang="cs-CZ" sz="2000" i="1" dirty="0" smtClean="0"/>
              <a:t>křesťanském </a:t>
            </a:r>
            <a:r>
              <a:rPr lang="cs-CZ" sz="2000" i="1" dirty="0"/>
              <a:t>roce</a:t>
            </a:r>
            <a:r>
              <a:rPr lang="cs-CZ" sz="2000" dirty="0"/>
              <a:t>. </a:t>
            </a:r>
            <a:r>
              <a:rPr lang="cs-CZ" sz="2000" dirty="0" err="1"/>
              <a:t>Albra</a:t>
            </a:r>
            <a:r>
              <a:rPr lang="cs-CZ" sz="2000" dirty="0"/>
              <a:t>, 1996</a:t>
            </a:r>
            <a:r>
              <a:rPr lang="cs-CZ" sz="2000" dirty="0" smtClean="0"/>
              <a:t>.</a:t>
            </a:r>
          </a:p>
          <a:p>
            <a:endParaRPr lang="cs-CZ" sz="2000" dirty="0"/>
          </a:p>
          <a:p>
            <a:r>
              <a:rPr lang="cs-CZ" sz="2000" smtClean="0"/>
              <a:t>Citováno dne 15.12.2011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87309242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315</TotalTime>
  <Words>365</Words>
  <Application>Microsoft Office PowerPoint</Application>
  <PresentationFormat>Předvádění na obrazovce (4:3)</PresentationFormat>
  <Paragraphs>62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Cesta</vt:lpstr>
      <vt:lpstr>Motiv systému Office</vt:lpstr>
      <vt:lpstr>Název školy: ZŠ Klášterec nad Ohří, Krátká 676 Autor: Mgr. Veronika Kubincová Název materiálu: VY_32_INOVACE_17_09_ Prosinec Číslo projektu: CZ.1.07/1.4.00/21.1115  </vt:lpstr>
      <vt:lpstr>Svátky během roka</vt:lpstr>
      <vt:lpstr>pranostiky</vt:lpstr>
      <vt:lpstr>VÁNOCE</vt:lpstr>
      <vt:lpstr>advent</vt:lpstr>
      <vt:lpstr>Symboly vánoc</vt:lpstr>
      <vt:lpstr>Snímek 7</vt:lpstr>
      <vt:lpstr>Židé a vánoce</vt:lpstr>
      <vt:lpstr>Události v prosinci:</vt:lpstr>
      <vt:lpstr>Použitá literatura a odkazy: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Kabinet</dc:creator>
  <cp:lastModifiedBy>Dumy</cp:lastModifiedBy>
  <cp:revision>18</cp:revision>
  <dcterms:created xsi:type="dcterms:W3CDTF">2011-12-19T07:30:21Z</dcterms:created>
  <dcterms:modified xsi:type="dcterms:W3CDTF">2012-03-01T09:48:38Z</dcterms:modified>
</cp:coreProperties>
</file>