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6" r:id="rId2"/>
    <p:sldId id="256" r:id="rId3"/>
    <p:sldId id="257" r:id="rId4"/>
    <p:sldId id="258" r:id="rId5"/>
    <p:sldId id="264" r:id="rId6"/>
    <p:sldId id="262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9F1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E1AC6E-857D-4367-AFBB-CF119138C1A2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E120DA-4F25-4F22-B549-1D753415CF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27100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E120DA-4F25-4F22-B549-1D753415CFF8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459878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150925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27030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02266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2790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44848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75788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2984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4369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65968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928409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8685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F1FF">
            <a:alpha val="91765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82C6D6-BB7E-4095-B925-F7556A3249CB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3910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c/cc/Snail.jpg" TargetMode="Externa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uh.cz/edu/bi/biologie_bezobratli/html06/foto_013.html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c/cc/Snail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uh.cz/edu/bi/biologie_bezobratli/html06/foto_012.html" TargetMode="External"/><Relationship Id="rId2" Type="http://schemas.openxmlformats.org/officeDocument/2006/relationships/hyperlink" Target="http://cs.wikipedia.org/wiki/Soubor:Snail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VY_52_INOVACE_06</a:t>
            </a:r>
            <a:r>
              <a:rPr lang="cs-CZ" sz="1800" dirty="0" smtClean="0"/>
              <a:t>_MEKKYSI_plzi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MĚKKÝŠI-PLŽI</a:t>
            </a:r>
            <a:endParaRPr lang="cs-CZ" sz="1800" b="1" dirty="0" smtClean="0"/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Přírodopis,2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b="1" dirty="0" smtClean="0"/>
              <a:t>MĚKKÝŠI-PLŽI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35696" y="260648"/>
            <a:ext cx="5602235" cy="144780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62784" y="764704"/>
            <a:ext cx="7772400" cy="1470025"/>
          </a:xfrm>
        </p:spPr>
        <p:txBody>
          <a:bodyPr>
            <a:normAutofit/>
          </a:bodyPr>
          <a:lstStyle/>
          <a:p>
            <a:r>
              <a:rPr lang="cs-CZ" sz="8800" b="1" dirty="0" smtClean="0">
                <a:latin typeface="Arial" pitchFamily="34" charset="0"/>
                <a:cs typeface="Arial" pitchFamily="34" charset="0"/>
              </a:rPr>
              <a:t>MĚKKÝŠI</a:t>
            </a:r>
            <a:endParaRPr lang="cs-CZ" sz="8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88640"/>
            <a:ext cx="8424936" cy="550912"/>
          </a:xfrm>
        </p:spPr>
        <p:txBody>
          <a:bodyPr>
            <a:normAutofit/>
          </a:bodyPr>
          <a:lstStyle/>
          <a:p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Mgr.Zbyněk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Němec, 2.11.2012, 7.ročník,V/2/X, Člověk a příroda, Přírodopis, Měkkýši-plži, interaktivní práce žák - tabule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2420888"/>
            <a:ext cx="813690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Suchozemští i vodní živočichové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Tělo – měkké, nečlánkovité, bez končetin</a:t>
            </a:r>
            <a:endParaRPr lang="cs-CZ" sz="3200" dirty="0">
              <a:latin typeface="Arial" pitchFamily="34" charset="0"/>
              <a:cs typeface="Arial" pitchFamily="34" charset="0"/>
            </a:endParaRP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Měkkýše rozdělujeme na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plže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mlže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78046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PLŽI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/>
              <a:t>Zřetelně vyvinutá hlava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Na hřbetě – ulita (u některých druhů zakrňuje)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Jsou to obojetníci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Trávicí soustava </a:t>
            </a:r>
          </a:p>
          <a:p>
            <a:pPr lvl="1"/>
            <a:r>
              <a:rPr lang="cs-CZ" sz="2400" dirty="0" smtClean="0">
                <a:latin typeface="Arial" pitchFamily="34" charset="0"/>
                <a:cs typeface="Arial" pitchFamily="34" charset="0"/>
              </a:rPr>
              <a:t>Ústní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otvor, hltan, jícen, žaludek, střevo, řitní otvor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Dýchací soustava</a:t>
            </a:r>
          </a:p>
          <a:p>
            <a:pPr lvl="1"/>
            <a:r>
              <a:rPr lang="cs-CZ" sz="2400" dirty="0" smtClean="0">
                <a:latin typeface="Arial" pitchFamily="34" charset="0"/>
                <a:cs typeface="Arial" pitchFamily="34" charset="0"/>
              </a:rPr>
              <a:t>Suchozemští a někteří vodní plži dýchají plícemi</a:t>
            </a:r>
          </a:p>
          <a:p>
            <a:pPr lvl="1"/>
            <a:r>
              <a:rPr lang="cs-CZ" sz="2400" dirty="0" smtClean="0">
                <a:latin typeface="Arial" pitchFamily="34" charset="0"/>
                <a:cs typeface="Arial" pitchFamily="34" charset="0"/>
              </a:rPr>
              <a:t>Většina vodních má vak s výrůstky, které odebírají kyslík z vody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Nervová soustava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=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4 páry spojených uzlin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Nejznámější zástupce – </a:t>
            </a:r>
            <a:r>
              <a:rPr lang="cs-CZ" sz="28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hlemýžď zahradní a </a:t>
            </a:r>
            <a:r>
              <a:rPr lang="cs-CZ" sz="2800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plzák</a:t>
            </a:r>
            <a:r>
              <a:rPr lang="cs-CZ" sz="28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lesní</a:t>
            </a:r>
          </a:p>
        </p:txBody>
      </p:sp>
    </p:spTree>
    <p:extLst>
      <p:ext uri="{BB962C8B-B14F-4D97-AF65-F5344CB8AC3E}">
        <p14:creationId xmlns:p14="http://schemas.microsoft.com/office/powerpoint/2010/main" xmlns="" val="1097528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2932" y="-315416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Hlemýžď zahradní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23528" y="1600200"/>
            <a:ext cx="8363272" cy="4525963"/>
          </a:xfrm>
        </p:spPr>
        <p:txBody>
          <a:bodyPr>
            <a:normAutofit lnSpcReduction="10000"/>
          </a:bodyPr>
          <a:lstStyle/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Má spirálovitě utvářenou ulitu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Dýchá plícemi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Vyskytuje se v zahradách, na pokraji listnatých lesů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Mláďata jsou zcela podobná dospělým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Přes zimu se stáhnou do ulity a ulitu uzavřou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7" name="Skupina 16"/>
          <p:cNvGrpSpPr/>
          <p:nvPr/>
        </p:nvGrpSpPr>
        <p:grpSpPr>
          <a:xfrm>
            <a:off x="251520" y="620688"/>
            <a:ext cx="8568952" cy="2376264"/>
            <a:chOff x="251520" y="620688"/>
            <a:chExt cx="8568952" cy="2376264"/>
          </a:xfrm>
        </p:grpSpPr>
        <p:pic>
          <p:nvPicPr>
            <p:cNvPr id="1026" name="Picture 2" descr="Soubor:Snail.jp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99792" y="620688"/>
              <a:ext cx="3168352" cy="23762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251520" y="908720"/>
              <a:ext cx="129614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ulita</a:t>
              </a:r>
              <a:endParaRPr lang="cs-CZ" sz="2800" dirty="0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251520" y="1801220"/>
              <a:ext cx="230425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Svalnatá noha</a:t>
              </a:r>
              <a:endParaRPr lang="cs-CZ" sz="2800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6084168" y="1093386"/>
              <a:ext cx="244827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Tykadlové oči</a:t>
              </a:r>
              <a:endParaRPr lang="cs-CZ" sz="2800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6084168" y="2169478"/>
              <a:ext cx="273630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Hmatová tykadla</a:t>
              </a:r>
              <a:endParaRPr lang="cs-CZ" sz="2800" dirty="0"/>
            </a:p>
          </p:txBody>
        </p:sp>
        <p:cxnSp>
          <p:nvCxnSpPr>
            <p:cNvPr id="9" name="Přímá spojnice se šipkou 8"/>
            <p:cNvCxnSpPr/>
            <p:nvPr/>
          </p:nvCxnSpPr>
          <p:spPr>
            <a:xfrm>
              <a:off x="1187624" y="1170330"/>
              <a:ext cx="2376264" cy="261610"/>
            </a:xfrm>
            <a:prstGeom prst="straightConnector1">
              <a:avLst/>
            </a:prstGeom>
            <a:ln w="25400">
              <a:solidFill>
                <a:srgbClr val="00206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se šipkou 10"/>
            <p:cNvCxnSpPr>
              <a:stCxn id="5" idx="3"/>
            </p:cNvCxnSpPr>
            <p:nvPr/>
          </p:nvCxnSpPr>
          <p:spPr>
            <a:xfrm>
              <a:off x="2555776" y="2062830"/>
              <a:ext cx="1440160" cy="0"/>
            </a:xfrm>
            <a:prstGeom prst="straightConnector1">
              <a:avLst/>
            </a:prstGeom>
            <a:ln w="25400">
              <a:solidFill>
                <a:srgbClr val="FFC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se šipkou 12"/>
            <p:cNvCxnSpPr/>
            <p:nvPr/>
          </p:nvCxnSpPr>
          <p:spPr>
            <a:xfrm flipH="1">
              <a:off x="5436096" y="1354996"/>
              <a:ext cx="936104" cy="261610"/>
            </a:xfrm>
            <a:prstGeom prst="straightConnector1">
              <a:avLst/>
            </a:prstGeom>
            <a:ln w="25400">
              <a:solidFill>
                <a:srgbClr val="FFFF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se šipkou 14"/>
            <p:cNvCxnSpPr/>
            <p:nvPr/>
          </p:nvCxnSpPr>
          <p:spPr>
            <a:xfrm flipH="1" flipV="1">
              <a:off x="5112060" y="2324440"/>
              <a:ext cx="972108" cy="106648"/>
            </a:xfrm>
            <a:prstGeom prst="straightConnector1">
              <a:avLst/>
            </a:prstGeom>
            <a:ln w="317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xmlns="" val="1619710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Plzák lesní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Délka až 150 mm</a:t>
            </a:r>
          </a:p>
          <a:p>
            <a:r>
              <a:rPr lang="cs-CZ" dirty="0" smtClean="0"/>
              <a:t>Hnědočerné zbarvení</a:t>
            </a:r>
          </a:p>
          <a:p>
            <a:r>
              <a:rPr lang="cs-CZ" dirty="0" smtClean="0"/>
              <a:t>Nemá vyvinutu ulitu</a:t>
            </a:r>
          </a:p>
        </p:txBody>
      </p:sp>
      <p:pic>
        <p:nvPicPr>
          <p:cNvPr id="2050" name="Picture 2" descr="Plži - Plzák lesní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6792" y="1998236"/>
            <a:ext cx="2209800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611488" y="1663492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Tykadlové oči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86792" y="1147664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Hmatová tykadla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131840" y="5825096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Svalnatá noha</a:t>
            </a:r>
            <a:endParaRPr lang="cs-CZ" sz="2800" dirty="0"/>
          </a:p>
        </p:txBody>
      </p:sp>
      <p:grpSp>
        <p:nvGrpSpPr>
          <p:cNvPr id="13" name="Skupina 12"/>
          <p:cNvGrpSpPr/>
          <p:nvPr/>
        </p:nvGrpSpPr>
        <p:grpSpPr>
          <a:xfrm>
            <a:off x="4499992" y="1670884"/>
            <a:ext cx="2954952" cy="4154212"/>
            <a:chOff x="4499992" y="1670884"/>
            <a:chExt cx="2954952" cy="4154212"/>
          </a:xfrm>
        </p:grpSpPr>
        <p:cxnSp>
          <p:nvCxnSpPr>
            <p:cNvPr id="5" name="Přímá spojnice se šipkou 4"/>
            <p:cNvCxnSpPr/>
            <p:nvPr/>
          </p:nvCxnSpPr>
          <p:spPr>
            <a:xfrm>
              <a:off x="4499992" y="2186712"/>
              <a:ext cx="1296144" cy="450200"/>
            </a:xfrm>
            <a:prstGeom prst="straightConnector1">
              <a:avLst/>
            </a:prstGeom>
            <a:ln w="254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se šipkou 9"/>
            <p:cNvCxnSpPr/>
            <p:nvPr/>
          </p:nvCxnSpPr>
          <p:spPr>
            <a:xfrm flipH="1">
              <a:off x="6660232" y="1670884"/>
              <a:ext cx="794712" cy="740928"/>
            </a:xfrm>
            <a:prstGeom prst="straightConnector1">
              <a:avLst/>
            </a:prstGeom>
            <a:ln w="254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se šipkou 11"/>
            <p:cNvCxnSpPr/>
            <p:nvPr/>
          </p:nvCxnSpPr>
          <p:spPr>
            <a:xfrm flipV="1">
              <a:off x="5148064" y="4653136"/>
              <a:ext cx="2088232" cy="1171960"/>
            </a:xfrm>
            <a:prstGeom prst="straightConnector1">
              <a:avLst/>
            </a:prstGeom>
            <a:ln w="254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xmlns="" val="3795499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2596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Čím dýchají plži?</a:t>
            </a:r>
          </a:p>
          <a:p>
            <a:pPr lvl="1"/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Suchozemští a někteří vodní plži dýchají plícemi</a:t>
            </a:r>
          </a:p>
          <a:p>
            <a:pPr lvl="1"/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Většina vodních má vak s výrůstky, které odebírají kyslík z vody</a:t>
            </a:r>
          </a:p>
          <a:p>
            <a:pPr marL="0" indent="0">
              <a:buNone/>
            </a:pPr>
            <a:r>
              <a:rPr lang="cs-CZ" dirty="0" smtClean="0"/>
              <a:t>2.   Kde žije hlemýžď zahradní?</a:t>
            </a:r>
          </a:p>
          <a:p>
            <a:pPr lvl="0"/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Vyskytuje se v zahradách, na pokraji listnatých lesů</a:t>
            </a:r>
          </a:p>
          <a:p>
            <a:pPr marL="0" indent="0">
              <a:buNone/>
            </a:pPr>
            <a:r>
              <a:rPr lang="cs-CZ" dirty="0" smtClean="0"/>
              <a:t>3. Popiš tělo hlemýždě.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914400" lvl="1" indent="-514350">
              <a:buFont typeface="+mj-lt"/>
              <a:buAutoNum type="alphaLcParenR"/>
            </a:pPr>
            <a:endParaRPr lang="cs-CZ" dirty="0" smtClean="0"/>
          </a:p>
        </p:txBody>
      </p:sp>
      <p:grpSp>
        <p:nvGrpSpPr>
          <p:cNvPr id="5" name="Skupina 4"/>
          <p:cNvGrpSpPr/>
          <p:nvPr/>
        </p:nvGrpSpPr>
        <p:grpSpPr>
          <a:xfrm>
            <a:off x="309836" y="4445228"/>
            <a:ext cx="8568952" cy="2376264"/>
            <a:chOff x="251520" y="620688"/>
            <a:chExt cx="8568952" cy="2376264"/>
          </a:xfrm>
        </p:grpSpPr>
        <p:pic>
          <p:nvPicPr>
            <p:cNvPr id="6" name="Picture 2" descr="Soubor:Snail.jp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99792" y="620688"/>
              <a:ext cx="3168352" cy="23762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251520" y="908720"/>
              <a:ext cx="129614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ulita</a:t>
              </a:r>
              <a:endParaRPr lang="cs-CZ" sz="2800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251520" y="1801220"/>
              <a:ext cx="230425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Svalnatá noha</a:t>
              </a:r>
              <a:endParaRPr lang="cs-CZ" sz="2800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084168" y="1093386"/>
              <a:ext cx="244827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Tykadlové oči</a:t>
              </a:r>
              <a:endParaRPr lang="cs-CZ" sz="2800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6084168" y="2169478"/>
              <a:ext cx="273630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Hmatová tykadla</a:t>
              </a:r>
              <a:endParaRPr lang="cs-CZ" sz="2800" dirty="0"/>
            </a:p>
          </p:txBody>
        </p:sp>
        <p:cxnSp>
          <p:nvCxnSpPr>
            <p:cNvPr id="11" name="Přímá spojnice se šipkou 10"/>
            <p:cNvCxnSpPr/>
            <p:nvPr/>
          </p:nvCxnSpPr>
          <p:spPr>
            <a:xfrm>
              <a:off x="1187624" y="1170330"/>
              <a:ext cx="2376264" cy="261610"/>
            </a:xfrm>
            <a:prstGeom prst="straightConnector1">
              <a:avLst/>
            </a:prstGeom>
            <a:ln w="25400">
              <a:solidFill>
                <a:srgbClr val="00206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se šipkou 11"/>
            <p:cNvCxnSpPr>
              <a:stCxn id="8" idx="3"/>
            </p:cNvCxnSpPr>
            <p:nvPr/>
          </p:nvCxnSpPr>
          <p:spPr>
            <a:xfrm>
              <a:off x="2555776" y="2062830"/>
              <a:ext cx="1440160" cy="0"/>
            </a:xfrm>
            <a:prstGeom prst="straightConnector1">
              <a:avLst/>
            </a:prstGeom>
            <a:ln w="25400">
              <a:solidFill>
                <a:srgbClr val="FFC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se šipkou 12"/>
            <p:cNvCxnSpPr/>
            <p:nvPr/>
          </p:nvCxnSpPr>
          <p:spPr>
            <a:xfrm flipH="1">
              <a:off x="5436096" y="1354996"/>
              <a:ext cx="936104" cy="261610"/>
            </a:xfrm>
            <a:prstGeom prst="straightConnector1">
              <a:avLst/>
            </a:prstGeom>
            <a:ln w="25400">
              <a:solidFill>
                <a:srgbClr val="FFFF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se šipkou 13"/>
            <p:cNvCxnSpPr/>
            <p:nvPr/>
          </p:nvCxnSpPr>
          <p:spPr>
            <a:xfrm flipH="1" flipV="1">
              <a:off x="5112060" y="2324440"/>
              <a:ext cx="972108" cy="106648"/>
            </a:xfrm>
            <a:prstGeom prst="straightConnector1">
              <a:avLst/>
            </a:prstGeom>
            <a:ln w="317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xmlns="" val="1338235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4525963"/>
          </a:xfrm>
        </p:spPr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cs.wikipedia.org/wiki/Soubor:Snail.jpg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www.guh.cz/edu/bi/biologie_bezobratli/html06/foto_012.html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19338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255</TotalTime>
  <Words>230</Words>
  <Application>Microsoft Office PowerPoint</Application>
  <PresentationFormat>Předvádění na obrazovce (4:3)</PresentationFormat>
  <Paragraphs>65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MĚKKÝŠI</vt:lpstr>
      <vt:lpstr>PLŽI</vt:lpstr>
      <vt:lpstr>Hlemýžď zahradní</vt:lpstr>
      <vt:lpstr>Plzák lesní</vt:lpstr>
      <vt:lpstr>Test</vt:lpstr>
      <vt:lpstr>Snímek 7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PŘÍRODA, PŘÍRODNINY, PŘÍRODNÍ DĚJE</dc:title>
  <dc:creator>0K2T</dc:creator>
  <cp:lastModifiedBy>Dum</cp:lastModifiedBy>
  <cp:revision>30</cp:revision>
  <dcterms:created xsi:type="dcterms:W3CDTF">2012-09-06T12:02:09Z</dcterms:created>
  <dcterms:modified xsi:type="dcterms:W3CDTF">2012-11-28T06:33:13Z</dcterms:modified>
</cp:coreProperties>
</file>