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56" r:id="rId3"/>
    <p:sldId id="267" r:id="rId4"/>
    <p:sldId id="259" r:id="rId5"/>
    <p:sldId id="260" r:id="rId6"/>
    <p:sldId id="266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995766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643617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464433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160523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143958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115990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66095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087543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740152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484845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023396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43C8DA-7634-401C-875D-00F9A639CE89}" type="datetimeFigureOut">
              <a:rPr lang="cs-CZ" smtClean="0"/>
              <a:pPr/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10CD65-636D-4D04-989A-BAB592F545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814143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s-tremosnice.cz/" TargetMode="External"/><Relationship Id="rId2" Type="http://schemas.openxmlformats.org/officeDocument/2006/relationships/hyperlink" Target="mailto:zskola@tremosnice.cz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828800"/>
            <a:ext cx="7696200" cy="4600596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Základní škola Třemošnice, okres Chrudim, Pardubický kraj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538 43 Třemošnice, Internátní 217; IČ: 70989176, tel: 469 661 719, 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emaiI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:  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zskola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@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www.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zs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-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Registrační číslo: CZ.1.07/1.4.00/21.2459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Název: Škola pro každého – kvalita a efektivnost ve využití lidských zdrojů</a:t>
            </a:r>
          </a:p>
          <a:p>
            <a:pPr algn="ctr">
              <a:buNone/>
            </a:pPr>
            <a:endParaRPr lang="cs-CZ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>
              <a:buNone/>
            </a:pPr>
            <a:r>
              <a:rPr lang="cs-CZ" sz="18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Výukový materiál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VY_52_INOVACE_11</a:t>
            </a:r>
            <a:r>
              <a:rPr lang="cs-CZ" sz="1800" dirty="0" smtClean="0"/>
              <a:t>_pohyb_hmot_v_zemske_kure</a:t>
            </a:r>
            <a:r>
              <a:rPr lang="cs-CZ" sz="1800" b="1" dirty="0" smtClean="0"/>
              <a:t/>
            </a:r>
            <a:br>
              <a:rPr lang="cs-CZ" sz="1800" b="1" dirty="0" smtClean="0"/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 materiálu (téma): pohyb hmot v </a:t>
            </a:r>
            <a:r>
              <a:rPr lang="cs-CZ" sz="1800" dirty="0" smtClean="0"/>
              <a:t>zemské kůře</a:t>
            </a:r>
            <a:endParaRPr lang="cs-CZ" sz="1800" b="1" dirty="0" smtClean="0"/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Sada:Přírodopis,2. stupeň</a:t>
            </a:r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Autor: Mgr. Zbyněk Němec</a:t>
            </a: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Anotace: </a:t>
            </a:r>
            <a:r>
              <a:rPr lang="cs-CZ" sz="1800" b="1" dirty="0"/>
              <a:t>pohyb hmot v zemské </a:t>
            </a:r>
            <a:r>
              <a:rPr lang="cs-CZ" sz="1800" b="1" dirty="0" smtClean="0"/>
              <a:t>kůře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(práce s interaktivní tabulí, pracovní list)</a:t>
            </a:r>
          </a:p>
          <a:p>
            <a:pPr algn="ctr"/>
            <a:endParaRPr lang="cs-CZ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/>
            <a:r>
              <a:rPr lang="cs-CZ" sz="11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© Výukový materiál je majetkem ZŠ Třemošnice, okres Chrudim, Pardubický kraj, 2012</a:t>
            </a:r>
          </a:p>
          <a:p>
            <a:endParaRPr lang="cs-CZ" dirty="0"/>
          </a:p>
        </p:txBody>
      </p:sp>
      <p:pic>
        <p:nvPicPr>
          <p:cNvPr id="4" name="Obrázek 0" descr="logolink_OPVK_IPo_PPv3_color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835696" y="260648"/>
            <a:ext cx="5602235" cy="1447803"/>
          </a:xfrm>
          <a:prstGeom prst="rect">
            <a:avLst/>
          </a:prstGeo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84525" y="3184525"/>
            <a:ext cx="2773363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7473380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1988840"/>
            <a:ext cx="8208912" cy="2520280"/>
          </a:xfrm>
        </p:spPr>
        <p:txBody>
          <a:bodyPr>
            <a:normAutofit/>
          </a:bodyPr>
          <a:lstStyle/>
          <a:p>
            <a:r>
              <a:rPr lang="cs-CZ" sz="5400" b="1" dirty="0" smtClean="0">
                <a:latin typeface="Arial" pitchFamily="34" charset="0"/>
                <a:cs typeface="Arial" pitchFamily="34" charset="0"/>
              </a:rPr>
              <a:t>POHYB HMOT </a:t>
            </a:r>
            <a:r>
              <a:rPr lang="cs-CZ" sz="5400" b="1" dirty="0" smtClean="0">
                <a:latin typeface="Arial" pitchFamily="34" charset="0"/>
                <a:cs typeface="Arial" pitchFamily="34" charset="0"/>
              </a:rPr>
              <a:t>                         V </a:t>
            </a:r>
            <a:r>
              <a:rPr lang="cs-CZ" sz="5400" b="1" dirty="0" smtClean="0">
                <a:latin typeface="Arial" pitchFamily="34" charset="0"/>
                <a:cs typeface="Arial" pitchFamily="34" charset="0"/>
              </a:rPr>
              <a:t>ZEMSKÉ KŮŘE</a:t>
            </a:r>
            <a:endParaRPr lang="cs-CZ" sz="5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3568" y="476672"/>
            <a:ext cx="79208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Mgr. Zbyněk Němec, 09.11.2012, 9.ročník, V/2/III, Člověk a příroda, Přírodopis, </a:t>
            </a:r>
            <a:r>
              <a:rPr lang="cs-CZ" dirty="0"/>
              <a:t>pohyb hmot v zemské </a:t>
            </a:r>
            <a:r>
              <a:rPr lang="cs-CZ" dirty="0" smtClean="0"/>
              <a:t>kůře, interaktivní práce žák - tabule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438239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260648"/>
            <a:ext cx="7772400" cy="1470025"/>
          </a:xfrm>
        </p:spPr>
        <p:txBody>
          <a:bodyPr>
            <a:normAutofit/>
          </a:bodyPr>
          <a:lstStyle/>
          <a:p>
            <a:r>
              <a:rPr lang="cs-CZ" sz="6000" b="1" dirty="0" smtClean="0"/>
              <a:t>GEOLOGICKÉ</a:t>
            </a:r>
            <a:r>
              <a:rPr lang="cs-CZ" sz="5400" b="1" dirty="0" smtClean="0"/>
              <a:t> DĚJE</a:t>
            </a:r>
            <a:endParaRPr lang="cs-CZ" sz="54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628800"/>
            <a:ext cx="7848872" cy="4824536"/>
          </a:xfrm>
        </p:spPr>
        <p:txBody>
          <a:bodyPr/>
          <a:lstStyle/>
          <a:p>
            <a:pPr marL="514350" indent="-514350" algn="l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Vnitřní</a:t>
            </a:r>
          </a:p>
          <a:p>
            <a:pPr marL="971550" lvl="1" indent="-514350" algn="l">
              <a:buFont typeface="+mj-lt"/>
              <a:buAutoNum type="alphaLcPeriod"/>
            </a:pPr>
            <a:r>
              <a:rPr lang="cs-CZ" dirty="0">
                <a:solidFill>
                  <a:schemeClr val="tx1"/>
                </a:solidFill>
              </a:rPr>
              <a:t>sopečná činnost</a:t>
            </a:r>
          </a:p>
          <a:p>
            <a:pPr marL="971550" lvl="1" indent="-514350" algn="l">
              <a:buFont typeface="+mj-lt"/>
              <a:buAutoNum type="alphaLcPeriod"/>
            </a:pPr>
            <a:r>
              <a:rPr lang="cs-CZ" dirty="0" smtClean="0">
                <a:solidFill>
                  <a:schemeClr val="tx1"/>
                </a:solidFill>
              </a:rPr>
              <a:t>zemětřesení</a:t>
            </a:r>
          </a:p>
          <a:p>
            <a:pPr marL="514350" indent="-514350" algn="l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Vnější - působení</a:t>
            </a:r>
          </a:p>
          <a:p>
            <a:pPr marL="971550" lvl="1" indent="-514350" algn="l">
              <a:buFont typeface="+mj-lt"/>
              <a:buAutoNum type="alphaLcPeriod"/>
            </a:pPr>
            <a:r>
              <a:rPr lang="cs-CZ" dirty="0">
                <a:solidFill>
                  <a:schemeClr val="tx1"/>
                </a:solidFill>
              </a:rPr>
              <a:t>z</a:t>
            </a:r>
            <a:r>
              <a:rPr lang="cs-CZ" dirty="0" smtClean="0">
                <a:solidFill>
                  <a:schemeClr val="tx1"/>
                </a:solidFill>
              </a:rPr>
              <a:t>emská přitažlivost</a:t>
            </a:r>
          </a:p>
          <a:p>
            <a:pPr marL="971550" lvl="1" indent="-514350" algn="l">
              <a:buFont typeface="+mj-lt"/>
              <a:buAutoNum type="alphaLcPeriod"/>
            </a:pPr>
            <a:r>
              <a:rPr lang="cs-CZ" dirty="0">
                <a:solidFill>
                  <a:schemeClr val="tx1"/>
                </a:solidFill>
              </a:rPr>
              <a:t>v</a:t>
            </a:r>
            <a:r>
              <a:rPr lang="cs-CZ" dirty="0" smtClean="0">
                <a:solidFill>
                  <a:schemeClr val="tx1"/>
                </a:solidFill>
              </a:rPr>
              <a:t>ítr</a:t>
            </a:r>
          </a:p>
          <a:p>
            <a:pPr marL="971550" lvl="1" indent="-514350" algn="l">
              <a:buFont typeface="+mj-lt"/>
              <a:buAutoNum type="alphaLcPeriod"/>
            </a:pPr>
            <a:r>
              <a:rPr lang="cs-CZ" dirty="0" smtClean="0">
                <a:solidFill>
                  <a:schemeClr val="tx1"/>
                </a:solidFill>
              </a:rPr>
              <a:t>voda</a:t>
            </a:r>
          </a:p>
        </p:txBody>
      </p:sp>
    </p:spTree>
    <p:extLst>
      <p:ext uri="{BB962C8B-B14F-4D97-AF65-F5344CB8AC3E}">
        <p14:creationId xmlns:p14="http://schemas.microsoft.com/office/powerpoint/2010/main" xmlns="" val="16931316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/>
              <a:t>Sopečná</a:t>
            </a:r>
            <a:r>
              <a:rPr lang="cs-CZ" dirty="0" smtClean="0"/>
              <a:t> </a:t>
            </a:r>
            <a:r>
              <a:rPr lang="cs-CZ" sz="5400" b="1" dirty="0" smtClean="0"/>
              <a:t>činnost</a:t>
            </a:r>
            <a:endParaRPr lang="cs-CZ" sz="5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/>
              <a:t>j</a:t>
            </a:r>
            <a:r>
              <a:rPr lang="cs-CZ" dirty="0" smtClean="0"/>
              <a:t>e známo asi 800 sopek</a:t>
            </a:r>
          </a:p>
          <a:p>
            <a:r>
              <a:rPr lang="cs-CZ" dirty="0"/>
              <a:t>r</a:t>
            </a:r>
            <a:r>
              <a:rPr lang="cs-CZ" dirty="0" smtClean="0"/>
              <a:t>ozeznáváme sopky</a:t>
            </a:r>
          </a:p>
          <a:p>
            <a:pPr lvl="1"/>
            <a:r>
              <a:rPr lang="cs-CZ" dirty="0" smtClean="0"/>
              <a:t>činné</a:t>
            </a:r>
            <a:endParaRPr lang="cs-CZ" dirty="0"/>
          </a:p>
          <a:p>
            <a:pPr lvl="1"/>
            <a:r>
              <a:rPr lang="cs-CZ" dirty="0" smtClean="0"/>
              <a:t>vyhaslé</a:t>
            </a:r>
            <a:endParaRPr lang="cs-CZ" dirty="0"/>
          </a:p>
          <a:p>
            <a:r>
              <a:rPr lang="cs-CZ" dirty="0"/>
              <a:t>n</a:t>
            </a:r>
            <a:r>
              <a:rPr lang="cs-CZ" dirty="0" smtClean="0"/>
              <a:t>ahromaděné magma (žhavé) čas od času </a:t>
            </a:r>
            <a:r>
              <a:rPr lang="cs-CZ" dirty="0" smtClean="0"/>
              <a:t>                     u </a:t>
            </a:r>
            <a:r>
              <a:rPr lang="cs-CZ" dirty="0" smtClean="0"/>
              <a:t>činných sopek proráží ven sopečným kráterem </a:t>
            </a:r>
            <a:r>
              <a:rPr lang="cs-CZ" dirty="0" smtClean="0"/>
              <a:t>              v </a:t>
            </a:r>
            <a:r>
              <a:rPr lang="cs-CZ" dirty="0" smtClean="0"/>
              <a:t>podobě žhavé lávy</a:t>
            </a:r>
          </a:p>
          <a:p>
            <a:r>
              <a:rPr lang="cs-CZ" dirty="0"/>
              <a:t>v</a:t>
            </a:r>
            <a:r>
              <a:rPr lang="cs-CZ" dirty="0" smtClean="0"/>
              <a:t> okolí sopek se vyskytují</a:t>
            </a:r>
          </a:p>
          <a:p>
            <a:pPr lvl="1"/>
            <a:r>
              <a:rPr lang="cs-CZ" dirty="0"/>
              <a:t>v</a:t>
            </a:r>
            <a:r>
              <a:rPr lang="cs-CZ" dirty="0" smtClean="0"/>
              <a:t>řídla – vyvěrající horké prameny</a:t>
            </a:r>
          </a:p>
          <a:p>
            <a:pPr lvl="1"/>
            <a:r>
              <a:rPr lang="cs-CZ" dirty="0"/>
              <a:t>g</a:t>
            </a:r>
            <a:r>
              <a:rPr lang="cs-CZ" dirty="0" smtClean="0"/>
              <a:t>ejzíry – chrlí proudy teplé(horké) vody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01394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/>
              <a:t>Z</a:t>
            </a:r>
            <a:r>
              <a:rPr lang="cs-CZ" sz="5400" b="1" dirty="0" smtClean="0"/>
              <a:t>emětřesení</a:t>
            </a:r>
            <a:endParaRPr lang="cs-CZ" sz="5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Způsobeno přemísťováním hornin v zemské kůře</a:t>
            </a:r>
          </a:p>
          <a:p>
            <a:r>
              <a:rPr lang="cs-CZ" dirty="0" smtClean="0"/>
              <a:t>Nejvíce ohroženi – Chile, Japonsko, Turecko</a:t>
            </a:r>
          </a:p>
          <a:p>
            <a:r>
              <a:rPr lang="cs-CZ" dirty="0" smtClean="0"/>
              <a:t>Ohniska – místa vzniku zemětřesení – </a:t>
            </a:r>
            <a:r>
              <a:rPr lang="cs-CZ" dirty="0" smtClean="0"/>
              <a:t>                               i </a:t>
            </a:r>
            <a:r>
              <a:rPr lang="cs-CZ" dirty="0" smtClean="0"/>
              <a:t>v hloubce 70 km</a:t>
            </a:r>
          </a:p>
          <a:p>
            <a:r>
              <a:rPr lang="cs-CZ" dirty="0" smtClean="0"/>
              <a:t>Epicentrum – místo na zemském povrchu</a:t>
            </a:r>
          </a:p>
          <a:p>
            <a:r>
              <a:rPr lang="cs-CZ" dirty="0" smtClean="0"/>
              <a:t>Tsunami – výsledek zemětřesení v moři – vlny až 30-50 m vysoké</a:t>
            </a:r>
          </a:p>
          <a:p>
            <a:pPr lvl="6"/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048774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742950" indent="-742950" algn="l">
              <a:buFont typeface="+mj-lt"/>
              <a:buAutoNum type="arabicPeriod"/>
            </a:pPr>
            <a:r>
              <a:rPr lang="cs-CZ" sz="3600" b="1" dirty="0" smtClean="0"/>
              <a:t>Zemská přitažlivost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1828800"/>
          </a:xfrm>
        </p:spPr>
        <p:txBody>
          <a:bodyPr>
            <a:normAutofit/>
          </a:bodyPr>
          <a:lstStyle/>
          <a:p>
            <a:r>
              <a:rPr lang="cs-CZ" sz="2800" dirty="0"/>
              <a:t>z</a:t>
            </a:r>
            <a:r>
              <a:rPr lang="cs-CZ" sz="2800" dirty="0" smtClean="0"/>
              <a:t>působuje pohyb hornin z vyvýšených míst</a:t>
            </a:r>
          </a:p>
          <a:p>
            <a:r>
              <a:rPr lang="cs-CZ" sz="2800" dirty="0"/>
              <a:t>d</a:t>
            </a:r>
            <a:r>
              <a:rPr lang="cs-CZ" sz="2800" dirty="0" smtClean="0"/>
              <a:t>ochází k sesuvům půdy</a:t>
            </a:r>
          </a:p>
          <a:p>
            <a:r>
              <a:rPr lang="cs-CZ" sz="2800" dirty="0"/>
              <a:t>d</a:t>
            </a:r>
            <a:r>
              <a:rPr lang="cs-CZ" sz="2800" dirty="0" smtClean="0"/>
              <a:t>ochází k tvorbě lavin</a:t>
            </a:r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 smtClean="0"/>
          </a:p>
          <a:p>
            <a:pPr lvl="6"/>
            <a:endParaRPr lang="cs-CZ" sz="2800" dirty="0" smtClean="0"/>
          </a:p>
          <a:p>
            <a:pPr marL="0" indent="0">
              <a:buNone/>
            </a:pPr>
            <a:endParaRPr lang="cs-CZ" sz="2800" dirty="0"/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606544" y="2492896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600" b="1" dirty="0" smtClean="0"/>
              <a:t>2.  Vítr</a:t>
            </a:r>
            <a:endParaRPr lang="cs-CZ" sz="3600" b="1" dirty="0"/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475968" y="3212976"/>
            <a:ext cx="8229600" cy="1828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dirty="0"/>
              <a:t>p</a:t>
            </a:r>
            <a:r>
              <a:rPr lang="cs-CZ" sz="2800" dirty="0" smtClean="0"/>
              <a:t>řenos drobných částic hornin</a:t>
            </a:r>
          </a:p>
          <a:p>
            <a:r>
              <a:rPr lang="cs-CZ" sz="2800" dirty="0"/>
              <a:t>t</a:t>
            </a:r>
            <a:r>
              <a:rPr lang="cs-CZ" sz="2800" dirty="0" smtClean="0"/>
              <a:t>ornádo, hurikán</a:t>
            </a:r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pPr lvl="6"/>
            <a:endParaRPr lang="cs-CZ" sz="2800" dirty="0" smtClean="0"/>
          </a:p>
          <a:p>
            <a:pPr marL="0" indent="0">
              <a:buFont typeface="Arial" pitchFamily="34" charset="0"/>
              <a:buNone/>
            </a:pPr>
            <a:endParaRPr lang="cs-CZ" sz="2800" dirty="0"/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619160" y="411824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600" b="1" dirty="0" smtClean="0"/>
              <a:t>3.  Voda </a:t>
            </a:r>
            <a:endParaRPr lang="cs-CZ" sz="3600" b="1" dirty="0"/>
          </a:p>
        </p:txBody>
      </p:sp>
      <p:sp>
        <p:nvSpPr>
          <p:cNvPr id="9" name="Zástupný symbol pro obsah 2"/>
          <p:cNvSpPr txBox="1">
            <a:spLocks/>
          </p:cNvSpPr>
          <p:nvPr/>
        </p:nvSpPr>
        <p:spPr>
          <a:xfrm>
            <a:off x="475968" y="5042912"/>
            <a:ext cx="8229600" cy="1828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dirty="0"/>
              <a:t>v</a:t>
            </a:r>
            <a:r>
              <a:rPr lang="cs-CZ" sz="2800" dirty="0" smtClean="0"/>
              <a:t>ymílání na zemském povrchu</a:t>
            </a:r>
          </a:p>
          <a:p>
            <a:r>
              <a:rPr lang="cs-CZ" sz="2800" dirty="0"/>
              <a:t>u</a:t>
            </a:r>
            <a:r>
              <a:rPr lang="cs-CZ" sz="2800" dirty="0" smtClean="0"/>
              <a:t>nášení částeček zvětralých hornin</a:t>
            </a:r>
          </a:p>
          <a:p>
            <a:r>
              <a:rPr lang="cs-CZ" sz="2800" dirty="0"/>
              <a:t>p</a:t>
            </a:r>
            <a:r>
              <a:rPr lang="cs-CZ" sz="2800" dirty="0" smtClean="0"/>
              <a:t>odemílání skal</a:t>
            </a:r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  <a:p>
            <a:pPr lvl="6"/>
            <a:endParaRPr lang="cs-CZ" sz="2800" dirty="0" smtClean="0"/>
          </a:p>
          <a:p>
            <a:pPr marL="0" indent="0">
              <a:buFont typeface="Arial" pitchFamily="34" charset="0"/>
              <a:buNone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39275690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6" grpId="0"/>
      <p:bldP spid="7" grpId="0"/>
      <p:bldP spid="8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Test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>
          <a:xfrm>
            <a:off x="899593" y="2174875"/>
            <a:ext cx="7787208" cy="3951288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dirty="0" smtClean="0"/>
              <a:t>Vypiš vnější geologické děje.</a:t>
            </a:r>
          </a:p>
          <a:p>
            <a:pPr marL="0" indent="0">
              <a:buNone/>
            </a:pPr>
            <a:r>
              <a:rPr lang="cs-CZ" b="1" dirty="0" smtClean="0"/>
              <a:t>Zemská přitažlivost, voda, vítr</a:t>
            </a:r>
            <a:endParaRPr lang="cs-CZ" b="1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2.   Vypiš vnitřní geologické děje.</a:t>
            </a:r>
          </a:p>
          <a:p>
            <a:pPr marL="0" indent="0">
              <a:buNone/>
            </a:pPr>
            <a:r>
              <a:rPr lang="cs-CZ" b="1" dirty="0" smtClean="0"/>
              <a:t>Sopečná činnost, zemětřesení</a:t>
            </a:r>
            <a:endParaRPr lang="cs-CZ" b="1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3.   Co je to tsunami.</a:t>
            </a:r>
          </a:p>
          <a:p>
            <a:pPr marL="0" indent="0">
              <a:buNone/>
            </a:pPr>
            <a:r>
              <a:rPr lang="cs-CZ" b="1" dirty="0" smtClean="0"/>
              <a:t>Obrovské vlny vytvořené podmořským zemětřesením</a:t>
            </a:r>
            <a:endParaRPr lang="cs-CZ" b="1" dirty="0"/>
          </a:p>
          <a:p>
            <a:pPr marL="0" indent="0">
              <a:buNone/>
            </a:pP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11229960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20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Motiv systému Office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201</TotalTime>
  <Words>220</Words>
  <Application>Microsoft Office PowerPoint</Application>
  <PresentationFormat>Předvádění na obrazovce (4:3)</PresentationFormat>
  <Paragraphs>62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Snímek 1</vt:lpstr>
      <vt:lpstr>POHYB HMOT                          V ZEMSKÉ KŮŘE</vt:lpstr>
      <vt:lpstr>GEOLOGICKÉ DĚJE</vt:lpstr>
      <vt:lpstr>Sopečná činnost</vt:lpstr>
      <vt:lpstr>Zemětřesení</vt:lpstr>
      <vt:lpstr>Zemská přitažlivost</vt:lpstr>
      <vt:lpstr>Test 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Původ a vývoj člověka</dc:title>
  <dc:creator>0K2T</dc:creator>
  <cp:lastModifiedBy>Dum</cp:lastModifiedBy>
  <cp:revision>25</cp:revision>
  <dcterms:created xsi:type="dcterms:W3CDTF">2012-09-06T12:47:41Z</dcterms:created>
  <dcterms:modified xsi:type="dcterms:W3CDTF">2012-11-28T06:35:49Z</dcterms:modified>
</cp:coreProperties>
</file>