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62" r:id="rId5"/>
    <p:sldId id="263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77" d="100"/>
          <a:sy n="77" d="100"/>
        </p:scale>
        <p:origin x="-1164" y="2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77FF9B-1AB5-474D-85BB-1AC01F5AA733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892A5-0888-494E-8F29-D3D6938E99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77FF9B-1AB5-474D-85BB-1AC01F5AA733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892A5-0888-494E-8F29-D3D6938E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77FF9B-1AB5-474D-85BB-1AC01F5AA733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892A5-0888-494E-8F29-D3D6938E99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77FF9B-1AB5-474D-85BB-1AC01F5AA733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892A5-0888-494E-8F29-D3D6938E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77FF9B-1AB5-474D-85BB-1AC01F5AA733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892A5-0888-494E-8F29-D3D6938E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77FF9B-1AB5-474D-85BB-1AC01F5AA733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892A5-0888-494E-8F29-D3D6938E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77FF9B-1AB5-474D-85BB-1AC01F5AA733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892A5-0888-494E-8F29-D3D6938E99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77FF9B-1AB5-474D-85BB-1AC01F5AA733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892A5-0888-494E-8F29-D3D6938E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77FF9B-1AB5-474D-85BB-1AC01F5AA733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892A5-0888-494E-8F29-D3D6938E99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77FF9B-1AB5-474D-85BB-1AC01F5AA733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892A5-0888-494E-8F29-D3D6938E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77FF9B-1AB5-474D-85BB-1AC01F5AA733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892A5-0888-494E-8F29-D3D6938E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C77FF9B-1AB5-474D-85BB-1AC01F5AA733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A1892A5-0888-494E-8F29-D3D6938E99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00166" y="357166"/>
            <a:ext cx="7406640" cy="2426160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effectLst/>
                <a:latin typeface="+mn-lt"/>
              </a:rPr>
              <a:t>Název školy: ZŠ Varnsdorf, Edisonova 2821, okres Děčín, příspěvková organizace</a:t>
            </a:r>
            <a:br>
              <a:rPr lang="cs-CZ" sz="2400" dirty="0" smtClean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+mn-lt"/>
              </a:rPr>
              <a:t>Matematika a její aplikace, Matematika, Geometrie v rovině a prostoru, Čtverec</a:t>
            </a:r>
            <a:br>
              <a:rPr lang="cs-CZ" sz="2400" dirty="0" smtClean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+mn-lt"/>
              </a:rPr>
              <a:t>Autor: Mgr. Marta Samlerová</a:t>
            </a:r>
            <a:br>
              <a:rPr lang="cs-CZ" sz="2400" dirty="0" smtClean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+mn-lt"/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  <a:effectLst/>
                <a:latin typeface="+mn-lt"/>
              </a:rPr>
              <a:t> VY_32_INOVACE_05/VI.SADA</a:t>
            </a:r>
            <a:endParaRPr lang="cs-CZ" sz="24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3286124"/>
            <a:ext cx="7406640" cy="1357322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je určena pro žáky 5.ročníku, slouží   k výkladu učiva Čtverec. Žáci pracují na PC.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Období: </a:t>
            </a:r>
            <a:r>
              <a:rPr lang="cs-CZ" sz="2400" dirty="0" smtClean="0">
                <a:solidFill>
                  <a:schemeClr val="tx1"/>
                </a:solidFill>
              </a:rPr>
              <a:t> září - prosinec </a:t>
            </a:r>
            <a:r>
              <a:rPr lang="cs-CZ" sz="2400" dirty="0" smtClean="0">
                <a:solidFill>
                  <a:schemeClr val="tx1"/>
                </a:solidFill>
              </a:rPr>
              <a:t>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29200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85852" y="1571612"/>
            <a:ext cx="4320000" cy="432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643570" y="550070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557214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0694" y="1071546"/>
            <a:ext cx="3990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7224" y="1071546"/>
            <a:ext cx="4924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00166" y="116632"/>
            <a:ext cx="6715172" cy="101566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ČTVEREC </a:t>
            </a:r>
            <a:r>
              <a:rPr lang="cs-CZ" sz="3000" dirty="0" smtClean="0"/>
              <a:t>- </a:t>
            </a:r>
            <a:r>
              <a:rPr lang="cs-CZ" sz="3000" dirty="0" smtClean="0"/>
              <a:t>pravidelný čtyřúhelník, rovinný </a:t>
            </a:r>
            <a:r>
              <a:rPr lang="cs-CZ" sz="3000" dirty="0" smtClean="0"/>
              <a:t>útvar.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57554" y="5715016"/>
            <a:ext cx="430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43570" y="342900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928670"/>
            <a:ext cx="3642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7224" y="3429000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00760" y="2214554"/>
            <a:ext cx="278608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B050"/>
                </a:solidFill>
                <a:latin typeface="Trebuchet MS" pitchFamily="34" charset="0"/>
              </a:rPr>
              <a:t>Čtyři vrcholy</a:t>
            </a:r>
            <a:r>
              <a:rPr lang="cs-CZ" sz="2800" dirty="0" smtClean="0">
                <a:solidFill>
                  <a:srgbClr val="284C6A"/>
                </a:solidFill>
                <a:latin typeface="Trebuchet MS" pitchFamily="34" charset="0"/>
              </a:rPr>
              <a:t>.</a:t>
            </a:r>
          </a:p>
          <a:p>
            <a:endParaRPr lang="cs-CZ" sz="2800" dirty="0" smtClean="0">
              <a:solidFill>
                <a:srgbClr val="284C6A"/>
              </a:solidFill>
              <a:latin typeface="Trebuchet MS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70C0"/>
                </a:solidFill>
                <a:latin typeface="Trebuchet MS" pitchFamily="34" charset="0"/>
              </a:rPr>
              <a:t>Čtyři stejně dlouhé strany.</a:t>
            </a:r>
          </a:p>
          <a:p>
            <a:endParaRPr lang="cs-CZ" sz="2800" dirty="0" smtClean="0">
              <a:solidFill>
                <a:srgbClr val="0070C0"/>
              </a:solidFill>
              <a:latin typeface="Trebuchet MS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7030A0"/>
                </a:solidFill>
                <a:latin typeface="Trebuchet MS" pitchFamily="34" charset="0"/>
              </a:rPr>
              <a:t>Čtyři úhly.</a:t>
            </a:r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28860" y="3286124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 = b = c = d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allAtOnce"/>
      <p:bldP spid="6" grpId="0" build="allAtOnce"/>
      <p:bldP spid="7" grpId="0" build="allAtOnce"/>
      <p:bldP spid="8" grpId="0" build="allAtOnce"/>
      <p:bldP spid="9" grpId="0" build="allAtOnce" animBg="1"/>
      <p:bldP spid="11" grpId="0" build="allAtOnce"/>
      <p:bldP spid="12" grpId="0" build="allAtOnce"/>
      <p:bldP spid="13" grpId="0" build="allAtOnce"/>
      <p:bldP spid="14" grpId="0" build="allAtOnce"/>
      <p:bldP spid="16" grpId="0" build="p"/>
      <p:bldP spid="18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2428868"/>
            <a:ext cx="3600000" cy="360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00166" y="357166"/>
            <a:ext cx="59293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latin typeface="Trebuchet MS" pitchFamily="34" charset="0"/>
              </a:rPr>
              <a:t>Vrcholy a strany čtverce označujeme písmeny abecedy</a:t>
            </a:r>
            <a:r>
              <a:rPr lang="cs-CZ" sz="2400" b="1" dirty="0" smtClean="0">
                <a:solidFill>
                  <a:srgbClr val="284C6A"/>
                </a:solidFill>
                <a:latin typeface="Trebuchet MS" pitchFamily="34" charset="0"/>
              </a:rPr>
              <a:t>. 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latin typeface="Trebuchet MS" pitchFamily="34" charset="0"/>
              </a:rPr>
              <a:t>Jak? </a:t>
            </a:r>
            <a:r>
              <a:rPr lang="cs-CZ" sz="2400" b="1" dirty="0" smtClean="0">
                <a:latin typeface="Trebuchet MS" pitchFamily="34" charset="0"/>
              </a:rPr>
              <a:t>v protisměru pohybu hodinových ručiček.</a:t>
            </a:r>
            <a:endParaRPr lang="cs-CZ" sz="2400" b="1" dirty="0">
              <a:latin typeface="Trebuchet MS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00166" y="6143644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86446" y="6215082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5008" y="2000240"/>
            <a:ext cx="4026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1643042" y="1928802"/>
            <a:ext cx="3571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2143108" y="6500834"/>
            <a:ext cx="3286148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rot="5400000" flipH="1" flipV="1">
            <a:off x="4394199" y="4249743"/>
            <a:ext cx="335758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rot="10800000">
            <a:off x="2143108" y="2071678"/>
            <a:ext cx="3143272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5400000">
            <a:off x="-177833" y="4249743"/>
            <a:ext cx="335758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6929454" y="2714620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AB = a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3643306" y="6072206"/>
            <a:ext cx="2936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643570" y="4071942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786182" y="2071678"/>
            <a:ext cx="2968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643042" y="4071942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</a:t>
            </a:r>
            <a:endParaRPr lang="cs-CZ" sz="2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000892" y="3429000"/>
            <a:ext cx="1229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BC = b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000892" y="4071942"/>
            <a:ext cx="1274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CD = c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000892" y="4786322"/>
            <a:ext cx="12645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 = d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572264" y="5715016"/>
            <a:ext cx="23583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>
                <a:solidFill>
                  <a:srgbClr val="FF0000"/>
                </a:solidFill>
              </a:rPr>
              <a:t> = b = c = d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  <p:bldP spid="6" grpId="0" build="allAtOnce"/>
      <p:bldP spid="7" grpId="0" build="allAtOnce"/>
      <p:bldP spid="8" grpId="0" build="allAtOnce"/>
      <p:bldP spid="9" grpId="0" build="allAtOnce"/>
      <p:bldP spid="39" grpId="0" build="allAtOnce"/>
      <p:bldP spid="40" grpId="0" build="allAtOnce"/>
      <p:bldP spid="41" grpId="0" build="allAtOnce"/>
      <p:bldP spid="42" grpId="0" build="allAtOnce"/>
      <p:bldP spid="43" grpId="0" build="allAtOnce"/>
      <p:bldP spid="44" grpId="0" build="allAtOnce"/>
      <p:bldP spid="45" grpId="0" build="allAtOnce"/>
      <p:bldP spid="46" grpId="0" build="allAtOnce"/>
      <p:bldP spid="47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8728" y="500042"/>
            <a:ext cx="69294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Obvod čtverce </a:t>
            </a:r>
            <a:r>
              <a:rPr lang="cs-CZ" sz="3200" dirty="0" smtClean="0">
                <a:solidFill>
                  <a:srgbClr val="FF0000"/>
                </a:solidFill>
              </a:rPr>
              <a:t>(značíme </a:t>
            </a:r>
            <a:r>
              <a:rPr lang="cs-CZ" sz="3200" dirty="0" smtClean="0">
                <a:solidFill>
                  <a:srgbClr val="002060"/>
                </a:solidFill>
              </a:rPr>
              <a:t>o</a:t>
            </a:r>
            <a:r>
              <a:rPr lang="cs-CZ" sz="3200" dirty="0" smtClean="0">
                <a:solidFill>
                  <a:srgbClr val="FF0000"/>
                </a:solidFill>
              </a:rPr>
              <a:t>) </a:t>
            </a:r>
            <a:r>
              <a:rPr lang="cs-CZ" sz="3200" dirty="0" smtClean="0"/>
              <a:t>– je součet délek jeho </a:t>
            </a:r>
            <a:r>
              <a:rPr lang="cs-CZ" sz="3200" dirty="0" smtClean="0"/>
              <a:t>stran. 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Používáme </a:t>
            </a:r>
            <a:r>
              <a:rPr lang="cs-CZ" sz="3200" dirty="0" smtClean="0"/>
              <a:t>vzorec pro výpočet obvodu obdélníku  </a:t>
            </a:r>
            <a:r>
              <a:rPr lang="cs-CZ" sz="3200" dirty="0" smtClean="0">
                <a:solidFill>
                  <a:srgbClr val="00B050"/>
                </a:solidFill>
              </a:rPr>
              <a:t>o = 4 </a:t>
            </a:r>
            <a:r>
              <a:rPr lang="cs-CZ" sz="3200" dirty="0" smtClean="0">
                <a:solidFill>
                  <a:srgbClr val="00B050"/>
                </a:solidFill>
              </a:rPr>
              <a:t>. a, </a:t>
            </a:r>
            <a:endParaRPr lang="cs-CZ" sz="3200" dirty="0" smtClean="0">
              <a:solidFill>
                <a:srgbClr val="00B05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jednotky: </a:t>
            </a:r>
            <a:r>
              <a:rPr lang="cs-CZ" sz="3200" dirty="0" smtClean="0">
                <a:solidFill>
                  <a:srgbClr val="00B050"/>
                </a:solidFill>
              </a:rPr>
              <a:t>km, m, cm, </a:t>
            </a:r>
            <a:r>
              <a:rPr lang="cs-CZ" sz="3200" dirty="0" smtClean="0">
                <a:solidFill>
                  <a:srgbClr val="00B050"/>
                </a:solidFill>
              </a:rPr>
              <a:t>mm.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57356" y="3500438"/>
            <a:ext cx="1800000" cy="180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500166" y="514351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14744" y="5072074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868" y="3143248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28728" y="314324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57752" y="3143248"/>
            <a:ext cx="378621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 obvod čtverce  ABCD, a = 5 </a:t>
            </a:r>
            <a:r>
              <a:rPr lang="cs-CZ" sz="2800" dirty="0" smtClean="0"/>
              <a:t>cm</a:t>
            </a:r>
            <a:r>
              <a:rPr lang="cs-CZ" sz="2800" dirty="0"/>
              <a:t>.</a:t>
            </a:r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00562" y="4500570"/>
            <a:ext cx="4429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 = 4 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  <a:r>
              <a:rPr lang="cs-CZ" sz="2800" dirty="0" smtClean="0">
                <a:solidFill>
                  <a:srgbClr val="FF0000"/>
                </a:solidFill>
              </a:rPr>
              <a:t>a = 4 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  <a:r>
              <a:rPr lang="cs-CZ" sz="2800" dirty="0" smtClean="0">
                <a:solidFill>
                  <a:srgbClr val="FF0000"/>
                </a:solidFill>
              </a:rPr>
              <a:t>5 = 20 cm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00232" y="5500702"/>
            <a:ext cx="12763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 = 5 cm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57422" y="6000768"/>
            <a:ext cx="6435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Odpověď : </a:t>
            </a:r>
            <a:r>
              <a:rPr lang="cs-CZ" sz="2800" dirty="0" smtClean="0"/>
              <a:t>Obvod čtverce ABCD je 20 cm.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build="allAtOnce"/>
      <p:bldP spid="7" grpId="0" build="allAtOnce"/>
      <p:bldP spid="8" grpId="0" build="allAtOnce"/>
      <p:bldP spid="9" grpId="0" build="allAtOnce"/>
      <p:bldP spid="12" grpId="0" build="allAtOnce"/>
      <p:bldP spid="13" grpId="0" build="allAtOnce"/>
      <p:bldP spid="1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00166" y="500042"/>
            <a:ext cx="71438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Obsah čtverce </a:t>
            </a:r>
            <a:r>
              <a:rPr lang="cs-CZ" sz="3200" dirty="0" smtClean="0">
                <a:solidFill>
                  <a:srgbClr val="FF0000"/>
                </a:solidFill>
              </a:rPr>
              <a:t>(značíme </a:t>
            </a:r>
            <a:r>
              <a:rPr lang="cs-CZ" sz="3200" dirty="0" smtClean="0">
                <a:solidFill>
                  <a:srgbClr val="002060"/>
                </a:solidFill>
              </a:rPr>
              <a:t>S</a:t>
            </a:r>
            <a:r>
              <a:rPr lang="cs-CZ" sz="3200" dirty="0" smtClean="0">
                <a:solidFill>
                  <a:srgbClr val="FF0000"/>
                </a:solidFill>
              </a:rPr>
              <a:t>) </a:t>
            </a:r>
            <a:r>
              <a:rPr lang="cs-CZ" sz="3200" dirty="0" smtClean="0"/>
              <a:t>– vyjadřuje velikost </a:t>
            </a:r>
            <a:r>
              <a:rPr lang="cs-CZ" sz="3200" dirty="0" smtClean="0"/>
              <a:t>plochy,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používáme vzorec pro výpočet obsahu čtverce      </a:t>
            </a:r>
            <a:r>
              <a:rPr lang="cs-CZ" sz="3200" dirty="0" smtClean="0">
                <a:solidFill>
                  <a:srgbClr val="00B050"/>
                </a:solidFill>
              </a:rPr>
              <a:t>S = a </a:t>
            </a:r>
            <a:r>
              <a:rPr lang="cs-CZ" sz="3200" dirty="0">
                <a:solidFill>
                  <a:srgbClr val="00B050"/>
                </a:solidFill>
              </a:rPr>
              <a:t>.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</a:rPr>
              <a:t>a</a:t>
            </a:r>
            <a:r>
              <a:rPr lang="cs-CZ" sz="3200" dirty="0" smtClean="0">
                <a:solidFill>
                  <a:srgbClr val="00B050"/>
                </a:solidFill>
              </a:rPr>
              <a:t>,</a:t>
            </a:r>
            <a:endParaRPr lang="cs-CZ" sz="3200" dirty="0" smtClean="0">
              <a:solidFill>
                <a:srgbClr val="00B05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jednotky: </a:t>
            </a:r>
            <a:r>
              <a:rPr lang="cs-CZ" sz="3200" dirty="0" smtClean="0">
                <a:solidFill>
                  <a:srgbClr val="00B050"/>
                </a:solidFill>
              </a:rPr>
              <a:t>km², m², cm², </a:t>
            </a:r>
            <a:r>
              <a:rPr lang="cs-CZ" sz="3200" dirty="0" smtClean="0">
                <a:solidFill>
                  <a:srgbClr val="00B050"/>
                </a:solidFill>
              </a:rPr>
              <a:t>mm².</a:t>
            </a:r>
            <a:endParaRPr lang="cs-CZ" sz="3200" dirty="0" smtClean="0">
              <a:solidFill>
                <a:srgbClr val="00B050"/>
              </a:solidFill>
            </a:endParaRPr>
          </a:p>
          <a:p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1571604" y="3500438"/>
            <a:ext cx="1800000" cy="180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14414" y="52863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28992" y="5286388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7554" y="3143248"/>
            <a:ext cx="356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3071810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57356" y="5500702"/>
            <a:ext cx="1292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</a:t>
            </a:r>
            <a:r>
              <a:rPr lang="cs-CZ" sz="2400" dirty="0" smtClean="0"/>
              <a:t> = 6 cm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2066" y="3214686"/>
            <a:ext cx="3714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 obsah čtverce  EFGH, e = 6 </a:t>
            </a:r>
            <a:r>
              <a:rPr lang="cs-CZ" sz="2800" dirty="0" smtClean="0"/>
              <a:t>cm.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628" y="4572008"/>
            <a:ext cx="37691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 = e 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  <a:r>
              <a:rPr lang="cs-CZ" sz="2800" dirty="0" smtClean="0">
                <a:solidFill>
                  <a:srgbClr val="FF0000"/>
                </a:solidFill>
              </a:rPr>
              <a:t>e = 6 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  <a:r>
              <a:rPr lang="cs-CZ" sz="2800" dirty="0" smtClean="0">
                <a:solidFill>
                  <a:srgbClr val="FF0000"/>
                </a:solidFill>
              </a:rPr>
              <a:t>6 = 36 cm²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000232" y="6072206"/>
            <a:ext cx="6715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Odpověď: </a:t>
            </a:r>
            <a:r>
              <a:rPr lang="cs-CZ" sz="2800" dirty="0" smtClean="0">
                <a:solidFill>
                  <a:srgbClr val="00B050"/>
                </a:solidFill>
              </a:rPr>
              <a:t>Obsah obdélníku EFGH je 36 cm².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  <p:bldP spid="6" grpId="0" build="allAtOnce"/>
      <p:bldP spid="7" grpId="0" build="allAtOnce"/>
      <p:bldP spid="8" grpId="0" build="allAtOnce"/>
      <p:bldP spid="9" grpId="0" build="allAtOnce"/>
      <p:bldP spid="11" grpId="0" build="allAtOnce"/>
      <p:bldP spid="13" grpId="0" build="p"/>
      <p:bldP spid="15" grpId="0" build="allAtOnce"/>
      <p:bldP spid="16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481398"/>
          </a:xfrm>
        </p:spPr>
        <p:txBody>
          <a:bodyPr/>
          <a:lstStyle/>
          <a:p>
            <a:r>
              <a:rPr lang="cs-CZ" dirty="0" smtClean="0"/>
              <a:t>Vlastní zdroj.</a:t>
            </a:r>
          </a:p>
          <a:p>
            <a:r>
              <a:rPr lang="cs-CZ" dirty="0" smtClean="0"/>
              <a:t>Citováno 2</a:t>
            </a:r>
            <a:r>
              <a:rPr lang="cs-CZ" dirty="0" smtClean="0"/>
              <a:t>. </a:t>
            </a:r>
            <a:r>
              <a:rPr lang="cs-CZ" smtClean="0"/>
              <a:t>9. 2011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29200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238</TotalTime>
  <Words>262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Název školy: ZŠ Varnsdorf, Edisonova 2821, okres Děčín, příspěvková organizace Matematika a její aplikace, Matematika, Geometrie v rovině a prostoru, Čtverec Autor: Mgr. Marta Samlerová Název materiálu:  VY_32_INOVACE_05/VI.SADA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Marta</dc:creator>
  <cp:lastModifiedBy>Martin Králík</cp:lastModifiedBy>
  <cp:revision>28</cp:revision>
  <dcterms:created xsi:type="dcterms:W3CDTF">2011-12-08T19:02:00Z</dcterms:created>
  <dcterms:modified xsi:type="dcterms:W3CDTF">2012-03-09T17:37:15Z</dcterms:modified>
</cp:coreProperties>
</file>