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0" r:id="rId5"/>
    <p:sldId id="261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8593D-2D5E-4BBE-BF94-7CA9D40E7E7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17D050-C87E-4780-B276-A843240018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8593D-2D5E-4BBE-BF94-7CA9D40E7E7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17D050-C87E-4780-B276-A843240018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8593D-2D5E-4BBE-BF94-7CA9D40E7E7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17D050-C87E-4780-B276-A843240018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8593D-2D5E-4BBE-BF94-7CA9D40E7E7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17D050-C87E-4780-B276-A843240018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8593D-2D5E-4BBE-BF94-7CA9D40E7E7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17D050-C87E-4780-B276-A843240018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8593D-2D5E-4BBE-BF94-7CA9D40E7E7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17D050-C87E-4780-B276-A843240018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8593D-2D5E-4BBE-BF94-7CA9D40E7E7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17D050-C87E-4780-B276-A843240018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8593D-2D5E-4BBE-BF94-7CA9D40E7E7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17D050-C87E-4780-B276-A843240018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8593D-2D5E-4BBE-BF94-7CA9D40E7E7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17D050-C87E-4780-B276-A843240018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8593D-2D5E-4BBE-BF94-7CA9D40E7E7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17D050-C87E-4780-B276-A843240018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8593D-2D5E-4BBE-BF94-7CA9D40E7E7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17D050-C87E-4780-B276-A843240018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558593D-2D5E-4BBE-BF94-7CA9D40E7E7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17D050-C87E-4780-B276-A843240018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57290" y="428604"/>
            <a:ext cx="7406640" cy="2329440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2400" dirty="0" smtClean="0">
                <a:solidFill>
                  <a:schemeClr val="tx1"/>
                </a:solidFill>
                <a:effectLst/>
              </a:rPr>
              <a:t>Název školy: ZŠ Varnsdorf, Edisonova 2821, okres Děčín, příspěvková organizace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Matematika a její aplikace, Matematika, Geometrie </a:t>
            </a:r>
            <a:r>
              <a:rPr lang="cs-CZ" sz="2400" dirty="0" smtClean="0">
                <a:solidFill>
                  <a:schemeClr val="tx1"/>
                </a:solidFill>
                <a:effectLst/>
              </a:rPr>
              <a:t>           v </a:t>
            </a:r>
            <a:r>
              <a:rPr lang="cs-CZ" sz="2400" dirty="0" smtClean="0">
                <a:solidFill>
                  <a:schemeClr val="tx1"/>
                </a:solidFill>
                <a:effectLst/>
              </a:rPr>
              <a:t>rovině a prostoru, Obdélník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Autor: Mgr. Marta Samlerová</a:t>
            </a:r>
            <a:br>
              <a:rPr lang="cs-CZ" sz="2400" dirty="0" smtClean="0">
                <a:solidFill>
                  <a:schemeClr val="tx1"/>
                </a:solidFill>
                <a:effectLst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</a:rPr>
              <a:t>Název materiálu: </a:t>
            </a:r>
            <a:r>
              <a:rPr lang="cs-CZ" sz="2400" b="1" dirty="0" smtClean="0">
                <a:solidFill>
                  <a:schemeClr val="tx1"/>
                </a:solidFill>
                <a:effectLst/>
              </a:rPr>
              <a:t> VY_32_INOVACE_06/VI.SADA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14414" y="3286124"/>
            <a:ext cx="7406640" cy="1357322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Anotace: </a:t>
            </a:r>
            <a:r>
              <a:rPr lang="cs-CZ" sz="2400" dirty="0" smtClean="0">
                <a:solidFill>
                  <a:schemeClr val="tx1"/>
                </a:solidFill>
              </a:rPr>
              <a:t>Prezentace je určena pro žáky 5</a:t>
            </a:r>
            <a:r>
              <a:rPr lang="cs-CZ" sz="2400" dirty="0" smtClean="0">
                <a:solidFill>
                  <a:schemeClr val="tx1"/>
                </a:solidFill>
              </a:rPr>
              <a:t>. ročníku</a:t>
            </a:r>
            <a:r>
              <a:rPr lang="cs-CZ" sz="2400" dirty="0" smtClean="0">
                <a:solidFill>
                  <a:schemeClr val="tx1"/>
                </a:solidFill>
              </a:rPr>
              <a:t>, slouží   k výkladu učiva Obdélník.  Žáci pracují na PC.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Období: září-prosinec 2011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229200"/>
            <a:ext cx="571817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28728" y="428604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Obdélník </a:t>
            </a:r>
            <a:r>
              <a:rPr lang="cs-CZ" sz="3200" dirty="0" smtClean="0"/>
              <a:t>– čtyřúhelník, rovinný </a:t>
            </a:r>
            <a:r>
              <a:rPr lang="cs-CZ" sz="3200" dirty="0" smtClean="0"/>
              <a:t>útvar.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1214414" y="2000240"/>
            <a:ext cx="3857652" cy="19288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000100" y="4000504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2066" y="3929066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2066" y="1571612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28662" y="1643050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57884" y="1500174"/>
            <a:ext cx="25717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B050"/>
                </a:solidFill>
                <a:latin typeface="Trebuchet MS" pitchFamily="34" charset="0"/>
              </a:rPr>
              <a:t>Čtyři vrcholy</a:t>
            </a:r>
          </a:p>
          <a:p>
            <a:endParaRPr lang="cs-CZ" sz="2800" b="1" dirty="0" smtClean="0">
              <a:solidFill>
                <a:srgbClr val="00B050"/>
              </a:solidFill>
              <a:latin typeface="Trebuchet MS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2060"/>
                </a:solidFill>
                <a:latin typeface="Trebuchet MS" pitchFamily="34" charset="0"/>
              </a:rPr>
              <a:t>Čtyři úhly</a:t>
            </a:r>
          </a:p>
          <a:p>
            <a:endParaRPr lang="cs-CZ" sz="2800" b="1" dirty="0" smtClean="0">
              <a:solidFill>
                <a:srgbClr val="002060"/>
              </a:solidFill>
              <a:latin typeface="Trebuchet MS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FF0000"/>
                </a:solidFill>
                <a:latin typeface="Trebuchet MS" pitchFamily="34" charset="0"/>
              </a:rPr>
              <a:t>Každé dvě protilehlé strany stejně dlouhé</a:t>
            </a:r>
            <a:endParaRPr lang="cs-CZ" sz="2800" b="1" dirty="0">
              <a:solidFill>
                <a:srgbClr val="FF0000"/>
              </a:solidFill>
              <a:latin typeface="Trebuchet MS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071802" y="4000504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71802" y="1571612"/>
            <a:ext cx="285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143504" y="278605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8662" y="2928934"/>
            <a:ext cx="442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428860" y="54292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500298" y="2428868"/>
            <a:ext cx="12144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 = c</a:t>
            </a:r>
          </a:p>
          <a:p>
            <a:r>
              <a:rPr lang="cs-CZ" sz="3200" dirty="0">
                <a:solidFill>
                  <a:srgbClr val="FF0000"/>
                </a:solidFill>
              </a:rPr>
              <a:t>b</a:t>
            </a:r>
            <a:r>
              <a:rPr lang="cs-CZ" sz="3200" dirty="0" smtClean="0">
                <a:solidFill>
                  <a:srgbClr val="FF0000"/>
                </a:solidFill>
              </a:rPr>
              <a:t> = d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643042" y="2357430"/>
            <a:ext cx="4680000" cy="3600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71604" y="357166"/>
            <a:ext cx="59293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b="1" dirty="0" smtClean="0">
                <a:latin typeface="Trebuchet MS" pitchFamily="34" charset="0"/>
              </a:rPr>
              <a:t>Vrcholy a strany obdélníka označujeme písmeny abecedy</a:t>
            </a:r>
            <a:r>
              <a:rPr lang="cs-CZ" sz="2400" b="1" dirty="0" smtClean="0">
                <a:solidFill>
                  <a:srgbClr val="284C6A"/>
                </a:solidFill>
                <a:latin typeface="Trebuchet MS" pitchFamily="34" charset="0"/>
              </a:rPr>
              <a:t>. </a:t>
            </a:r>
          </a:p>
          <a:p>
            <a:pPr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00"/>
                </a:solidFill>
                <a:latin typeface="Trebuchet MS" pitchFamily="34" charset="0"/>
              </a:rPr>
              <a:t>Jak? </a:t>
            </a:r>
            <a:r>
              <a:rPr lang="cs-CZ" sz="2400" b="1" dirty="0" smtClean="0">
                <a:latin typeface="Trebuchet MS" pitchFamily="34" charset="0"/>
              </a:rPr>
              <a:t>V </a:t>
            </a:r>
            <a:r>
              <a:rPr lang="cs-CZ" sz="2400" b="1" dirty="0" smtClean="0">
                <a:latin typeface="Trebuchet MS" pitchFamily="34" charset="0"/>
              </a:rPr>
              <a:t>protisměru </a:t>
            </a:r>
            <a:r>
              <a:rPr lang="cs-CZ" sz="2400" b="1" dirty="0" smtClean="0">
                <a:latin typeface="Trebuchet MS" pitchFamily="34" charset="0"/>
              </a:rPr>
              <a:t>pohybu hodinových ručiček.</a:t>
            </a:r>
            <a:endParaRPr lang="cs-CZ" sz="2400" b="1" dirty="0">
              <a:latin typeface="Trebuchet MS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85852" y="6072206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29388" y="6072206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15074" y="1928802"/>
            <a:ext cx="402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 flipH="1">
            <a:off x="1142976" y="1857364"/>
            <a:ext cx="357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cxnSp>
        <p:nvCxnSpPr>
          <p:cNvPr id="9" name="Přímá spojovací šipka 8"/>
          <p:cNvCxnSpPr/>
          <p:nvPr/>
        </p:nvCxnSpPr>
        <p:spPr>
          <a:xfrm>
            <a:off x="2643174" y="6500834"/>
            <a:ext cx="3286148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5400000" flipH="1" flipV="1">
            <a:off x="5037141" y="4178305"/>
            <a:ext cx="3357586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rot="10800000">
            <a:off x="2285984" y="2000240"/>
            <a:ext cx="3143272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5400000">
            <a:off x="-392147" y="4106867"/>
            <a:ext cx="3357586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6929454" y="2714620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AB = a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3929058" y="6000768"/>
            <a:ext cx="2936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a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357950" y="4071942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b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929058" y="1928802"/>
            <a:ext cx="2968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c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285852" y="3929066"/>
            <a:ext cx="357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000892" y="3429000"/>
            <a:ext cx="1229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BC = b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000892" y="4071942"/>
            <a:ext cx="12747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CD = c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000892" y="4786322"/>
            <a:ext cx="12645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DA = d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  <p:bldP spid="5" grpId="0" build="allAtOnce"/>
      <p:bldP spid="6" grpId="0" build="allAtOnce"/>
      <p:bldP spid="7" grpId="0" build="allAtOnce"/>
      <p:bldP spid="8" grpId="0" build="allAtOnce"/>
      <p:bldP spid="13" grpId="0" build="allAtOnce"/>
      <p:bldP spid="14" grpId="0" build="allAtOnce"/>
      <p:bldP spid="15" grpId="0" build="allAtOnce"/>
      <p:bldP spid="16" grpId="0" build="allAtOnce"/>
      <p:bldP spid="17" grpId="0" build="allAtOnce"/>
      <p:bldP spid="18" grpId="0" build="allAtOnce"/>
      <p:bldP spid="19" grpId="0" build="allAtOnce"/>
      <p:bldP spid="20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28728" y="500042"/>
            <a:ext cx="69294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Obvod obdélníku ( značíme </a:t>
            </a:r>
            <a:r>
              <a:rPr lang="cs-CZ" sz="3200" dirty="0" smtClean="0">
                <a:solidFill>
                  <a:srgbClr val="002060"/>
                </a:solidFill>
              </a:rPr>
              <a:t>o</a:t>
            </a:r>
            <a:r>
              <a:rPr lang="cs-CZ" sz="3200" dirty="0" smtClean="0">
                <a:solidFill>
                  <a:srgbClr val="FF0000"/>
                </a:solidFill>
              </a:rPr>
              <a:t> ) </a:t>
            </a:r>
            <a:r>
              <a:rPr lang="cs-CZ" sz="3200" dirty="0" smtClean="0"/>
              <a:t>– je součet délek jeho stran 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/>
              <a:t> </a:t>
            </a:r>
            <a:r>
              <a:rPr lang="cs-CZ" sz="3200" dirty="0" smtClean="0"/>
              <a:t>používáme vzorec pro výpočet obvodu obdélníku     </a:t>
            </a:r>
            <a:r>
              <a:rPr lang="cs-CZ" sz="3200" dirty="0" smtClean="0">
                <a:solidFill>
                  <a:srgbClr val="00B050"/>
                </a:solidFill>
              </a:rPr>
              <a:t>o = 2 x a + 2 x b , 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jednotky : </a:t>
            </a:r>
            <a:r>
              <a:rPr lang="cs-CZ" sz="3200" dirty="0" smtClean="0">
                <a:solidFill>
                  <a:srgbClr val="00B050"/>
                </a:solidFill>
              </a:rPr>
              <a:t>km, m, cm, mm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571604" y="3643314"/>
            <a:ext cx="2880000" cy="1800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214414" y="550070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29124" y="5500702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29124" y="3214686"/>
            <a:ext cx="348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42976" y="3214686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29190" y="3143248"/>
            <a:ext cx="37862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Vypočítej obvod obdélníku  ABCD, </a:t>
            </a:r>
            <a:r>
              <a:rPr lang="cs-CZ" sz="2800" dirty="0" smtClean="0"/>
              <a:t>           a </a:t>
            </a:r>
            <a:r>
              <a:rPr lang="cs-CZ" sz="2800" dirty="0" smtClean="0"/>
              <a:t>= 5 cm, b = 3 </a:t>
            </a:r>
            <a:r>
              <a:rPr lang="cs-CZ" sz="2800" dirty="0" smtClean="0"/>
              <a:t>cm.</a:t>
            </a:r>
            <a:endParaRPr lang="cs-CZ" sz="2800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28860" y="5572140"/>
            <a:ext cx="12763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  <a:r>
              <a:rPr lang="cs-CZ" sz="2400" dirty="0" smtClean="0"/>
              <a:t> = 5 cm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14480" y="4357694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 = 3 cm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  <p:bldP spid="4" grpId="0" build="allAtOnce"/>
      <p:bldP spid="5" grpId="0" build="allAtOnce"/>
      <p:bldP spid="6" grpId="0" build="allAtOnce"/>
      <p:bldP spid="7" grpId="0" build="allAtOnce"/>
      <p:bldP spid="8" grpId="0" build="allAtOnce"/>
      <p:bldP spid="9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0166" y="500042"/>
            <a:ext cx="7143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Obsah obdélníku ( značíme </a:t>
            </a:r>
            <a:r>
              <a:rPr lang="cs-CZ" sz="3200" dirty="0" smtClean="0">
                <a:solidFill>
                  <a:srgbClr val="002060"/>
                </a:solidFill>
              </a:rPr>
              <a:t>S </a:t>
            </a:r>
            <a:r>
              <a:rPr lang="cs-CZ" sz="3200" dirty="0" smtClean="0">
                <a:solidFill>
                  <a:srgbClr val="FF0000"/>
                </a:solidFill>
              </a:rPr>
              <a:t>) </a:t>
            </a:r>
            <a:r>
              <a:rPr lang="cs-CZ" sz="3200" dirty="0" smtClean="0"/>
              <a:t>– vyjadřuje velikost </a:t>
            </a:r>
            <a:r>
              <a:rPr lang="cs-CZ" sz="3200" dirty="0" smtClean="0"/>
              <a:t>plochy.</a:t>
            </a:r>
            <a:endParaRPr lang="cs-CZ" sz="3200" dirty="0" smtClean="0"/>
          </a:p>
          <a:p>
            <a:pPr>
              <a:buFont typeface="Arial" pitchFamily="34" charset="0"/>
              <a:buChar char="•"/>
            </a:pPr>
            <a:r>
              <a:rPr lang="cs-CZ" sz="3200" dirty="0"/>
              <a:t> </a:t>
            </a:r>
            <a:r>
              <a:rPr lang="cs-CZ" sz="3200" dirty="0" smtClean="0"/>
              <a:t>používáme vzorec pro výpočet obsahu obdélníka        </a:t>
            </a:r>
            <a:r>
              <a:rPr lang="cs-CZ" sz="3200" dirty="0" smtClean="0">
                <a:solidFill>
                  <a:srgbClr val="00B050"/>
                </a:solidFill>
              </a:rPr>
              <a:t>S = a x b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jednotky: </a:t>
            </a:r>
            <a:r>
              <a:rPr lang="cs-CZ" sz="3200" dirty="0" smtClean="0">
                <a:solidFill>
                  <a:srgbClr val="00B050"/>
                </a:solidFill>
              </a:rPr>
              <a:t>km², m², cm², mm²</a:t>
            </a:r>
          </a:p>
          <a:p>
            <a:endParaRPr lang="cs-CZ" sz="3200" dirty="0"/>
          </a:p>
        </p:txBody>
      </p:sp>
      <p:sp>
        <p:nvSpPr>
          <p:cNvPr id="3" name="Obdélník 2"/>
          <p:cNvSpPr/>
          <p:nvPr/>
        </p:nvSpPr>
        <p:spPr>
          <a:xfrm>
            <a:off x="1214414" y="3643314"/>
            <a:ext cx="2880000" cy="1800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28662" y="550070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143372" y="5429264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00496" y="3214686"/>
            <a:ext cx="356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G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8662" y="3143248"/>
            <a:ext cx="352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000232" y="5572140"/>
            <a:ext cx="14782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e</a:t>
            </a:r>
            <a:r>
              <a:rPr lang="cs-CZ" sz="2800" dirty="0" smtClean="0"/>
              <a:t> = 6 cm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29190" y="3286124"/>
            <a:ext cx="37147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Vypočítej obsah obdélníku EFGH, </a:t>
            </a:r>
            <a:r>
              <a:rPr lang="cs-CZ" sz="2800" dirty="0" smtClean="0"/>
              <a:t>         e </a:t>
            </a:r>
            <a:r>
              <a:rPr lang="cs-CZ" sz="2800" dirty="0" smtClean="0"/>
              <a:t>= 6 </a:t>
            </a:r>
            <a:r>
              <a:rPr lang="cs-CZ" sz="2800" dirty="0" smtClean="0"/>
              <a:t>cm, f </a:t>
            </a:r>
            <a:r>
              <a:rPr lang="cs-CZ" sz="2800" dirty="0" smtClean="0"/>
              <a:t>= 9 </a:t>
            </a:r>
            <a:r>
              <a:rPr lang="cs-CZ" sz="2800" dirty="0" smtClean="0"/>
              <a:t>cm.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6314" y="5000636"/>
            <a:ext cx="3961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 = e x f = 6 x 9 = 36 cm²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28728" y="4357694"/>
            <a:ext cx="1221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f = 9 cm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2428860" y="6143644"/>
            <a:ext cx="66966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Odpověď: </a:t>
            </a:r>
            <a:r>
              <a:rPr lang="cs-CZ" sz="2800" dirty="0" smtClean="0">
                <a:solidFill>
                  <a:srgbClr val="00B050"/>
                </a:solidFill>
              </a:rPr>
              <a:t>Obsah obdélníku EFGH je 36 </a:t>
            </a:r>
            <a:r>
              <a:rPr lang="cs-CZ" sz="2800" dirty="0" smtClean="0">
                <a:solidFill>
                  <a:srgbClr val="00B050"/>
                </a:solidFill>
              </a:rPr>
              <a:t>cm².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  <p:bldP spid="4" grpId="0" build="allAtOnce"/>
      <p:bldP spid="5" grpId="0" build="allAtOnce"/>
      <p:bldP spid="6" grpId="0" build="allAtOnce"/>
      <p:bldP spid="7" grpId="0" build="allAtOnce"/>
      <p:bldP spid="8" grpId="0" build="allAtOnce"/>
      <p:bldP spid="9" grpId="0" build="p"/>
      <p:bldP spid="10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Použité zdroje: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481398"/>
          </a:xfrm>
        </p:spPr>
        <p:txBody>
          <a:bodyPr/>
          <a:lstStyle/>
          <a:p>
            <a:r>
              <a:rPr lang="cs-CZ" dirty="0" smtClean="0"/>
              <a:t>Vlastní zdroj.</a:t>
            </a:r>
          </a:p>
          <a:p>
            <a:r>
              <a:rPr lang="cs-CZ" dirty="0" smtClean="0"/>
              <a:t>Citováno 2</a:t>
            </a:r>
            <a:r>
              <a:rPr lang="cs-CZ" dirty="0" smtClean="0"/>
              <a:t>. 9. 2011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229200"/>
            <a:ext cx="571817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53</TotalTime>
  <Words>251</Words>
  <Application>Microsoft Office PowerPoint</Application>
  <PresentationFormat>Předvádění na obrazovce (4:3)</PresentationFormat>
  <Paragraphs>58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Slunovrat</vt:lpstr>
      <vt:lpstr>Název školy: ZŠ Varnsdorf, Edisonova 2821, okres Děčín, příspěvková organizace Matematika a její aplikace, Matematika, Geometrie            v rovině a prostoru, Obdélník Autor: Mgr. Marta Samlerová Název materiálu:  VY_32_INOVACE_06/VI.SADA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Matematika a její aplikace, Matematika, Obdélník Autor: Mgr. Marta Samlerová Název materiálu:  VY_32_INOVACE_06/VI.SADA</dc:title>
  <dc:creator>Marta</dc:creator>
  <cp:lastModifiedBy>Učitel</cp:lastModifiedBy>
  <cp:revision>10</cp:revision>
  <dcterms:created xsi:type="dcterms:W3CDTF">2011-12-08T22:05:29Z</dcterms:created>
  <dcterms:modified xsi:type="dcterms:W3CDTF">2012-03-09T18:59:47Z</dcterms:modified>
</cp:coreProperties>
</file>