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3" r:id="rId4"/>
    <p:sldId id="264" r:id="rId5"/>
    <p:sldId id="265" r:id="rId6"/>
    <p:sldId id="266" r:id="rId7"/>
    <p:sldId id="258" r:id="rId8"/>
    <p:sldId id="267" r:id="rId9"/>
    <p:sldId id="261" r:id="rId10"/>
    <p:sldId id="268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VY_32_INOVACE_03_Český jazyk pro 8. ročník_Pravopis koncovek podstatných jmen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Pravopis koncovek podstatných jmen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C484F6D-8FE2-4EC5-BB89-D5F929A49909}">
      <dgm:prSet/>
      <dgm:spPr/>
      <dgm:t>
        <a:bodyPr/>
        <a:lstStyle/>
        <a:p>
          <a:r>
            <a:rPr lang="cs-CZ" dirty="0" smtClean="0"/>
            <a:t>Vytvořeno: srpen 2012</a:t>
          </a:r>
          <a:endParaRPr lang="cs-CZ" dirty="0"/>
        </a:p>
      </dgm:t>
    </dgm:pt>
    <dgm:pt modelId="{C5A36B85-0649-4659-A46C-C8038CC8DB00}" type="parTrans" cxnId="{C486D89F-F969-43CA-BFDB-6D07ADFB9E5F}">
      <dgm:prSet/>
      <dgm:spPr/>
      <dgm:t>
        <a:bodyPr/>
        <a:lstStyle/>
        <a:p>
          <a:endParaRPr lang="cs-CZ"/>
        </a:p>
      </dgm:t>
    </dgm:pt>
    <dgm:pt modelId="{7FB242C7-28ED-43A4-B0A4-030947FB290C}" type="sibTrans" cxnId="{C486D89F-F969-43CA-BFDB-6D07ADFB9E5F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C3D5BAA5-60C8-4B54-843F-9870D18C293E}" type="pres">
      <dgm:prSet presAssocID="{3C484F6D-8FE2-4EC5-BB89-D5F929A49909}" presName="vertSpace6" presStyleLbl="node1" presStyleIdx="4" presStyleCnt="6"/>
      <dgm:spPr/>
    </dgm:pt>
    <dgm:pt modelId="{B9CF2E71-7CEC-4DBC-9AE7-2B5FE39540AD}" type="pres">
      <dgm:prSet presAssocID="{3C484F6D-8FE2-4EC5-BB89-D5F929A49909}" presName="circle6" presStyleLbl="node1" presStyleIdx="5" presStyleCnt="6"/>
      <dgm:spPr/>
    </dgm:pt>
    <dgm:pt modelId="{3DFC9015-34CA-40BF-95BF-535C24FDFA81}" type="pres">
      <dgm:prSet presAssocID="{3C484F6D-8FE2-4EC5-BB89-D5F929A49909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39B124-66F5-4411-8910-6D1700299812}" type="pres">
      <dgm:prSet presAssocID="{3C484F6D-8FE2-4EC5-BB89-D5F929A49909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4AE708F6-8E1F-4EF6-927A-1A5E7F4A4852}" type="presOf" srcId="{3C484F6D-8FE2-4EC5-BB89-D5F929A49909}" destId="{3DFC9015-34CA-40BF-95BF-535C24FDFA81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3ADE572B-3006-4FB9-AF3A-45AEDF059C74}" type="presOf" srcId="{3C484F6D-8FE2-4EC5-BB89-D5F929A49909}" destId="{C139B124-66F5-4411-8910-6D170029981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C486D89F-F969-43CA-BFDB-6D07ADFB9E5F}" srcId="{757F3AB3-0718-4624-B441-E567A8F0AB56}" destId="{3C484F6D-8FE2-4EC5-BB89-D5F929A49909}" srcOrd="5" destOrd="0" parTransId="{C5A36B85-0649-4659-A46C-C8038CC8DB00}" sibTransId="{7FB242C7-28ED-43A4-B0A4-030947FB290C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37FF6EB4-0C8D-4D88-A6B7-C51423843067}" type="presParOf" srcId="{333A1088-737F-45CB-B68E-254E46348037}" destId="{C3D5BAA5-60C8-4B54-843F-9870D18C293E}" srcOrd="15" destOrd="0" presId="urn:microsoft.com/office/officeart/2005/8/layout/target3"/>
    <dgm:cxn modelId="{D726241F-8236-4F90-A72D-FEF89795FF82}" type="presParOf" srcId="{333A1088-737F-45CB-B68E-254E46348037}" destId="{B9CF2E71-7CEC-4DBC-9AE7-2B5FE39540AD}" srcOrd="16" destOrd="0" presId="urn:microsoft.com/office/officeart/2005/8/layout/target3"/>
    <dgm:cxn modelId="{01330F03-EC17-4E9F-9DDD-114A75C08C3E}" type="presParOf" srcId="{333A1088-737F-45CB-B68E-254E46348037}" destId="{3DFC9015-34CA-40BF-95BF-535C24FDFA81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2A949A60-02B3-4C2F-9DAD-0332C4397BFC}" type="presParOf" srcId="{333A1088-737F-45CB-B68E-254E46348037}" destId="{C139B124-66F5-4411-8910-6D1700299812}" srcOrd="23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ZŠ Týnec nad Labem</a:t>
          </a:r>
          <a:endParaRPr lang="cs-CZ" sz="11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AUTOR: Mgr. Eva Sixtová</a:t>
          </a:r>
          <a:endParaRPr lang="cs-CZ" sz="11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VY_32_INOVACE_03_Český jazyk pro 7. ročník_Pravopis koncovek podstatných jmen</a:t>
          </a:r>
          <a:endParaRPr lang="cs-CZ" sz="11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Téma: Pravopis koncovek podstatných jmen</a:t>
          </a:r>
          <a:endParaRPr lang="cs-CZ" sz="11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CZ.1.07/1.4.00/21.1921</a:t>
          </a:r>
          <a:endParaRPr lang="cs-CZ" sz="1100" kern="1200" dirty="0"/>
        </a:p>
      </dsp:txBody>
      <dsp:txXfrm>
        <a:off x="1371039" y="1371039"/>
        <a:ext cx="5253696" cy="342760"/>
      </dsp:txXfrm>
    </dsp:sp>
    <dsp:sp modelId="{B9CF2E71-7CEC-4DBC-9AE7-2B5FE39540AD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DFC9015-34CA-40BF-95BF-535C24FDFA81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smtClean="0"/>
            <a:t>Vytvořeno: srpen 2011</a:t>
          </a:r>
          <a:endParaRPr lang="cs-CZ" sz="11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pull dir="d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628149707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pro žáky 8. tříd. Slouží k opakování pravopisu koncovek podstatných jmen. Učební materiál je určen pro interaktivní tabuli. Některé stránky lze využít pro samostatnou práci. </a:t>
            </a:r>
          </a:p>
          <a:p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ROD MUŽSKÝ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714348" y="2428868"/>
            <a:ext cx="1785950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PÁN</a:t>
            </a:r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3929058" y="1214422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y-</a:t>
            </a:r>
            <a:r>
              <a:rPr lang="cs-CZ" sz="2800" dirty="0" smtClean="0">
                <a:solidFill>
                  <a:schemeClr val="tx1"/>
                </a:solidFill>
              </a:rPr>
              <a:t>ve 4.a 7.p.č.mn.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929058" y="2143116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i-</a:t>
            </a:r>
            <a:r>
              <a:rPr lang="cs-CZ" sz="2800" dirty="0" smtClean="0">
                <a:solidFill>
                  <a:schemeClr val="tx1"/>
                </a:solidFill>
              </a:rPr>
              <a:t>v 3.a 6.p.č.j. -</a:t>
            </a:r>
            <a:r>
              <a:rPr lang="cs-CZ" sz="2800" dirty="0" err="1" smtClean="0">
                <a:solidFill>
                  <a:schemeClr val="tx1"/>
                </a:solidFill>
              </a:rPr>
              <a:t>ovi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929058" y="3000372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i-</a:t>
            </a:r>
            <a:r>
              <a:rPr lang="cs-CZ" sz="2800" dirty="0" smtClean="0">
                <a:solidFill>
                  <a:schemeClr val="tx1"/>
                </a:solidFill>
              </a:rPr>
              <a:t>v 1.a 5.p.č.mn.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929058" y="3929066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i-</a:t>
            </a:r>
            <a:r>
              <a:rPr lang="cs-CZ" sz="2800" dirty="0" smtClean="0">
                <a:solidFill>
                  <a:schemeClr val="tx1"/>
                </a:solidFill>
              </a:rPr>
              <a:t>v 6.p.č.mn. -</a:t>
            </a:r>
            <a:r>
              <a:rPr lang="cs-CZ" sz="2800" dirty="0" err="1" smtClean="0">
                <a:solidFill>
                  <a:schemeClr val="tx1"/>
                </a:solidFill>
              </a:rPr>
              <a:t>ích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10" name="Přímá spojovací šipka 9"/>
          <p:cNvCxnSpPr>
            <a:stCxn id="4" idx="6"/>
          </p:cNvCxnSpPr>
          <p:nvPr/>
        </p:nvCxnSpPr>
        <p:spPr>
          <a:xfrm flipV="1">
            <a:off x="2500298" y="1500174"/>
            <a:ext cx="1500198" cy="135732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>
            <a:stCxn id="4" idx="6"/>
            <a:endCxn id="6" idx="1"/>
          </p:cNvCxnSpPr>
          <p:nvPr/>
        </p:nvCxnSpPr>
        <p:spPr>
          <a:xfrm flipV="1">
            <a:off x="2500298" y="2500306"/>
            <a:ext cx="1428760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>
            <a:stCxn id="4" idx="6"/>
            <a:endCxn id="7" idx="1"/>
          </p:cNvCxnSpPr>
          <p:nvPr/>
        </p:nvCxnSpPr>
        <p:spPr>
          <a:xfrm>
            <a:off x="2500298" y="2857496"/>
            <a:ext cx="1428760" cy="5000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stCxn id="4" idx="6"/>
            <a:endCxn id="8" idx="1"/>
          </p:cNvCxnSpPr>
          <p:nvPr/>
        </p:nvCxnSpPr>
        <p:spPr>
          <a:xfrm>
            <a:off x="2500298" y="2857496"/>
            <a:ext cx="1428760" cy="142876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ipsa 16"/>
          <p:cNvSpPr/>
          <p:nvPr/>
        </p:nvSpPr>
        <p:spPr>
          <a:xfrm>
            <a:off x="785786" y="5214950"/>
            <a:ext cx="1785950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</a:t>
            </a:r>
          </a:p>
          <a:p>
            <a:pPr algn="ctr"/>
            <a:r>
              <a:rPr lang="cs-CZ" sz="2800" dirty="0" smtClean="0"/>
              <a:t>HRAD</a:t>
            </a:r>
            <a:endParaRPr lang="cs-CZ" sz="28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4000496" y="4857760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vždy </a:t>
            </a:r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4000496" y="5786454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i-</a:t>
            </a:r>
            <a:r>
              <a:rPr lang="cs-CZ" sz="2800" dirty="0" smtClean="0">
                <a:solidFill>
                  <a:schemeClr val="tx1"/>
                </a:solidFill>
              </a:rPr>
              <a:t>v 6.p.č.mn. -</a:t>
            </a:r>
            <a:r>
              <a:rPr lang="cs-CZ" sz="2800" dirty="0" err="1" smtClean="0">
                <a:solidFill>
                  <a:schemeClr val="tx1"/>
                </a:solidFill>
              </a:rPr>
              <a:t>ích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21" name="Přímá spojovací šipka 20"/>
          <p:cNvCxnSpPr>
            <a:stCxn id="17" idx="6"/>
            <a:endCxn id="18" idx="1"/>
          </p:cNvCxnSpPr>
          <p:nvPr/>
        </p:nvCxnSpPr>
        <p:spPr>
          <a:xfrm flipV="1">
            <a:off x="2571736" y="5214950"/>
            <a:ext cx="1428760" cy="42862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>
            <a:stCxn id="17" idx="6"/>
            <a:endCxn id="19" idx="1"/>
          </p:cNvCxnSpPr>
          <p:nvPr/>
        </p:nvCxnSpPr>
        <p:spPr>
          <a:xfrm>
            <a:off x="2571736" y="5643578"/>
            <a:ext cx="1428760" cy="5000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ROD MUŽSKÝ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428596" y="2143116"/>
            <a:ext cx="2643206" cy="114300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PŘEDSEDA</a:t>
            </a:r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3929058" y="1357298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píšeme </a:t>
            </a:r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929058" y="2214554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i-</a:t>
            </a:r>
            <a:r>
              <a:rPr lang="cs-CZ" sz="2800" dirty="0" smtClean="0">
                <a:solidFill>
                  <a:schemeClr val="tx1"/>
                </a:solidFill>
              </a:rPr>
              <a:t>v 3.a 6.p.č.j. -</a:t>
            </a:r>
            <a:r>
              <a:rPr lang="cs-CZ" sz="2800" dirty="0" err="1" smtClean="0">
                <a:solidFill>
                  <a:schemeClr val="tx1"/>
                </a:solidFill>
              </a:rPr>
              <a:t>ovi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929058" y="3143248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i-</a:t>
            </a:r>
            <a:r>
              <a:rPr lang="cs-CZ" sz="2800" dirty="0" smtClean="0">
                <a:solidFill>
                  <a:schemeClr val="tx1"/>
                </a:solidFill>
              </a:rPr>
              <a:t>v 6.p.č.mn.  -</a:t>
            </a:r>
            <a:r>
              <a:rPr lang="cs-CZ" sz="2800" dirty="0" err="1" smtClean="0">
                <a:solidFill>
                  <a:schemeClr val="tx1"/>
                </a:solidFill>
              </a:rPr>
              <a:t>ích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12" name="Přímá spojovací šipka 11"/>
          <p:cNvCxnSpPr>
            <a:stCxn id="4" idx="6"/>
            <a:endCxn id="5" idx="1"/>
          </p:cNvCxnSpPr>
          <p:nvPr/>
        </p:nvCxnSpPr>
        <p:spPr>
          <a:xfrm flipV="1">
            <a:off x="3071802" y="1714488"/>
            <a:ext cx="857256" cy="100013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>
            <a:stCxn id="4" idx="6"/>
            <a:endCxn id="6" idx="1"/>
          </p:cNvCxnSpPr>
          <p:nvPr/>
        </p:nvCxnSpPr>
        <p:spPr>
          <a:xfrm flipV="1">
            <a:off x="3071802" y="2571744"/>
            <a:ext cx="857256" cy="14287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stCxn id="4" idx="6"/>
            <a:endCxn id="7" idx="1"/>
          </p:cNvCxnSpPr>
          <p:nvPr/>
        </p:nvCxnSpPr>
        <p:spPr>
          <a:xfrm>
            <a:off x="3071802" y="2714620"/>
            <a:ext cx="857256" cy="78581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Elipsa 17"/>
          <p:cNvSpPr/>
          <p:nvPr/>
        </p:nvSpPr>
        <p:spPr>
          <a:xfrm>
            <a:off x="1142976" y="3571876"/>
            <a:ext cx="1785950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MUŽ</a:t>
            </a:r>
            <a:endParaRPr lang="cs-CZ" sz="2800" dirty="0"/>
          </a:p>
        </p:txBody>
      </p:sp>
      <p:sp>
        <p:nvSpPr>
          <p:cNvPr id="19" name="Elipsa 18"/>
          <p:cNvSpPr/>
          <p:nvPr/>
        </p:nvSpPr>
        <p:spPr>
          <a:xfrm>
            <a:off x="1142976" y="4643446"/>
            <a:ext cx="1643074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</a:t>
            </a:r>
          </a:p>
          <a:p>
            <a:pPr algn="ctr"/>
            <a:r>
              <a:rPr lang="cs-CZ" sz="2800" dirty="0" smtClean="0"/>
              <a:t>STROJ</a:t>
            </a:r>
            <a:endParaRPr lang="cs-CZ" sz="2800" dirty="0"/>
          </a:p>
        </p:txBody>
      </p:sp>
      <p:sp>
        <p:nvSpPr>
          <p:cNvPr id="20" name="Elipsa 19"/>
          <p:cNvSpPr/>
          <p:nvPr/>
        </p:nvSpPr>
        <p:spPr>
          <a:xfrm>
            <a:off x="785786" y="5715016"/>
            <a:ext cx="2071702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</a:t>
            </a:r>
          </a:p>
          <a:p>
            <a:pPr algn="ctr"/>
            <a:r>
              <a:rPr lang="cs-CZ" sz="2800" dirty="0" smtClean="0"/>
              <a:t>SOUDCE</a:t>
            </a:r>
            <a:endParaRPr lang="cs-CZ" sz="2800" dirty="0"/>
          </a:p>
        </p:txBody>
      </p:sp>
      <p:sp>
        <p:nvSpPr>
          <p:cNvPr id="21" name="Zaoblený obdélník 20"/>
          <p:cNvSpPr/>
          <p:nvPr/>
        </p:nvSpPr>
        <p:spPr>
          <a:xfrm>
            <a:off x="4000496" y="4643446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i/í </a:t>
            </a:r>
            <a:r>
              <a:rPr lang="cs-CZ" sz="2800" dirty="0" smtClean="0">
                <a:solidFill>
                  <a:schemeClr val="tx1"/>
                </a:solidFill>
              </a:rPr>
              <a:t>píšeme vždy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23" name="Přímá spojovací šipka 22"/>
          <p:cNvCxnSpPr>
            <a:stCxn id="18" idx="6"/>
            <a:endCxn id="21" idx="1"/>
          </p:cNvCxnSpPr>
          <p:nvPr/>
        </p:nvCxnSpPr>
        <p:spPr>
          <a:xfrm>
            <a:off x="2928926" y="4000504"/>
            <a:ext cx="1071570" cy="100013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>
            <a:stCxn id="19" idx="6"/>
            <a:endCxn id="21" idx="1"/>
          </p:cNvCxnSpPr>
          <p:nvPr/>
        </p:nvCxnSpPr>
        <p:spPr>
          <a:xfrm flipV="1">
            <a:off x="2786050" y="5000636"/>
            <a:ext cx="1214446" cy="714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>
            <a:stCxn id="20" idx="6"/>
            <a:endCxn id="21" idx="1"/>
          </p:cNvCxnSpPr>
          <p:nvPr/>
        </p:nvCxnSpPr>
        <p:spPr>
          <a:xfrm flipV="1">
            <a:off x="2857488" y="5000636"/>
            <a:ext cx="1143008" cy="114300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ROD ŽENSKÝ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714348" y="2428868"/>
            <a:ext cx="1785950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ŽENA</a:t>
            </a:r>
            <a:endParaRPr lang="cs-CZ" sz="2800" dirty="0"/>
          </a:p>
        </p:txBody>
      </p:sp>
      <p:sp>
        <p:nvSpPr>
          <p:cNvPr id="7" name="Elipsa 6"/>
          <p:cNvSpPr/>
          <p:nvPr/>
        </p:nvSpPr>
        <p:spPr>
          <a:xfrm>
            <a:off x="714348" y="3643314"/>
            <a:ext cx="1785950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RŮŽE</a:t>
            </a:r>
            <a:endParaRPr lang="cs-CZ" sz="2800" dirty="0"/>
          </a:p>
        </p:txBody>
      </p:sp>
      <p:sp>
        <p:nvSpPr>
          <p:cNvPr id="8" name="Elipsa 7"/>
          <p:cNvSpPr/>
          <p:nvPr/>
        </p:nvSpPr>
        <p:spPr>
          <a:xfrm>
            <a:off x="857224" y="4714884"/>
            <a:ext cx="1785950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PÍSEŇ</a:t>
            </a:r>
            <a:endParaRPr lang="cs-CZ" sz="2800" dirty="0"/>
          </a:p>
        </p:txBody>
      </p:sp>
      <p:sp>
        <p:nvSpPr>
          <p:cNvPr id="9" name="Elipsa 8"/>
          <p:cNvSpPr/>
          <p:nvPr/>
        </p:nvSpPr>
        <p:spPr>
          <a:xfrm>
            <a:off x="857224" y="5786454"/>
            <a:ext cx="1785950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KOST</a:t>
            </a:r>
            <a:endParaRPr lang="cs-CZ" sz="2800" dirty="0"/>
          </a:p>
        </p:txBody>
      </p:sp>
      <p:sp>
        <p:nvSpPr>
          <p:cNvPr id="10" name="Zaoblený obdélník 9"/>
          <p:cNvSpPr/>
          <p:nvPr/>
        </p:nvSpPr>
        <p:spPr>
          <a:xfrm>
            <a:off x="3929058" y="1785926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píšeme </a:t>
            </a:r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929058" y="2857496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i-</a:t>
            </a:r>
            <a:r>
              <a:rPr lang="cs-CZ" sz="2800" dirty="0" smtClean="0">
                <a:solidFill>
                  <a:schemeClr val="tx1"/>
                </a:solidFill>
              </a:rPr>
              <a:t>v 7.p.č.mn. -</a:t>
            </a:r>
            <a:r>
              <a:rPr lang="cs-CZ" sz="2800" dirty="0" err="1" smtClean="0">
                <a:solidFill>
                  <a:schemeClr val="tx1"/>
                </a:solidFill>
              </a:rPr>
              <a:t>ami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4143372" y="4714884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píšeme vždy </a:t>
            </a:r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14" name="Přímá spojovací šipka 13"/>
          <p:cNvCxnSpPr>
            <a:stCxn id="6" idx="6"/>
            <a:endCxn id="10" idx="1"/>
          </p:cNvCxnSpPr>
          <p:nvPr/>
        </p:nvCxnSpPr>
        <p:spPr>
          <a:xfrm flipV="1">
            <a:off x="2500298" y="2143116"/>
            <a:ext cx="1428760" cy="7143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stCxn id="6" idx="6"/>
            <a:endCxn id="11" idx="1"/>
          </p:cNvCxnSpPr>
          <p:nvPr/>
        </p:nvCxnSpPr>
        <p:spPr>
          <a:xfrm>
            <a:off x="2500298" y="2857496"/>
            <a:ext cx="1428760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>
            <a:stCxn id="7" idx="6"/>
            <a:endCxn id="12" idx="1"/>
          </p:cNvCxnSpPr>
          <p:nvPr/>
        </p:nvCxnSpPr>
        <p:spPr>
          <a:xfrm>
            <a:off x="2500298" y="4071942"/>
            <a:ext cx="1643074" cy="100013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>
            <a:stCxn id="8" idx="6"/>
            <a:endCxn id="12" idx="1"/>
          </p:cNvCxnSpPr>
          <p:nvPr/>
        </p:nvCxnSpPr>
        <p:spPr>
          <a:xfrm flipV="1">
            <a:off x="2643174" y="5072074"/>
            <a:ext cx="1500198" cy="714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>
            <a:stCxn id="9" idx="6"/>
            <a:endCxn id="12" idx="1"/>
          </p:cNvCxnSpPr>
          <p:nvPr/>
        </p:nvCxnSpPr>
        <p:spPr>
          <a:xfrm flipV="1">
            <a:off x="2643174" y="5072074"/>
            <a:ext cx="1500198" cy="114300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ROD STŘEDNÍ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785786" y="2143116"/>
            <a:ext cx="1785950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MĚSTO</a:t>
            </a:r>
            <a:endParaRPr lang="cs-CZ" sz="2800" dirty="0"/>
          </a:p>
        </p:txBody>
      </p:sp>
      <p:sp>
        <p:nvSpPr>
          <p:cNvPr id="5" name="Elipsa 4"/>
          <p:cNvSpPr/>
          <p:nvPr/>
        </p:nvSpPr>
        <p:spPr>
          <a:xfrm>
            <a:off x="785786" y="4429132"/>
            <a:ext cx="1785950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MOŘE</a:t>
            </a:r>
            <a:endParaRPr lang="cs-CZ" sz="2800" dirty="0"/>
          </a:p>
        </p:txBody>
      </p:sp>
      <p:sp>
        <p:nvSpPr>
          <p:cNvPr id="6" name="Elipsa 5"/>
          <p:cNvSpPr/>
          <p:nvPr/>
        </p:nvSpPr>
        <p:spPr>
          <a:xfrm>
            <a:off x="714348" y="3357562"/>
            <a:ext cx="1785950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KUŘE</a:t>
            </a:r>
            <a:endParaRPr lang="cs-CZ" sz="2800" dirty="0"/>
          </a:p>
        </p:txBody>
      </p:sp>
      <p:sp>
        <p:nvSpPr>
          <p:cNvPr id="7" name="Elipsa 6"/>
          <p:cNvSpPr/>
          <p:nvPr/>
        </p:nvSpPr>
        <p:spPr>
          <a:xfrm>
            <a:off x="571472" y="5643578"/>
            <a:ext cx="2571768" cy="8572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VZOR STAVENÍ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4071934" y="2143116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píšeme </a:t>
            </a:r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143372" y="5072074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píšeme </a:t>
            </a:r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071934" y="3429000"/>
            <a:ext cx="3500462" cy="71438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 </a:t>
            </a:r>
            <a:r>
              <a:rPr lang="cs-CZ" sz="2800" dirty="0" err="1" smtClean="0">
                <a:solidFill>
                  <a:schemeClr val="tx1"/>
                </a:solidFill>
              </a:rPr>
              <a:t>č.j</a:t>
            </a:r>
            <a:r>
              <a:rPr lang="cs-CZ" sz="2800" dirty="0" smtClean="0">
                <a:solidFill>
                  <a:schemeClr val="tx1"/>
                </a:solidFill>
              </a:rPr>
              <a:t>.-</a:t>
            </a:r>
            <a:r>
              <a:rPr lang="cs-CZ" sz="2800" dirty="0" smtClean="0">
                <a:solidFill>
                  <a:srgbClr val="FF0000"/>
                </a:solidFill>
              </a:rPr>
              <a:t>i ;</a:t>
            </a:r>
            <a:r>
              <a:rPr lang="cs-CZ" sz="2800" dirty="0" smtClean="0">
                <a:solidFill>
                  <a:schemeClr val="tx1"/>
                </a:solidFill>
              </a:rPr>
              <a:t>v </a:t>
            </a:r>
            <a:r>
              <a:rPr lang="cs-CZ" sz="2800" dirty="0" err="1" smtClean="0">
                <a:solidFill>
                  <a:schemeClr val="tx1"/>
                </a:solidFill>
              </a:rPr>
              <a:t>č.mn</a:t>
            </a:r>
            <a:r>
              <a:rPr lang="cs-CZ" sz="2800" dirty="0" smtClean="0">
                <a:solidFill>
                  <a:schemeClr val="tx1"/>
                </a:solidFill>
              </a:rPr>
              <a:t>. </a:t>
            </a:r>
            <a:r>
              <a:rPr lang="cs-CZ" sz="2800" dirty="0" smtClean="0">
                <a:solidFill>
                  <a:srgbClr val="FF0000"/>
                </a:solidFill>
              </a:rPr>
              <a:t>-y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14" name="Přímá spojovací šipka 13"/>
          <p:cNvCxnSpPr>
            <a:stCxn id="4" idx="6"/>
            <a:endCxn id="8" idx="1"/>
          </p:cNvCxnSpPr>
          <p:nvPr/>
        </p:nvCxnSpPr>
        <p:spPr>
          <a:xfrm flipV="1">
            <a:off x="2571736" y="2500306"/>
            <a:ext cx="1500198" cy="714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stCxn id="6" idx="6"/>
            <a:endCxn id="10" idx="1"/>
          </p:cNvCxnSpPr>
          <p:nvPr/>
        </p:nvCxnSpPr>
        <p:spPr>
          <a:xfrm>
            <a:off x="2500298" y="3786190"/>
            <a:ext cx="157163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>
            <a:stCxn id="5" idx="6"/>
            <a:endCxn id="9" idx="1"/>
          </p:cNvCxnSpPr>
          <p:nvPr/>
        </p:nvCxnSpPr>
        <p:spPr>
          <a:xfrm>
            <a:off x="2571736" y="4857760"/>
            <a:ext cx="1571636" cy="5715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>
            <a:stCxn id="7" idx="6"/>
            <a:endCxn id="9" idx="1"/>
          </p:cNvCxnSpPr>
          <p:nvPr/>
        </p:nvCxnSpPr>
        <p:spPr>
          <a:xfrm flipV="1">
            <a:off x="3143240" y="5429264"/>
            <a:ext cx="1000132" cy="642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u="sng" dirty="0" smtClean="0">
                <a:solidFill>
                  <a:srgbClr val="FF0000"/>
                </a:solidFill>
              </a:rPr>
              <a:t>Úkol- </a:t>
            </a:r>
            <a:r>
              <a:rPr lang="cs-CZ" dirty="0" smtClean="0"/>
              <a:t>Doplňte neúplná slova: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1800" dirty="0" smtClean="0"/>
              <a:t>      </a:t>
            </a:r>
            <a:r>
              <a:rPr lang="cs-CZ" sz="4400" dirty="0" smtClean="0"/>
              <a:t>Autobus_ zastavily u pump_, aby doplnily zásob_ nafty. V daleké Africe mají domov </a:t>
            </a:r>
            <a:r>
              <a:rPr lang="cs-CZ" sz="4400" dirty="0" err="1" smtClean="0"/>
              <a:t>lv</a:t>
            </a:r>
            <a:r>
              <a:rPr lang="cs-CZ" sz="4400" dirty="0" smtClean="0"/>
              <a:t>_, žiraf_, ale také krokodýl_ a pštros_. Včel_ poletují mezi úl_. Četli jsme o  významném spisovatel_. Plním jen vaše příkaz_. </a:t>
            </a:r>
            <a:endParaRPr lang="cs-CZ" sz="44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Společná kontrola: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1800" dirty="0" smtClean="0"/>
              <a:t>      </a:t>
            </a:r>
            <a:r>
              <a:rPr lang="cs-CZ" sz="4400" dirty="0" smtClean="0"/>
              <a:t>Autobus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 zastavily u pump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, aby doplnily zásob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 nafty. V daleké Africe mají domov lv</a:t>
            </a:r>
            <a:r>
              <a:rPr lang="cs-CZ" sz="4400" dirty="0" smtClean="0">
                <a:solidFill>
                  <a:srgbClr val="FF0000"/>
                </a:solidFill>
              </a:rPr>
              <a:t>i</a:t>
            </a:r>
            <a:r>
              <a:rPr lang="cs-CZ" sz="4400" dirty="0" smtClean="0"/>
              <a:t>, žiraf</a:t>
            </a:r>
            <a:r>
              <a:rPr lang="cs-CZ" sz="4400" dirty="0" smtClean="0">
                <a:solidFill>
                  <a:srgbClr val="FF0000"/>
                </a:solidFill>
              </a:rPr>
              <a:t>y,</a:t>
            </a:r>
            <a:r>
              <a:rPr lang="cs-CZ" sz="4400" dirty="0" smtClean="0"/>
              <a:t>  ale také krokodýl</a:t>
            </a:r>
            <a:r>
              <a:rPr lang="cs-CZ" sz="4400" dirty="0" smtClean="0">
                <a:solidFill>
                  <a:srgbClr val="FF0000"/>
                </a:solidFill>
              </a:rPr>
              <a:t>i</a:t>
            </a:r>
            <a:r>
              <a:rPr lang="cs-CZ" sz="4400" dirty="0" smtClean="0"/>
              <a:t> a pštros</a:t>
            </a:r>
            <a:r>
              <a:rPr lang="cs-CZ" sz="4400" dirty="0" smtClean="0">
                <a:solidFill>
                  <a:srgbClr val="FF0000"/>
                </a:solidFill>
              </a:rPr>
              <a:t>i</a:t>
            </a:r>
            <a:r>
              <a:rPr lang="cs-CZ" sz="4400" dirty="0" smtClean="0"/>
              <a:t>. Včel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 poletují mezi úl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. Četli jsme o  významném spisovatel</a:t>
            </a:r>
            <a:r>
              <a:rPr lang="cs-CZ" sz="4400" dirty="0" smtClean="0">
                <a:solidFill>
                  <a:srgbClr val="FF0000"/>
                </a:solidFill>
              </a:rPr>
              <a:t>i</a:t>
            </a:r>
            <a:r>
              <a:rPr lang="cs-CZ" sz="4400" dirty="0" smtClean="0"/>
              <a:t>. Plním jen vaše příkaz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. </a:t>
            </a:r>
            <a:endParaRPr lang="cs-CZ" sz="44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sz="4400" dirty="0" smtClean="0"/>
              <a:t>Žáci jeli na výlet s učitel_. U nás můžeme v lesích slyšet </a:t>
            </a:r>
            <a:r>
              <a:rPr lang="cs-CZ" sz="4400" dirty="0" err="1" smtClean="0"/>
              <a:t>datl</a:t>
            </a:r>
            <a:r>
              <a:rPr lang="cs-CZ" sz="4400" dirty="0" smtClean="0"/>
              <a:t>_, sov_ a tetřev_. Hledejte podobné výraz_. Tyto plodiny rostou na </a:t>
            </a:r>
            <a:r>
              <a:rPr lang="cs-CZ" sz="4400" dirty="0" err="1" smtClean="0"/>
              <a:t>pol</a:t>
            </a:r>
            <a:r>
              <a:rPr lang="cs-CZ" sz="4400" dirty="0" smtClean="0"/>
              <a:t>_. Tereza nosí dlouhé vlas_. V jetel_ bzučí čmeláci.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5" name="Obrázek 4" descr="MB9003044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40" y="478632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SPOLEČNÁ KONTROLA: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sz="4400" dirty="0" smtClean="0"/>
              <a:t>Žáci jeli na výlet s učitel</a:t>
            </a:r>
            <a:r>
              <a:rPr lang="cs-CZ" sz="4400" dirty="0" smtClean="0">
                <a:solidFill>
                  <a:srgbClr val="FF0000"/>
                </a:solidFill>
              </a:rPr>
              <a:t>i</a:t>
            </a:r>
            <a:r>
              <a:rPr lang="cs-CZ" sz="4400" dirty="0" smtClean="0"/>
              <a:t>. U nás můžeme v lesích slyšet datl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, sov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 a tetřev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. Hledejte podobné výraz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. Tyto plodiny rostou na pol</a:t>
            </a:r>
            <a:r>
              <a:rPr lang="cs-CZ" sz="4400" dirty="0" smtClean="0">
                <a:solidFill>
                  <a:srgbClr val="FF0000"/>
                </a:solidFill>
              </a:rPr>
              <a:t>i</a:t>
            </a:r>
            <a:r>
              <a:rPr lang="cs-CZ" sz="4400" dirty="0" smtClean="0"/>
              <a:t>. Tereza nosí dlouhé vlas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dirty="0" smtClean="0"/>
              <a:t>. V jetel</a:t>
            </a:r>
            <a:r>
              <a:rPr lang="cs-CZ" sz="4400" dirty="0" smtClean="0">
                <a:solidFill>
                  <a:srgbClr val="FF0000"/>
                </a:solidFill>
              </a:rPr>
              <a:t>i</a:t>
            </a:r>
            <a:r>
              <a:rPr lang="cs-CZ" sz="4400" dirty="0" smtClean="0"/>
              <a:t> bzučí čmeláci.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6" name="Obrázek 5" descr="MB9003044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16" y="5000636"/>
            <a:ext cx="1500198" cy="1500198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výukovém materiálu byly použity  </a:t>
            </a:r>
            <a:r>
              <a:rPr lang="cs-CZ" smtClean="0"/>
              <a:t>kliparty      z </a:t>
            </a:r>
            <a:r>
              <a:rPr lang="cs-CZ" dirty="0" smtClean="0"/>
              <a:t>programu MS Word 2010 od firmy </a:t>
            </a:r>
            <a:r>
              <a:rPr lang="cs-CZ" u="sng" dirty="0" smtClean="0">
                <a:hlinkClick r:id="rId2"/>
              </a:rPr>
              <a:t>www.</a:t>
            </a:r>
            <a:r>
              <a:rPr lang="cs-CZ" u="sng" dirty="0" err="1" smtClean="0">
                <a:hlinkClick r:id="rId2"/>
              </a:rPr>
              <a:t>microsoft.com</a:t>
            </a:r>
            <a:r>
              <a:rPr lang="cs-CZ" dirty="0" smtClean="0"/>
              <a:t>. Na tento software máme zakoupenou licenci. 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pull dir="d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228</TotalTime>
  <Words>358</Words>
  <Application>Microsoft Office PowerPoint</Application>
  <PresentationFormat>Předvádění na obrazovce (4:3)</PresentationFormat>
  <Paragraphs>62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Snímek 1</vt:lpstr>
      <vt:lpstr>Anotace</vt:lpstr>
      <vt:lpstr>ZÁKLADNÍ PRAVIDLA</vt:lpstr>
      <vt:lpstr>ZÁKLADNÍ PRAVIDLA</vt:lpstr>
      <vt:lpstr>ZÁKLADNÍ PRAVIDLA</vt:lpstr>
      <vt:lpstr>ZÁKLADNÍ PRAVIDLA</vt:lpstr>
      <vt:lpstr>Úkol- Doplňte neúplná slova: </vt:lpstr>
      <vt:lpstr>Společná kontrola:</vt:lpstr>
      <vt:lpstr>Snímek 9</vt:lpstr>
      <vt:lpstr>SPOLEČNÁ KONTROLA:</vt:lpstr>
      <vt:lpstr>POUŽITÉ ZDROJE: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Your User Name</cp:lastModifiedBy>
  <cp:revision>43</cp:revision>
  <dcterms:created xsi:type="dcterms:W3CDTF">2011-06-20T10:40:08Z</dcterms:created>
  <dcterms:modified xsi:type="dcterms:W3CDTF">2012-11-24T18:52:43Z</dcterms:modified>
</cp:coreProperties>
</file>