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VY_32_INOVACE_02_Český jazyk pro 8. ročník_Určování podstatných jmen 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Určování podstatných jmen 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8DA577F1-89B2-41FC-B508-8A60DF809CE8}">
      <dgm:prSet/>
      <dgm:spPr/>
      <dgm:t>
        <a:bodyPr/>
        <a:lstStyle/>
        <a:p>
          <a:r>
            <a:rPr lang="cs-CZ" dirty="0" smtClean="0"/>
            <a:t>Vytvořeno: srpen 2012</a:t>
          </a:r>
          <a:endParaRPr lang="cs-CZ" dirty="0"/>
        </a:p>
      </dgm:t>
    </dgm:pt>
    <dgm:pt modelId="{AC5D3E08-343E-481F-8275-321BE9B8426F}" type="parTrans" cxnId="{BFC85A6C-A4A2-491D-8BA6-C91E9006242E}">
      <dgm:prSet/>
      <dgm:spPr/>
      <dgm:t>
        <a:bodyPr/>
        <a:lstStyle/>
        <a:p>
          <a:endParaRPr lang="cs-CZ"/>
        </a:p>
      </dgm:t>
    </dgm:pt>
    <dgm:pt modelId="{5E46319A-7328-41C5-B255-1FE40275782A}" type="sibTrans" cxnId="{BFC85A6C-A4A2-491D-8BA6-C91E9006242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80CEB04F-FC68-481E-88D0-FA52F6C027C6}" type="pres">
      <dgm:prSet presAssocID="{8DA577F1-89B2-41FC-B508-8A60DF809CE8}" presName="vertSpace6" presStyleLbl="node1" presStyleIdx="4" presStyleCnt="6"/>
      <dgm:spPr/>
    </dgm:pt>
    <dgm:pt modelId="{277722B6-6FF4-4EDC-8DA5-2051010DA38B}" type="pres">
      <dgm:prSet presAssocID="{8DA577F1-89B2-41FC-B508-8A60DF809CE8}" presName="circle6" presStyleLbl="node1" presStyleIdx="5" presStyleCnt="6"/>
      <dgm:spPr/>
    </dgm:pt>
    <dgm:pt modelId="{3B6FCE00-30FE-40DB-9769-94A7D823128A}" type="pres">
      <dgm:prSet presAssocID="{8DA577F1-89B2-41FC-B508-8A60DF809CE8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BF95171-3C14-467F-A4A8-27F444851DD4}" type="pres">
      <dgm:prSet presAssocID="{8DA577F1-89B2-41FC-B508-8A60DF809CE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DD4B285-AA53-4CDE-940C-DBC91FB4DE61}" type="presOf" srcId="{8DA577F1-89B2-41FC-B508-8A60DF809CE8}" destId="{5BF95171-3C14-467F-A4A8-27F444851DD4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02BE1873-C7A6-448F-A872-6873574DE41B}" type="presOf" srcId="{8DA577F1-89B2-41FC-B508-8A60DF809CE8}" destId="{3B6FCE00-30FE-40DB-9769-94A7D823128A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BFC85A6C-A4A2-491D-8BA6-C91E9006242E}" srcId="{757F3AB3-0718-4624-B441-E567A8F0AB56}" destId="{8DA577F1-89B2-41FC-B508-8A60DF809CE8}" srcOrd="5" destOrd="0" parTransId="{AC5D3E08-343E-481F-8275-321BE9B8426F}" sibTransId="{5E46319A-7328-41C5-B255-1FE40275782A}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85A436E7-AFF3-42BF-AFE9-D02573E0F9F4}" type="presParOf" srcId="{333A1088-737F-45CB-B68E-254E46348037}" destId="{80CEB04F-FC68-481E-88D0-FA52F6C027C6}" srcOrd="15" destOrd="0" presId="urn:microsoft.com/office/officeart/2005/8/layout/target3"/>
    <dgm:cxn modelId="{DB640ACA-F0D6-49F9-A3B6-C02B664E1C5E}" type="presParOf" srcId="{333A1088-737F-45CB-B68E-254E46348037}" destId="{277722B6-6FF4-4EDC-8DA5-2051010DA38B}" srcOrd="16" destOrd="0" presId="urn:microsoft.com/office/officeart/2005/8/layout/target3"/>
    <dgm:cxn modelId="{7A20F001-1845-4B3E-99D7-C38905733231}" type="presParOf" srcId="{333A1088-737F-45CB-B68E-254E46348037}" destId="{3B6FCE00-30FE-40DB-9769-94A7D823128A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FEC3ECD1-FA10-4686-886B-F25CA6974DD6}" type="presParOf" srcId="{333A1088-737F-45CB-B68E-254E46348037}" destId="{5BF95171-3C14-467F-A4A8-27F444851DD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Eva Sixtová</a:t>
          </a:r>
          <a:endParaRPr lang="cs-CZ" sz="13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VY_32_INOVACE_02_Český jazyk pro 7. ročník_Určování podstatných jmen </a:t>
          </a:r>
          <a:endParaRPr lang="cs-CZ" sz="13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Určování podstatných jmen </a:t>
          </a:r>
          <a:endParaRPr lang="cs-CZ" sz="13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371039" y="1371039"/>
        <a:ext cx="5253696" cy="342760"/>
      </dsp:txXfrm>
    </dsp:sp>
    <dsp:sp modelId="{277722B6-6FF4-4EDC-8DA5-2051010DA38B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B6FCE00-30FE-40DB-9769-94A7D823128A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Vytvořeno: srpen 2011</a:t>
          </a:r>
          <a:endParaRPr lang="cs-CZ" sz="13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9173236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Učební materiál je určen pro žáky 8. tříd. Žáci vyhledávají v textu podstatná jména, u kterých určují mluvnické </a:t>
            </a:r>
            <a:r>
              <a:rPr lang="cs-CZ" dirty="0" smtClean="0"/>
              <a:t>kategorie. Jednotlivé stránky lze využít jako pracovní listy. Interaktivní tabule slouží ke zpětné kontrole.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Vyhledej v textu  podstatná jména        a urči mluvnické kategorie.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3200" dirty="0" smtClean="0"/>
              <a:t>Nedaleko vsi stála malebná chaloupka. Dědeček čte vnoučatům pohádku. </a:t>
            </a:r>
          </a:p>
          <a:p>
            <a:pPr>
              <a:buNone/>
            </a:pPr>
            <a:r>
              <a:rPr lang="cs-CZ" sz="2000" dirty="0" smtClean="0"/>
              <a:t>                                        rod                  číslo                 pád                        vzor</a:t>
            </a:r>
          </a:p>
          <a:p>
            <a:pPr>
              <a:buNone/>
            </a:pPr>
            <a:endParaRPr lang="cs-CZ" sz="18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714348" y="3786190"/>
            <a:ext cx="2500330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chaloupka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14348" y="3143248"/>
            <a:ext cx="2500330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vsi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14348" y="4429132"/>
            <a:ext cx="2500330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dědeček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14348" y="5143512"/>
            <a:ext cx="2500330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vnoučatům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14348" y="5857892"/>
            <a:ext cx="2500330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pohádku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571868" y="3143248"/>
            <a:ext cx="4929222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r.žen</a:t>
            </a:r>
            <a:r>
              <a:rPr lang="cs-CZ" sz="3600" dirty="0" smtClean="0">
                <a:solidFill>
                  <a:schemeClr val="tx1"/>
                </a:solidFill>
              </a:rPr>
              <a:t>.; </a:t>
            </a:r>
            <a:r>
              <a:rPr lang="cs-CZ" sz="3600" dirty="0" err="1" smtClean="0">
                <a:solidFill>
                  <a:schemeClr val="tx1"/>
                </a:solidFill>
              </a:rPr>
              <a:t>č.j</a:t>
            </a:r>
            <a:r>
              <a:rPr lang="cs-CZ" sz="3600" dirty="0" smtClean="0">
                <a:solidFill>
                  <a:schemeClr val="tx1"/>
                </a:solidFill>
              </a:rPr>
              <a:t>.; p.2.; </a:t>
            </a:r>
            <a:r>
              <a:rPr lang="cs-CZ" sz="3600" dirty="0" err="1" smtClean="0">
                <a:solidFill>
                  <a:schemeClr val="tx1"/>
                </a:solidFill>
              </a:rPr>
              <a:t>vz.kost</a:t>
            </a:r>
            <a:r>
              <a:rPr lang="cs-CZ" sz="3600" dirty="0" smtClean="0">
                <a:solidFill>
                  <a:schemeClr val="tx1"/>
                </a:solidFill>
              </a:rPr>
              <a:t>;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571868" y="3786190"/>
            <a:ext cx="4929222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r.žen</a:t>
            </a:r>
            <a:r>
              <a:rPr lang="cs-CZ" sz="3600" dirty="0" smtClean="0">
                <a:solidFill>
                  <a:schemeClr val="tx1"/>
                </a:solidFill>
              </a:rPr>
              <a:t>.; </a:t>
            </a:r>
            <a:r>
              <a:rPr lang="cs-CZ" sz="3600" dirty="0" err="1" smtClean="0">
                <a:solidFill>
                  <a:schemeClr val="tx1"/>
                </a:solidFill>
              </a:rPr>
              <a:t>č.j</a:t>
            </a:r>
            <a:r>
              <a:rPr lang="cs-CZ" sz="3600" dirty="0" smtClean="0">
                <a:solidFill>
                  <a:schemeClr val="tx1"/>
                </a:solidFill>
              </a:rPr>
              <a:t>.; p.1.; </a:t>
            </a:r>
            <a:r>
              <a:rPr lang="cs-CZ" sz="3600" dirty="0" err="1" smtClean="0">
                <a:solidFill>
                  <a:schemeClr val="tx1"/>
                </a:solidFill>
              </a:rPr>
              <a:t>vz.žena</a:t>
            </a:r>
            <a:r>
              <a:rPr lang="cs-CZ" sz="3600" dirty="0" smtClean="0">
                <a:solidFill>
                  <a:schemeClr val="tx1"/>
                </a:solidFill>
              </a:rPr>
              <a:t>;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571868" y="5857892"/>
            <a:ext cx="4929222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r.žen</a:t>
            </a:r>
            <a:r>
              <a:rPr lang="cs-CZ" sz="3600" dirty="0" smtClean="0">
                <a:solidFill>
                  <a:schemeClr val="tx1"/>
                </a:solidFill>
              </a:rPr>
              <a:t>.; </a:t>
            </a:r>
            <a:r>
              <a:rPr lang="cs-CZ" sz="3600" dirty="0" err="1" smtClean="0">
                <a:solidFill>
                  <a:schemeClr val="tx1"/>
                </a:solidFill>
              </a:rPr>
              <a:t>č.j</a:t>
            </a:r>
            <a:r>
              <a:rPr lang="cs-CZ" sz="3600" dirty="0" smtClean="0">
                <a:solidFill>
                  <a:schemeClr val="tx1"/>
                </a:solidFill>
              </a:rPr>
              <a:t>.; p.4.; </a:t>
            </a:r>
            <a:r>
              <a:rPr lang="cs-CZ" sz="3600" dirty="0" err="1" smtClean="0">
                <a:solidFill>
                  <a:schemeClr val="tx1"/>
                </a:solidFill>
              </a:rPr>
              <a:t>vz.žena</a:t>
            </a:r>
            <a:r>
              <a:rPr lang="cs-CZ" sz="3600" smtClean="0">
                <a:solidFill>
                  <a:schemeClr val="tx1"/>
                </a:solidFill>
              </a:rPr>
              <a:t>;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571868" y="5143512"/>
            <a:ext cx="4929222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r.stř</a:t>
            </a:r>
            <a:r>
              <a:rPr lang="cs-CZ" sz="3600" dirty="0" smtClean="0">
                <a:solidFill>
                  <a:schemeClr val="tx1"/>
                </a:solidFill>
              </a:rPr>
              <a:t>.; </a:t>
            </a:r>
            <a:r>
              <a:rPr lang="cs-CZ" sz="3600" dirty="0" err="1" smtClean="0">
                <a:solidFill>
                  <a:schemeClr val="tx1"/>
                </a:solidFill>
              </a:rPr>
              <a:t>č.mn</a:t>
            </a:r>
            <a:r>
              <a:rPr lang="cs-CZ" sz="3600" dirty="0" smtClean="0">
                <a:solidFill>
                  <a:schemeClr val="tx1"/>
                </a:solidFill>
              </a:rPr>
              <a:t>.; p.3.; </a:t>
            </a:r>
            <a:r>
              <a:rPr lang="cs-CZ" sz="3600" dirty="0" err="1" smtClean="0">
                <a:solidFill>
                  <a:schemeClr val="tx1"/>
                </a:solidFill>
              </a:rPr>
              <a:t>vz.kuře</a:t>
            </a:r>
            <a:r>
              <a:rPr lang="cs-CZ" sz="3600" dirty="0" smtClean="0">
                <a:solidFill>
                  <a:schemeClr val="tx1"/>
                </a:solidFill>
              </a:rPr>
              <a:t>;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571868" y="4429132"/>
            <a:ext cx="4929222" cy="5000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r.muž</a:t>
            </a:r>
            <a:r>
              <a:rPr lang="cs-CZ" sz="3600" dirty="0" smtClean="0">
                <a:solidFill>
                  <a:schemeClr val="tx1"/>
                </a:solidFill>
              </a:rPr>
              <a:t>.; </a:t>
            </a:r>
            <a:r>
              <a:rPr lang="cs-CZ" sz="3600" dirty="0" err="1" smtClean="0">
                <a:solidFill>
                  <a:schemeClr val="tx1"/>
                </a:solidFill>
              </a:rPr>
              <a:t>č.j</a:t>
            </a:r>
            <a:r>
              <a:rPr lang="cs-CZ" sz="3600" dirty="0" smtClean="0">
                <a:solidFill>
                  <a:schemeClr val="tx1"/>
                </a:solidFill>
              </a:rPr>
              <a:t>.; p.1.; </a:t>
            </a:r>
            <a:r>
              <a:rPr lang="cs-CZ" sz="3600" dirty="0" err="1" smtClean="0">
                <a:solidFill>
                  <a:schemeClr val="tx1"/>
                </a:solidFill>
              </a:rPr>
              <a:t>vz.pán</a:t>
            </a:r>
            <a:r>
              <a:rPr lang="cs-CZ" sz="3600" dirty="0" smtClean="0">
                <a:solidFill>
                  <a:schemeClr val="tx1"/>
                </a:solidFill>
              </a:rPr>
              <a:t>;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Vyhledej v textu  podstatná jména        a  urči mluvnické kategorie.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>
          <a:xfrm>
            <a:off x="928662" y="1643050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3200" dirty="0" smtClean="0"/>
              <a:t>Přes všechny tyto životní útrapy a svízele vytvořil neobyčejné dílo, které se stalo součástí světové literatury</a:t>
            </a:r>
            <a:r>
              <a:rPr lang="cs-CZ" dirty="0" smtClean="0"/>
              <a:t> .</a:t>
            </a:r>
          </a:p>
        </p:txBody>
      </p:sp>
      <p:sp>
        <p:nvSpPr>
          <p:cNvPr id="8" name="Obdélník 7"/>
          <p:cNvSpPr/>
          <p:nvPr/>
        </p:nvSpPr>
        <p:spPr>
          <a:xfrm>
            <a:off x="928662" y="3214686"/>
            <a:ext cx="164307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útrapy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14678" y="3214686"/>
            <a:ext cx="457203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r.žen</a:t>
            </a:r>
            <a:r>
              <a:rPr lang="cs-CZ" sz="3200" dirty="0" smtClean="0">
                <a:solidFill>
                  <a:schemeClr val="tx1"/>
                </a:solidFill>
              </a:rPr>
              <a:t>.; </a:t>
            </a:r>
            <a:r>
              <a:rPr lang="cs-CZ" sz="3200" dirty="0" err="1" smtClean="0">
                <a:solidFill>
                  <a:schemeClr val="tx1"/>
                </a:solidFill>
              </a:rPr>
              <a:t>č.mn</a:t>
            </a:r>
            <a:r>
              <a:rPr lang="cs-CZ" sz="3200" dirty="0" smtClean="0">
                <a:solidFill>
                  <a:schemeClr val="tx1"/>
                </a:solidFill>
              </a:rPr>
              <a:t>.; 4.p.; </a:t>
            </a:r>
            <a:r>
              <a:rPr lang="cs-CZ" sz="3200" dirty="0" err="1" smtClean="0">
                <a:solidFill>
                  <a:schemeClr val="tx1"/>
                </a:solidFill>
              </a:rPr>
              <a:t>vz.žena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928662" y="3929066"/>
            <a:ext cx="164307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svízele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928662" y="4572008"/>
            <a:ext cx="164307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dílo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928662" y="5286388"/>
            <a:ext cx="164307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součástí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928662" y="6000768"/>
            <a:ext cx="1643074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literatury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14678" y="3929066"/>
            <a:ext cx="457203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r.žen</a:t>
            </a:r>
            <a:r>
              <a:rPr lang="cs-CZ" sz="3200" dirty="0" smtClean="0">
                <a:solidFill>
                  <a:schemeClr val="tx1"/>
                </a:solidFill>
              </a:rPr>
              <a:t>.; </a:t>
            </a:r>
            <a:r>
              <a:rPr lang="cs-CZ" sz="3200" dirty="0" err="1" smtClean="0">
                <a:solidFill>
                  <a:schemeClr val="tx1"/>
                </a:solidFill>
              </a:rPr>
              <a:t>č.mn</a:t>
            </a:r>
            <a:r>
              <a:rPr lang="cs-CZ" sz="3200" dirty="0" smtClean="0">
                <a:solidFill>
                  <a:schemeClr val="tx1"/>
                </a:solidFill>
              </a:rPr>
              <a:t>.; 4.p.; </a:t>
            </a:r>
            <a:r>
              <a:rPr lang="cs-CZ" sz="3200" dirty="0" err="1" smtClean="0">
                <a:solidFill>
                  <a:schemeClr val="tx1"/>
                </a:solidFill>
              </a:rPr>
              <a:t>vz.píseň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214678" y="4572008"/>
            <a:ext cx="457203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r.stř</a:t>
            </a:r>
            <a:r>
              <a:rPr lang="cs-CZ" sz="3200" dirty="0" smtClean="0">
                <a:solidFill>
                  <a:schemeClr val="tx1"/>
                </a:solidFill>
              </a:rPr>
              <a:t>.; </a:t>
            </a:r>
            <a:r>
              <a:rPr lang="cs-CZ" sz="3200" dirty="0" err="1" smtClean="0">
                <a:solidFill>
                  <a:schemeClr val="tx1"/>
                </a:solidFill>
              </a:rPr>
              <a:t>č.j</a:t>
            </a:r>
            <a:r>
              <a:rPr lang="cs-CZ" sz="3200" dirty="0" smtClean="0">
                <a:solidFill>
                  <a:schemeClr val="tx1"/>
                </a:solidFill>
              </a:rPr>
              <a:t>.; 4.p.; </a:t>
            </a:r>
            <a:r>
              <a:rPr lang="cs-CZ" sz="3200" dirty="0" err="1" smtClean="0">
                <a:solidFill>
                  <a:schemeClr val="tx1"/>
                </a:solidFill>
              </a:rPr>
              <a:t>vz.město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214678" y="5286388"/>
            <a:ext cx="457203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r.žen</a:t>
            </a:r>
            <a:r>
              <a:rPr lang="cs-CZ" sz="3200" dirty="0" smtClean="0">
                <a:solidFill>
                  <a:schemeClr val="tx1"/>
                </a:solidFill>
              </a:rPr>
              <a:t>.; </a:t>
            </a:r>
            <a:r>
              <a:rPr lang="cs-CZ" sz="3200" dirty="0" err="1" smtClean="0">
                <a:solidFill>
                  <a:schemeClr val="tx1"/>
                </a:solidFill>
              </a:rPr>
              <a:t>č.j</a:t>
            </a:r>
            <a:r>
              <a:rPr lang="cs-CZ" sz="3200" dirty="0" smtClean="0">
                <a:solidFill>
                  <a:schemeClr val="tx1"/>
                </a:solidFill>
              </a:rPr>
              <a:t>.; 7.p.; </a:t>
            </a:r>
            <a:r>
              <a:rPr lang="cs-CZ" sz="3200" dirty="0" err="1" smtClean="0">
                <a:solidFill>
                  <a:schemeClr val="tx1"/>
                </a:solidFill>
              </a:rPr>
              <a:t>vz.kost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214678" y="6000768"/>
            <a:ext cx="4572032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r.žen</a:t>
            </a:r>
            <a:r>
              <a:rPr lang="cs-CZ" sz="3200" dirty="0" smtClean="0">
                <a:solidFill>
                  <a:schemeClr val="tx1"/>
                </a:solidFill>
              </a:rPr>
              <a:t>.; </a:t>
            </a:r>
            <a:r>
              <a:rPr lang="cs-CZ" sz="3200" dirty="0" err="1" smtClean="0">
                <a:solidFill>
                  <a:schemeClr val="tx1"/>
                </a:solidFill>
              </a:rPr>
              <a:t>č.j</a:t>
            </a:r>
            <a:r>
              <a:rPr lang="cs-CZ" sz="3200" dirty="0" smtClean="0">
                <a:solidFill>
                  <a:schemeClr val="tx1"/>
                </a:solidFill>
              </a:rPr>
              <a:t>.; 2.p.; </a:t>
            </a:r>
            <a:r>
              <a:rPr lang="cs-CZ" sz="3200" dirty="0" err="1" smtClean="0">
                <a:solidFill>
                  <a:schemeClr val="tx1"/>
                </a:solidFill>
              </a:rPr>
              <a:t>vz.žena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00298" y="3929066"/>
            <a:ext cx="1857388" cy="5000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r.muž.než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715140" y="3929066"/>
            <a:ext cx="928694" cy="5000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stroj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9916031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211</TotalTime>
  <Words>212</Words>
  <Application>Microsoft Office PowerPoint</Application>
  <PresentationFormat>Předvádění na obrazovce (4:3)</PresentationFormat>
  <Paragraphs>36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Jmění</vt:lpstr>
      <vt:lpstr>Snímek 1</vt:lpstr>
      <vt:lpstr>Anotace</vt:lpstr>
      <vt:lpstr>Vyhledej v textu  podstatná jména        a urči mluvnické kategorie.</vt:lpstr>
      <vt:lpstr>Vyhledej v textu  podstatná jména        a  urči mluvnické kategorie.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Your User Name</cp:lastModifiedBy>
  <cp:revision>41</cp:revision>
  <dcterms:created xsi:type="dcterms:W3CDTF">2011-06-20T10:40:08Z</dcterms:created>
  <dcterms:modified xsi:type="dcterms:W3CDTF">2012-11-24T16:18:07Z</dcterms:modified>
</cp:coreProperties>
</file>