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4" r:id="rId4"/>
    <p:sldId id="265" r:id="rId5"/>
    <p:sldId id="266" r:id="rId6"/>
    <p:sldId id="267" r:id="rId7"/>
    <p:sldId id="258" r:id="rId8"/>
    <p:sldId id="262" r:id="rId9"/>
    <p:sldId id="263" r:id="rId10"/>
    <p:sldId id="268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VY_32_INOVACE_05_Český jazyk pro 8. ročník_Pravopis koncovek přídavných jmen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Pravopis koncovek přídavných jmen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2049C1F-531D-4CE3-8DF3-0148908ED253}">
      <dgm:prSet/>
      <dgm:spPr/>
      <dgm:t>
        <a:bodyPr/>
        <a:lstStyle/>
        <a:p>
          <a:r>
            <a:rPr lang="cs-CZ" dirty="0" smtClean="0"/>
            <a:t>Vytvořeno: srpen 2012</a:t>
          </a:r>
          <a:endParaRPr lang="cs-CZ" dirty="0"/>
        </a:p>
      </dgm:t>
    </dgm:pt>
    <dgm:pt modelId="{6B82A4CB-2587-4991-90CF-466B7461B864}" type="parTrans" cxnId="{098A6D61-DAC8-4D00-A5C7-18B02D837015}">
      <dgm:prSet/>
      <dgm:spPr/>
      <dgm:t>
        <a:bodyPr/>
        <a:lstStyle/>
        <a:p>
          <a:endParaRPr lang="cs-CZ"/>
        </a:p>
      </dgm:t>
    </dgm:pt>
    <dgm:pt modelId="{2E0A1F10-542D-4B8B-A70F-7B5133102C43}" type="sibTrans" cxnId="{098A6D61-DAC8-4D00-A5C7-18B02D837015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BF2DDF6-CC5D-480E-9447-B57C405ADD15}" type="pres">
      <dgm:prSet presAssocID="{D2049C1F-531D-4CE3-8DF3-0148908ED253}" presName="vertSpace6" presStyleLbl="node1" presStyleIdx="4" presStyleCnt="6"/>
      <dgm:spPr/>
    </dgm:pt>
    <dgm:pt modelId="{760A1A0A-BD64-4795-BDDB-B84EF64A1358}" type="pres">
      <dgm:prSet presAssocID="{D2049C1F-531D-4CE3-8DF3-0148908ED253}" presName="circle6" presStyleLbl="node1" presStyleIdx="5" presStyleCnt="6"/>
      <dgm:spPr/>
    </dgm:pt>
    <dgm:pt modelId="{D84B1750-E096-42E8-B6B9-D0929091DCFF}" type="pres">
      <dgm:prSet presAssocID="{D2049C1F-531D-4CE3-8DF3-0148908ED253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99D8C0-8149-474C-B797-7D947CCDBC56}" type="pres">
      <dgm:prSet presAssocID="{D2049C1F-531D-4CE3-8DF3-0148908ED25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098A6D61-DAC8-4D00-A5C7-18B02D837015}" srcId="{757F3AB3-0718-4624-B441-E567A8F0AB56}" destId="{D2049C1F-531D-4CE3-8DF3-0148908ED253}" srcOrd="5" destOrd="0" parTransId="{6B82A4CB-2587-4991-90CF-466B7461B864}" sibTransId="{2E0A1F10-542D-4B8B-A70F-7B5133102C43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EE66036E-5FBC-4C70-B59E-C7ECCB4AEA4F}" type="presOf" srcId="{D2049C1F-531D-4CE3-8DF3-0148908ED253}" destId="{D84B1750-E096-42E8-B6B9-D0929091DCFF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8ABCEAC8-9D38-452E-889F-E5B8E26F0325}" type="presOf" srcId="{D2049C1F-531D-4CE3-8DF3-0148908ED253}" destId="{9499D8C0-8149-474C-B797-7D947CCDBC56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3C703C78-B06D-49AB-9AF1-67328A54E867}" type="presParOf" srcId="{333A1088-737F-45CB-B68E-254E46348037}" destId="{DBF2DDF6-CC5D-480E-9447-B57C405ADD15}" srcOrd="15" destOrd="0" presId="urn:microsoft.com/office/officeart/2005/8/layout/target3"/>
    <dgm:cxn modelId="{AFD1D0F2-A862-4643-8F37-15F4FE3EA3C9}" type="presParOf" srcId="{333A1088-737F-45CB-B68E-254E46348037}" destId="{760A1A0A-BD64-4795-BDDB-B84EF64A1358}" srcOrd="16" destOrd="0" presId="urn:microsoft.com/office/officeart/2005/8/layout/target3"/>
    <dgm:cxn modelId="{C3CAB927-B49C-4C05-BF9B-005FD8AA73D6}" type="presParOf" srcId="{333A1088-737F-45CB-B68E-254E46348037}" destId="{D84B1750-E096-42E8-B6B9-D0929091DCFF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993E8A03-0291-4824-B043-24266802B2F0}" type="presParOf" srcId="{333A1088-737F-45CB-B68E-254E46348037}" destId="{9499D8C0-8149-474C-B797-7D947CCDBC56}" srcOrd="23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ZŠ Týnec nad Labem</a:t>
          </a:r>
          <a:endParaRPr lang="cs-CZ" sz="12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Eva Sixtová</a:t>
          </a:r>
          <a:endParaRPr lang="cs-CZ" sz="12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VY_32_INOVACE_05_Český jazyk pro 7. ročník_Pravopis koncovek přídavných jmen</a:t>
          </a:r>
          <a:endParaRPr lang="cs-CZ" sz="12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Téma: Pravopis koncovek přídavných jmen</a:t>
          </a:r>
          <a:endParaRPr lang="cs-CZ" sz="12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CZ.1.07/1.4.00/21.1921</a:t>
          </a:r>
          <a:endParaRPr lang="cs-CZ" sz="1200" kern="1200" dirty="0"/>
        </a:p>
      </dsp:txBody>
      <dsp:txXfrm>
        <a:off x="1371039" y="1371039"/>
        <a:ext cx="5253696" cy="342760"/>
      </dsp:txXfrm>
    </dsp:sp>
    <dsp:sp modelId="{760A1A0A-BD64-4795-BDDB-B84EF64A1358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84B1750-E096-42E8-B6B9-D0929091DCFF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Vytvořeno: srpen 2011</a:t>
          </a:r>
          <a:endParaRPr lang="cs-CZ" sz="12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plit orient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split orient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split orient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split orient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split orient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split orient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split orient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>
    <p:split orient="vert"/>
  </p:transition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54809601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smtClean="0"/>
              <a:t>   </a:t>
            </a:r>
            <a:r>
              <a:rPr lang="cs-CZ" smtClean="0"/>
              <a:t>Učební </a:t>
            </a:r>
            <a:r>
              <a:rPr lang="cs-CZ" dirty="0" smtClean="0"/>
              <a:t>materiál je určen pro žáky 8. tříd. Žáci si procvičují koncovky přídavných jmen. Text je určen pro interaktivní tabuli. Některé stránky lze využít jako pracovní listy s následnou kontrolou a správným odůvodněním.</a:t>
            </a:r>
            <a:endParaRPr lang="cs-CZ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SHRNUTÍ PRAVOPISU PŘÍDAVNÝCH JMEN: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Přídavná jména se shodují s podstatnými jmény: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500034" y="2357430"/>
            <a:ext cx="2214578" cy="12144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V PÁDĚ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143240" y="2357430"/>
            <a:ext cx="2214578" cy="12144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V ČÍSLE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5929322" y="2357430"/>
            <a:ext cx="2214578" cy="12144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V RODĚ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5500694" y="3500438"/>
            <a:ext cx="3286148" cy="12144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ŽIVOTNOST</a:t>
            </a:r>
          </a:p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NEŽIVOTNOST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9" name="Obrázek 8" descr="MB90043799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7290" y="4429132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SHRNUTÍ PRAVOPISU PŘÍDAVNÝCH JMEN: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Přídavná jména přivlastňovací utvořená od jmen vlastních píšeme:</a:t>
            </a:r>
          </a:p>
          <a:p>
            <a:endParaRPr lang="cs-CZ" dirty="0" smtClean="0"/>
          </a:p>
          <a:p>
            <a:r>
              <a:rPr lang="cs-CZ" dirty="0" smtClean="0"/>
              <a:t>Ostatní přídavná jména utvořená od jmen vlastních píšeme:</a:t>
            </a:r>
          </a:p>
          <a:p>
            <a:endParaRPr lang="cs-CZ" dirty="0" smtClean="0"/>
          </a:p>
          <a:p>
            <a:r>
              <a:rPr lang="cs-CZ" dirty="0" smtClean="0"/>
              <a:t>Ve vlastních názvech se však i tato přídavná jména píší:</a:t>
            </a:r>
          </a:p>
          <a:p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3571868" y="2214554"/>
            <a:ext cx="5072098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S VELKÝM POČÁTEČNÍM PÍSMENEM.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786182" y="3786190"/>
            <a:ext cx="5072098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S MALÝM POČÁTEČNÍM PÍSMENEM.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286116" y="5500702"/>
            <a:ext cx="5072098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S VELKÝM POČÁTEČNÍM PÍSMENEM.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SHRNUTÍ PRAVOPISU KONCOVEK PŘÍDAVNÝCH JMEN: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 koncovkách </a:t>
            </a:r>
            <a:r>
              <a:rPr lang="cs-CZ" dirty="0" smtClean="0">
                <a:solidFill>
                  <a:srgbClr val="FFC000"/>
                </a:solidFill>
              </a:rPr>
              <a:t>přídavných jmen měkkých </a:t>
            </a:r>
            <a:r>
              <a:rPr lang="cs-CZ" dirty="0" smtClean="0"/>
              <a:t>píšeme pouze </a:t>
            </a:r>
            <a:r>
              <a:rPr lang="cs-CZ" dirty="0" smtClean="0">
                <a:solidFill>
                  <a:srgbClr val="FFC000"/>
                </a:solidFill>
              </a:rPr>
              <a:t>měkké </a:t>
            </a:r>
            <a:r>
              <a:rPr lang="cs-CZ" dirty="0" err="1" smtClean="0">
                <a:solidFill>
                  <a:srgbClr val="FFC000"/>
                </a:solidFill>
              </a:rPr>
              <a:t>í</a:t>
            </a:r>
            <a:r>
              <a:rPr lang="cs-CZ" dirty="0" smtClean="0">
                <a:solidFill>
                  <a:srgbClr val="FFC000"/>
                </a:solidFill>
              </a:rPr>
              <a:t>.</a:t>
            </a:r>
          </a:p>
          <a:p>
            <a:endParaRPr lang="cs-CZ" dirty="0" smtClean="0"/>
          </a:p>
          <a:p>
            <a:r>
              <a:rPr lang="cs-CZ" dirty="0" smtClean="0"/>
              <a:t>V koncovkách </a:t>
            </a:r>
            <a:r>
              <a:rPr lang="cs-CZ" dirty="0" smtClean="0">
                <a:solidFill>
                  <a:srgbClr val="FFC000"/>
                </a:solidFill>
              </a:rPr>
              <a:t>přídavných jmen tvrdých </a:t>
            </a:r>
            <a:r>
              <a:rPr lang="cs-CZ" dirty="0" smtClean="0"/>
              <a:t>a </a:t>
            </a:r>
            <a:r>
              <a:rPr lang="cs-CZ" dirty="0" smtClean="0">
                <a:solidFill>
                  <a:srgbClr val="FFC000"/>
                </a:solidFill>
              </a:rPr>
              <a:t>přivlastňovacích</a:t>
            </a:r>
            <a:r>
              <a:rPr lang="cs-CZ" dirty="0" smtClean="0"/>
              <a:t> píšeme </a:t>
            </a:r>
            <a:r>
              <a:rPr lang="cs-CZ" dirty="0" smtClean="0">
                <a:solidFill>
                  <a:srgbClr val="FFC000"/>
                </a:solidFill>
              </a:rPr>
              <a:t>tvrdé y/ý</a:t>
            </a:r>
            <a:r>
              <a:rPr lang="cs-CZ" dirty="0" smtClean="0"/>
              <a:t>, pouze v </a:t>
            </a:r>
            <a:r>
              <a:rPr lang="cs-CZ" dirty="0" smtClean="0">
                <a:solidFill>
                  <a:srgbClr val="FFC000"/>
                </a:solidFill>
              </a:rPr>
              <a:t>1. a 5. </a:t>
            </a:r>
            <a:r>
              <a:rPr lang="cs-CZ" dirty="0" smtClean="0"/>
              <a:t>pádě čísla </a:t>
            </a:r>
            <a:r>
              <a:rPr lang="cs-CZ" dirty="0" smtClean="0">
                <a:solidFill>
                  <a:srgbClr val="FFC000"/>
                </a:solidFill>
              </a:rPr>
              <a:t>množného</a:t>
            </a:r>
            <a:r>
              <a:rPr lang="cs-CZ" dirty="0" smtClean="0"/>
              <a:t> rodu </a:t>
            </a:r>
            <a:r>
              <a:rPr lang="cs-CZ" dirty="0" smtClean="0">
                <a:solidFill>
                  <a:srgbClr val="FFC000"/>
                </a:solidFill>
              </a:rPr>
              <a:t>mužského životného </a:t>
            </a:r>
            <a:r>
              <a:rPr lang="cs-CZ" dirty="0" smtClean="0"/>
              <a:t>píšeme </a:t>
            </a:r>
            <a:r>
              <a:rPr lang="cs-CZ" dirty="0" smtClean="0">
                <a:solidFill>
                  <a:srgbClr val="FFC000"/>
                </a:solidFill>
              </a:rPr>
              <a:t>měkké i/</a:t>
            </a:r>
            <a:r>
              <a:rPr lang="cs-CZ" dirty="0" err="1" smtClean="0">
                <a:solidFill>
                  <a:srgbClr val="FFC000"/>
                </a:solidFill>
              </a:rPr>
              <a:t>í</a:t>
            </a:r>
            <a:r>
              <a:rPr lang="cs-CZ" dirty="0" smtClean="0">
                <a:solidFill>
                  <a:srgbClr val="FFC000"/>
                </a:solidFill>
              </a:rPr>
              <a:t>.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4" name="Obrázek 3" descr="MB90040618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3372" y="4714884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SHRNUTÍ PRAVOPISU KONCOVEK PŘÍDAVNÝCH JMEN: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 koncovkách </a:t>
            </a:r>
            <a:r>
              <a:rPr lang="cs-CZ" dirty="0" smtClean="0">
                <a:solidFill>
                  <a:srgbClr val="FFC000"/>
                </a:solidFill>
              </a:rPr>
              <a:t>jmenných tvarů přídavných jmen tvrdých</a:t>
            </a:r>
            <a:r>
              <a:rPr lang="cs-CZ" dirty="0" smtClean="0"/>
              <a:t> píšeme </a:t>
            </a:r>
            <a:r>
              <a:rPr lang="cs-CZ" dirty="0" smtClean="0">
                <a:solidFill>
                  <a:srgbClr val="FFC000"/>
                </a:solidFill>
              </a:rPr>
              <a:t>tvrdé y</a:t>
            </a:r>
            <a:r>
              <a:rPr lang="cs-CZ" dirty="0" smtClean="0"/>
              <a:t>, pouze v </a:t>
            </a:r>
            <a:r>
              <a:rPr lang="cs-CZ" dirty="0" smtClean="0">
                <a:solidFill>
                  <a:srgbClr val="FFC000"/>
                </a:solidFill>
              </a:rPr>
              <a:t>1</a:t>
            </a:r>
            <a:r>
              <a:rPr lang="cs-CZ" dirty="0" smtClean="0"/>
              <a:t>. pádě čísla  </a:t>
            </a:r>
            <a:r>
              <a:rPr lang="cs-CZ" dirty="0" smtClean="0">
                <a:solidFill>
                  <a:srgbClr val="FFC000"/>
                </a:solidFill>
              </a:rPr>
              <a:t>množného</a:t>
            </a:r>
            <a:r>
              <a:rPr lang="cs-CZ" dirty="0" smtClean="0"/>
              <a:t> rodu </a:t>
            </a:r>
            <a:r>
              <a:rPr lang="cs-CZ" dirty="0" smtClean="0">
                <a:solidFill>
                  <a:srgbClr val="FFC000"/>
                </a:solidFill>
              </a:rPr>
              <a:t>mužského životného </a:t>
            </a:r>
            <a:r>
              <a:rPr lang="cs-CZ" dirty="0" smtClean="0"/>
              <a:t>píšeme </a:t>
            </a:r>
            <a:r>
              <a:rPr lang="cs-CZ" dirty="0" smtClean="0">
                <a:solidFill>
                  <a:srgbClr val="FFC000"/>
                </a:solidFill>
              </a:rPr>
              <a:t>měkké i.</a:t>
            </a:r>
          </a:p>
          <a:p>
            <a:endParaRPr lang="cs-CZ" dirty="0" smtClean="0"/>
          </a:p>
          <a:p>
            <a:r>
              <a:rPr lang="cs-CZ" dirty="0" smtClean="0"/>
              <a:t>V koncovkách </a:t>
            </a:r>
            <a:r>
              <a:rPr lang="cs-CZ" dirty="0" smtClean="0">
                <a:solidFill>
                  <a:srgbClr val="FFC000"/>
                </a:solidFill>
              </a:rPr>
              <a:t>–</a:t>
            </a:r>
            <a:r>
              <a:rPr lang="cs-CZ" dirty="0" err="1" smtClean="0">
                <a:solidFill>
                  <a:srgbClr val="FFC000"/>
                </a:solidFill>
              </a:rPr>
              <a:t>ými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smtClean="0">
                <a:solidFill>
                  <a:srgbClr val="FFC000"/>
                </a:solidFill>
              </a:rPr>
              <a:t>–</a:t>
            </a:r>
            <a:r>
              <a:rPr lang="cs-CZ" dirty="0" err="1" smtClean="0">
                <a:solidFill>
                  <a:srgbClr val="FFC000"/>
                </a:solidFill>
              </a:rPr>
              <a:t>ími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smtClean="0"/>
              <a:t>píšeme vždy po m 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měkké i.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4" name="Obrázek 3" descr="MB900397058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9322" y="4357694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Úkol- </a:t>
            </a:r>
            <a:r>
              <a:rPr lang="cs-CZ" dirty="0" smtClean="0"/>
              <a:t>Doplňte chybějící písmena: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/>
              <a:t>      </a:t>
            </a:r>
            <a:r>
              <a:rPr lang="cs-CZ" sz="3600" dirty="0" smtClean="0"/>
              <a:t>Děti si udělaly skrýš pod vzrostl_m_  keři. Obměkčil ho </a:t>
            </a:r>
            <a:r>
              <a:rPr lang="cs-CZ" sz="3600" dirty="0" err="1" smtClean="0"/>
              <a:t>dojímav</a:t>
            </a:r>
            <a:r>
              <a:rPr lang="cs-CZ" sz="3600" dirty="0" smtClean="0"/>
              <a:t>_ </a:t>
            </a:r>
            <a:r>
              <a:rPr lang="cs-CZ" sz="3600" dirty="0" err="1" smtClean="0"/>
              <a:t>ps</a:t>
            </a:r>
            <a:r>
              <a:rPr lang="cs-CZ" sz="3600" dirty="0" smtClean="0"/>
              <a:t>_ štěkot. Často Petr pomáhá venčit </a:t>
            </a:r>
            <a:r>
              <a:rPr lang="cs-CZ" sz="3600" dirty="0" err="1" smtClean="0"/>
              <a:t>dědečkov</a:t>
            </a:r>
            <a:r>
              <a:rPr lang="cs-CZ" sz="3600" dirty="0" smtClean="0"/>
              <a:t>_ psy. </a:t>
            </a:r>
            <a:r>
              <a:rPr lang="cs-CZ" sz="3600" dirty="0" err="1" smtClean="0"/>
              <a:t>Hověz</a:t>
            </a:r>
            <a:r>
              <a:rPr lang="cs-CZ" sz="3600" dirty="0" smtClean="0"/>
              <a:t>_ maso je zdravé. V muzeu jsme si prohlédli </a:t>
            </a:r>
            <a:r>
              <a:rPr lang="cs-CZ" sz="3600" dirty="0" err="1" smtClean="0"/>
              <a:t>starobyl</a:t>
            </a:r>
            <a:r>
              <a:rPr lang="cs-CZ" sz="3600" dirty="0" smtClean="0"/>
              <a:t>_ nábytek. Z lesa  se ozývalo sov_ houkání. Podej mi ty </a:t>
            </a:r>
            <a:r>
              <a:rPr lang="cs-CZ" sz="3600" dirty="0" err="1" smtClean="0"/>
              <a:t>bratrov</a:t>
            </a:r>
            <a:r>
              <a:rPr lang="cs-CZ" sz="3600" dirty="0" smtClean="0"/>
              <a:t>_ brýle. </a:t>
            </a:r>
            <a:endParaRPr lang="cs-CZ" sz="3600" dirty="0"/>
          </a:p>
        </p:txBody>
      </p:sp>
      <p:pic>
        <p:nvPicPr>
          <p:cNvPr id="4" name="Obrázek 3" descr="MB90008856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3768" y="5029200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 S ODŮVODNĚNÍM: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 Děti si udělaly skrýš pod vzrostl</a:t>
            </a:r>
            <a:r>
              <a:rPr lang="cs-CZ" sz="3200" dirty="0" smtClean="0">
                <a:solidFill>
                  <a:srgbClr val="FF0000"/>
                </a:solidFill>
              </a:rPr>
              <a:t>ý</a:t>
            </a:r>
            <a:r>
              <a:rPr lang="cs-CZ" sz="3200" dirty="0" smtClean="0"/>
              <a:t>m</a:t>
            </a:r>
            <a:r>
              <a:rPr lang="cs-CZ" sz="3200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 (</a:t>
            </a:r>
            <a:r>
              <a:rPr lang="cs-CZ" sz="3200" dirty="0" smtClean="0">
                <a:solidFill>
                  <a:srgbClr val="FF0000"/>
                </a:solidFill>
              </a:rPr>
              <a:t>mladými</a:t>
            </a:r>
            <a:r>
              <a:rPr lang="cs-CZ" sz="3200" dirty="0" smtClean="0"/>
              <a:t>) keři. Obměkčil ho dojímav</a:t>
            </a:r>
            <a:r>
              <a:rPr lang="cs-CZ" sz="3200" dirty="0" smtClean="0">
                <a:solidFill>
                  <a:srgbClr val="FF0000"/>
                </a:solidFill>
              </a:rPr>
              <a:t>ý</a:t>
            </a:r>
            <a:r>
              <a:rPr lang="cs-CZ" sz="3200" dirty="0" smtClean="0"/>
              <a:t> (</a:t>
            </a:r>
            <a:r>
              <a:rPr lang="cs-CZ" sz="3200" dirty="0" smtClean="0">
                <a:solidFill>
                  <a:srgbClr val="FF0000"/>
                </a:solidFill>
              </a:rPr>
              <a:t>mladý</a:t>
            </a:r>
            <a:r>
              <a:rPr lang="cs-CZ" sz="3200" dirty="0" smtClean="0"/>
              <a:t>) ps</a:t>
            </a:r>
            <a:r>
              <a:rPr lang="cs-CZ" sz="3200" dirty="0" smtClean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 (</a:t>
            </a:r>
            <a:r>
              <a:rPr lang="cs-CZ" sz="3200" dirty="0" smtClean="0">
                <a:solidFill>
                  <a:srgbClr val="FF0000"/>
                </a:solidFill>
              </a:rPr>
              <a:t>jarní</a:t>
            </a:r>
            <a:r>
              <a:rPr lang="cs-CZ" sz="3200" dirty="0" smtClean="0"/>
              <a:t>) štěkot. Často Petr pomáhá venčit dědečkov</a:t>
            </a:r>
            <a:r>
              <a:rPr lang="cs-CZ" sz="3200" dirty="0" smtClean="0">
                <a:solidFill>
                  <a:srgbClr val="FF0000"/>
                </a:solidFill>
              </a:rPr>
              <a:t>y </a:t>
            </a:r>
            <a:r>
              <a:rPr lang="cs-CZ" sz="3200" dirty="0" smtClean="0"/>
              <a:t>(</a:t>
            </a:r>
            <a:r>
              <a:rPr lang="cs-CZ" sz="3200" dirty="0" smtClean="0">
                <a:solidFill>
                  <a:srgbClr val="FF0000"/>
                </a:solidFill>
              </a:rPr>
              <a:t>otcovy</a:t>
            </a:r>
            <a:r>
              <a:rPr lang="cs-CZ" sz="3200" dirty="0" smtClean="0"/>
              <a:t>) psy. Hověz</a:t>
            </a:r>
            <a:r>
              <a:rPr lang="cs-CZ" sz="3200" dirty="0" smtClean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 (</a:t>
            </a:r>
            <a:r>
              <a:rPr lang="cs-CZ" sz="3200" dirty="0" smtClean="0">
                <a:solidFill>
                  <a:srgbClr val="FF0000"/>
                </a:solidFill>
              </a:rPr>
              <a:t>jarní</a:t>
            </a:r>
            <a:r>
              <a:rPr lang="cs-CZ" sz="3200" dirty="0" smtClean="0"/>
              <a:t>) maso je zdravé. V muzeu jsme si prohlédli starobyl</a:t>
            </a:r>
            <a:r>
              <a:rPr lang="cs-CZ" sz="3200" dirty="0" smtClean="0">
                <a:solidFill>
                  <a:srgbClr val="FF0000"/>
                </a:solidFill>
              </a:rPr>
              <a:t>ý</a:t>
            </a:r>
            <a:r>
              <a:rPr lang="cs-CZ" sz="3200" dirty="0" smtClean="0"/>
              <a:t> (</a:t>
            </a:r>
            <a:r>
              <a:rPr lang="cs-CZ" sz="3200" dirty="0" smtClean="0">
                <a:solidFill>
                  <a:srgbClr val="FF0000"/>
                </a:solidFill>
              </a:rPr>
              <a:t>mladý</a:t>
            </a:r>
            <a:r>
              <a:rPr lang="cs-CZ" sz="3200" dirty="0" smtClean="0"/>
              <a:t>) nábytek. Z lesa  se ozývalo sov</a:t>
            </a:r>
            <a:r>
              <a:rPr lang="cs-CZ" sz="3200" dirty="0" smtClean="0">
                <a:solidFill>
                  <a:srgbClr val="FF0000"/>
                </a:solidFill>
              </a:rPr>
              <a:t>í </a:t>
            </a:r>
            <a:r>
              <a:rPr lang="cs-CZ" sz="3200" dirty="0" smtClean="0"/>
              <a:t>(</a:t>
            </a:r>
            <a:r>
              <a:rPr lang="cs-CZ" sz="3200" dirty="0" smtClean="0">
                <a:solidFill>
                  <a:srgbClr val="FF0000"/>
                </a:solidFill>
              </a:rPr>
              <a:t>jarní</a:t>
            </a:r>
            <a:r>
              <a:rPr lang="cs-CZ" sz="3200" dirty="0" smtClean="0"/>
              <a:t>) houkání. Podej mi ty bratrov</a:t>
            </a:r>
            <a:r>
              <a:rPr lang="cs-CZ" sz="3200" dirty="0" smtClean="0">
                <a:solidFill>
                  <a:srgbClr val="FF0000"/>
                </a:solidFill>
              </a:rPr>
              <a:t>y </a:t>
            </a:r>
            <a:r>
              <a:rPr lang="cs-CZ" sz="3200" dirty="0" smtClean="0"/>
              <a:t>(</a:t>
            </a:r>
            <a:r>
              <a:rPr lang="cs-CZ" sz="3200" dirty="0" smtClean="0">
                <a:solidFill>
                  <a:srgbClr val="FF0000"/>
                </a:solidFill>
              </a:rPr>
              <a:t>otcovy</a:t>
            </a:r>
            <a:r>
              <a:rPr lang="cs-CZ" sz="3200" dirty="0" smtClean="0"/>
              <a:t>) brýle. </a:t>
            </a:r>
            <a:endParaRPr lang="cs-CZ" sz="3200" dirty="0"/>
          </a:p>
        </p:txBody>
      </p:sp>
      <p:pic>
        <p:nvPicPr>
          <p:cNvPr id="5" name="Obrázek 4" descr="MB90008856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2330" y="4786322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Úkol- </a:t>
            </a:r>
            <a:r>
              <a:rPr lang="cs-CZ" dirty="0" smtClean="0"/>
              <a:t>Doplňte chybějící písmena: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 Ptaly se po vás </a:t>
            </a:r>
            <a:r>
              <a:rPr lang="cs-CZ" sz="3600" dirty="0" err="1" smtClean="0"/>
              <a:t>Procházkov</a:t>
            </a:r>
            <a:r>
              <a:rPr lang="cs-CZ" sz="3600" dirty="0" smtClean="0"/>
              <a:t>_ děti. Hotov_ výkres  odevzdej na stůl. Bylo mu to líto, ronil krokodýl_ slzy. Všem se líbí </a:t>
            </a:r>
            <a:r>
              <a:rPr lang="cs-CZ" sz="3600" dirty="0" err="1" smtClean="0"/>
              <a:t>Smetanov</a:t>
            </a:r>
            <a:r>
              <a:rPr lang="cs-CZ" sz="3600" dirty="0" smtClean="0"/>
              <a:t>_ opery. Na jídelním lístku byla dokonce žab_ stehýnka  a želv_ polévka. Kamarád mi nabídl </a:t>
            </a:r>
            <a:r>
              <a:rPr lang="cs-CZ" sz="3600" dirty="0" err="1" smtClean="0"/>
              <a:t>čokoládov</a:t>
            </a:r>
            <a:r>
              <a:rPr lang="cs-CZ" sz="3600" dirty="0" smtClean="0"/>
              <a:t>_  dort. </a:t>
            </a:r>
            <a:r>
              <a:rPr lang="cs-CZ" sz="3600" dirty="0" err="1" smtClean="0"/>
              <a:t>husov</a:t>
            </a:r>
            <a:r>
              <a:rPr lang="cs-CZ" sz="3600" dirty="0" smtClean="0"/>
              <a:t>_ myšlenky jsou stále živé.</a:t>
            </a:r>
            <a:endParaRPr lang="cs-CZ" sz="3600" dirty="0"/>
          </a:p>
        </p:txBody>
      </p:sp>
      <p:pic>
        <p:nvPicPr>
          <p:cNvPr id="4" name="Obrázek 3" descr="MB900439508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15206" y="5072074"/>
            <a:ext cx="1500198" cy="1500198"/>
          </a:xfrm>
          <a:prstGeom prst="rect">
            <a:avLst/>
          </a:prstGeom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 S ODŮVODNĚNÍM: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dirty="0" smtClean="0"/>
              <a:t> Ptaly se po vás Procházkov</a:t>
            </a:r>
            <a:r>
              <a:rPr lang="cs-CZ" sz="3200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 (</a:t>
            </a:r>
            <a:r>
              <a:rPr lang="cs-CZ" sz="3200" dirty="0" smtClean="0">
                <a:solidFill>
                  <a:srgbClr val="FF0000"/>
                </a:solidFill>
              </a:rPr>
              <a:t>otcovy</a:t>
            </a:r>
            <a:r>
              <a:rPr lang="cs-CZ" sz="3200" dirty="0" smtClean="0"/>
              <a:t>) děti. Hotov</a:t>
            </a:r>
            <a:r>
              <a:rPr lang="cs-CZ" sz="3200" dirty="0" smtClean="0">
                <a:solidFill>
                  <a:srgbClr val="FF0000"/>
                </a:solidFill>
              </a:rPr>
              <a:t>ý</a:t>
            </a:r>
            <a:r>
              <a:rPr lang="cs-CZ" sz="3200" dirty="0" smtClean="0"/>
              <a:t> (</a:t>
            </a:r>
            <a:r>
              <a:rPr lang="cs-CZ" sz="3200" dirty="0" smtClean="0">
                <a:solidFill>
                  <a:srgbClr val="FF0000"/>
                </a:solidFill>
              </a:rPr>
              <a:t>mladý</a:t>
            </a:r>
            <a:r>
              <a:rPr lang="cs-CZ" sz="3200" dirty="0" smtClean="0"/>
              <a:t>) výkres  odevzdej na stůl. Bylo mu to líto, ronil krokodýl</a:t>
            </a:r>
            <a:r>
              <a:rPr lang="cs-CZ" sz="3200" dirty="0" smtClean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 (</a:t>
            </a:r>
            <a:r>
              <a:rPr lang="cs-CZ" sz="3200" dirty="0" smtClean="0">
                <a:solidFill>
                  <a:srgbClr val="FF0000"/>
                </a:solidFill>
              </a:rPr>
              <a:t>jarní)</a:t>
            </a:r>
            <a:r>
              <a:rPr lang="cs-CZ" sz="3200" dirty="0" smtClean="0"/>
              <a:t>slzy. Všem se líbí Smetanov</a:t>
            </a:r>
            <a:r>
              <a:rPr lang="cs-CZ" sz="3200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 (</a:t>
            </a:r>
            <a:r>
              <a:rPr lang="cs-CZ" sz="3200" dirty="0" smtClean="0">
                <a:solidFill>
                  <a:srgbClr val="FF0000"/>
                </a:solidFill>
              </a:rPr>
              <a:t>otcovy</a:t>
            </a:r>
            <a:r>
              <a:rPr lang="cs-CZ" sz="3200" dirty="0" smtClean="0"/>
              <a:t>) opery. Na jídelním lístku byla dokonce žab</a:t>
            </a:r>
            <a:r>
              <a:rPr lang="cs-CZ" sz="3200" dirty="0" smtClean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 (</a:t>
            </a:r>
            <a:r>
              <a:rPr lang="cs-CZ" sz="3200" dirty="0" smtClean="0">
                <a:solidFill>
                  <a:srgbClr val="FF0000"/>
                </a:solidFill>
              </a:rPr>
              <a:t>jarní</a:t>
            </a:r>
            <a:r>
              <a:rPr lang="cs-CZ" sz="3200" dirty="0" smtClean="0"/>
              <a:t>) stehýnka  a želv</a:t>
            </a:r>
            <a:r>
              <a:rPr lang="cs-CZ" sz="3200" dirty="0" smtClean="0">
                <a:solidFill>
                  <a:srgbClr val="FF0000"/>
                </a:solidFill>
              </a:rPr>
              <a:t>í </a:t>
            </a:r>
            <a:r>
              <a:rPr lang="cs-CZ" sz="3200" dirty="0" smtClean="0"/>
              <a:t>(</a:t>
            </a:r>
            <a:r>
              <a:rPr lang="cs-CZ" sz="3200" dirty="0" smtClean="0">
                <a:solidFill>
                  <a:srgbClr val="FF0000"/>
                </a:solidFill>
              </a:rPr>
              <a:t>jarní</a:t>
            </a:r>
            <a:r>
              <a:rPr lang="cs-CZ" sz="3200" dirty="0" smtClean="0"/>
              <a:t>) polévka. Kamarád mi nabídl čokoládov</a:t>
            </a:r>
            <a:r>
              <a:rPr lang="cs-CZ" sz="3200" dirty="0" smtClean="0">
                <a:solidFill>
                  <a:srgbClr val="FF0000"/>
                </a:solidFill>
              </a:rPr>
              <a:t>ý </a:t>
            </a:r>
            <a:r>
              <a:rPr lang="cs-CZ" sz="3200" dirty="0" smtClean="0"/>
              <a:t>(</a:t>
            </a:r>
            <a:r>
              <a:rPr lang="cs-CZ" sz="3200" dirty="0" smtClean="0">
                <a:solidFill>
                  <a:srgbClr val="FF0000"/>
                </a:solidFill>
              </a:rPr>
              <a:t>mladý</a:t>
            </a:r>
            <a:r>
              <a:rPr lang="cs-CZ" sz="3200" dirty="0" smtClean="0"/>
              <a:t>) dort. Husov</a:t>
            </a:r>
            <a:r>
              <a:rPr lang="cs-CZ" sz="3200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 (</a:t>
            </a:r>
            <a:r>
              <a:rPr lang="cs-CZ" sz="3200" dirty="0" smtClean="0">
                <a:solidFill>
                  <a:srgbClr val="FF0000"/>
                </a:solidFill>
              </a:rPr>
              <a:t>otcovy</a:t>
            </a:r>
            <a:r>
              <a:rPr lang="cs-CZ" sz="3200" dirty="0" smtClean="0"/>
              <a:t>) myšlenky jsou stále živé.</a:t>
            </a:r>
          </a:p>
          <a:p>
            <a:endParaRPr lang="cs-CZ" dirty="0"/>
          </a:p>
        </p:txBody>
      </p:sp>
      <p:pic>
        <p:nvPicPr>
          <p:cNvPr id="4" name="Obrázek 3" descr="MB900439508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0892" y="5072074"/>
            <a:ext cx="1428760" cy="1428760"/>
          </a:xfrm>
          <a:prstGeom prst="rect">
            <a:avLst/>
          </a:prstGeom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Ve výukovém materiálu byly použity  </a:t>
            </a:r>
            <a:r>
              <a:rPr lang="cs-CZ" smtClean="0"/>
              <a:t>kliparty         z </a:t>
            </a:r>
            <a:r>
              <a:rPr lang="cs-CZ" dirty="0" smtClean="0"/>
              <a:t>programu MS Word 2010 od firmy </a:t>
            </a:r>
            <a:r>
              <a:rPr lang="cs-CZ" u="sng" dirty="0" smtClean="0">
                <a:hlinkClick r:id="rId2"/>
              </a:rPr>
              <a:t>www.</a:t>
            </a:r>
            <a:r>
              <a:rPr lang="cs-CZ" u="sng" dirty="0" err="1" smtClean="0">
                <a:hlinkClick r:id="rId2"/>
              </a:rPr>
              <a:t>microsoft.com</a:t>
            </a:r>
            <a:r>
              <a:rPr lang="cs-CZ" dirty="0" smtClean="0"/>
              <a:t>. Na tento software máme zakoupenou licenci. </a:t>
            </a:r>
          </a:p>
          <a:p>
            <a:endParaRPr lang="cs-CZ" dirty="0"/>
          </a:p>
        </p:txBody>
      </p:sp>
    </p:spTree>
  </p:cSld>
  <p:clrMapOvr>
    <a:masterClrMapping/>
  </p:clrMapOvr>
  <p:transition>
    <p:split orient="vert"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265</TotalTime>
  <Words>534</Words>
  <Application>Microsoft Office PowerPoint</Application>
  <PresentationFormat>Předvádění na obrazovce (4:3)</PresentationFormat>
  <Paragraphs>43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Medián</vt:lpstr>
      <vt:lpstr>Snímek 1</vt:lpstr>
      <vt:lpstr>Anotace</vt:lpstr>
      <vt:lpstr>SHRNUTÍ PRAVOPISU PŘÍDAVNÝCH JMEN:</vt:lpstr>
      <vt:lpstr>SHRNUTÍ PRAVOPISU PŘÍDAVNÝCH JMEN:</vt:lpstr>
      <vt:lpstr>SHRNUTÍ PRAVOPISU KONCOVEK PŘÍDAVNÝCH JMEN:</vt:lpstr>
      <vt:lpstr>SHRNUTÍ PRAVOPISU KONCOVEK PŘÍDAVNÝCH JMEN:</vt:lpstr>
      <vt:lpstr>Úkol- Doplňte chybějící písmena:</vt:lpstr>
      <vt:lpstr>KONTROLA S ODŮVODNĚNÍM:</vt:lpstr>
      <vt:lpstr>Úkol- Doplňte chybějící písmena:</vt:lpstr>
      <vt:lpstr>KONTROLA S ODŮVODNĚNÍM:</vt:lpstr>
      <vt:lpstr>POUŽITÉ ZDROJE: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Your User Name</cp:lastModifiedBy>
  <cp:revision>49</cp:revision>
  <dcterms:created xsi:type="dcterms:W3CDTF">2011-06-20T10:40:08Z</dcterms:created>
  <dcterms:modified xsi:type="dcterms:W3CDTF">2012-11-24T18:55:00Z</dcterms:modified>
</cp:coreProperties>
</file>