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sldIdLst>
    <p:sldId id="256" r:id="rId2"/>
    <p:sldId id="257" r:id="rId3"/>
    <p:sldId id="263" r:id="rId4"/>
    <p:sldId id="264" r:id="rId5"/>
    <p:sldId id="261" r:id="rId6"/>
    <p:sldId id="265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VY_32_INOVACE_07_Český jazyk pro 8. ročník_Slovesný rod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Slovesný rod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B2E07578-30EB-4448-B195-138948E1DC80}">
      <dgm:prSet/>
      <dgm:spPr/>
      <dgm:t>
        <a:bodyPr/>
        <a:lstStyle/>
        <a:p>
          <a:r>
            <a:rPr lang="cs-CZ" dirty="0" smtClean="0"/>
            <a:t>Vytvořeno: srpen 2012</a:t>
          </a:r>
          <a:endParaRPr lang="cs-CZ" dirty="0"/>
        </a:p>
      </dgm:t>
    </dgm:pt>
    <dgm:pt modelId="{313E6B0C-9CC5-4598-AADE-E4D094A21C90}" type="parTrans" cxnId="{9F979275-3E74-4293-8415-4285258A8FD1}">
      <dgm:prSet/>
      <dgm:spPr/>
      <dgm:t>
        <a:bodyPr/>
        <a:lstStyle/>
        <a:p>
          <a:endParaRPr lang="cs-CZ"/>
        </a:p>
      </dgm:t>
    </dgm:pt>
    <dgm:pt modelId="{4F82BF4E-7A35-4403-BDC0-7858934E1BEA}" type="sibTrans" cxnId="{9F979275-3E74-4293-8415-4285258A8FD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7A29880A-67BA-468B-8C88-A0B98BAB773D}" type="pres">
      <dgm:prSet presAssocID="{B2E07578-30EB-4448-B195-138948E1DC80}" presName="vertSpace6" presStyleLbl="node1" presStyleIdx="4" presStyleCnt="6"/>
      <dgm:spPr/>
    </dgm:pt>
    <dgm:pt modelId="{8DACA197-6005-486C-B73B-AC1761DB6412}" type="pres">
      <dgm:prSet presAssocID="{B2E07578-30EB-4448-B195-138948E1DC80}" presName="circle6" presStyleLbl="node1" presStyleIdx="5" presStyleCnt="6"/>
      <dgm:spPr/>
    </dgm:pt>
    <dgm:pt modelId="{95CBA341-81E4-4790-B47C-D4125F80DB3A}" type="pres">
      <dgm:prSet presAssocID="{B2E07578-30EB-4448-B195-138948E1DC8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DBF4CB9-879E-44D4-B2A3-EA0FAA54C6C9}" type="pres">
      <dgm:prSet presAssocID="{B2E07578-30EB-4448-B195-138948E1DC8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4F353C3C-F3DC-480B-B9FB-88C65CEC2B58}" type="presOf" srcId="{B2E07578-30EB-4448-B195-138948E1DC80}" destId="{95CBA341-81E4-4790-B47C-D4125F80DB3A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AD962CB2-4421-426B-9783-A4377DFA0A63}" type="presOf" srcId="{B2E07578-30EB-4448-B195-138948E1DC80}" destId="{8DBF4CB9-879E-44D4-B2A3-EA0FAA54C6C9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9F979275-3E74-4293-8415-4285258A8FD1}" srcId="{757F3AB3-0718-4624-B441-E567A8F0AB56}" destId="{B2E07578-30EB-4448-B195-138948E1DC80}" srcOrd="5" destOrd="0" parTransId="{313E6B0C-9CC5-4598-AADE-E4D094A21C90}" sibTransId="{4F82BF4E-7A35-4403-BDC0-7858934E1BE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7FE168AE-AD9C-4D79-8DFA-8800C771ABDA}" type="presParOf" srcId="{333A1088-737F-45CB-B68E-254E46348037}" destId="{7A29880A-67BA-468B-8C88-A0B98BAB773D}" srcOrd="15" destOrd="0" presId="urn:microsoft.com/office/officeart/2005/8/layout/target3"/>
    <dgm:cxn modelId="{C52AB22C-F9DD-43BA-BB0B-19FF8E50452B}" type="presParOf" srcId="{333A1088-737F-45CB-B68E-254E46348037}" destId="{8DACA197-6005-486C-B73B-AC1761DB6412}" srcOrd="16" destOrd="0" presId="urn:microsoft.com/office/officeart/2005/8/layout/target3"/>
    <dgm:cxn modelId="{0B5631A7-01C7-4B39-9470-E194B1419746}" type="presParOf" srcId="{333A1088-737F-45CB-B68E-254E46348037}" destId="{95CBA341-81E4-4790-B47C-D4125F80DB3A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709F1207-C11A-44BB-AAFD-9001D85CC75A}" type="presParOf" srcId="{333A1088-737F-45CB-B68E-254E46348037}" destId="{8DBF4CB9-879E-44D4-B2A3-EA0FAA54C6C9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ZŠ Týnec nad Labem</a:t>
          </a:r>
          <a:endParaRPr lang="cs-CZ" sz="14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Eva Sixtová</a:t>
          </a:r>
          <a:endParaRPr lang="cs-CZ" sz="14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VY_32_INOVACE_07_Český jazyk pro 7. ročník_Slovesný rod</a:t>
          </a:r>
          <a:endParaRPr lang="cs-CZ" sz="14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Téma: Slovesný rod</a:t>
          </a:r>
          <a:endParaRPr lang="cs-CZ" sz="14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CZ.1.07/1.4.00/21.1921</a:t>
          </a:r>
          <a:endParaRPr lang="cs-CZ" sz="1400" kern="1200" dirty="0"/>
        </a:p>
      </dsp:txBody>
      <dsp:txXfrm>
        <a:off x="1371039" y="1371039"/>
        <a:ext cx="5253696" cy="342760"/>
      </dsp:txXfrm>
    </dsp:sp>
    <dsp:sp modelId="{8DACA197-6005-486C-B73B-AC1761DB6412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95CBA341-81E4-4790-B47C-D4125F80DB3A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smtClean="0"/>
            <a:t>Vytvořeno: srpen 2011</a:t>
          </a:r>
          <a:endParaRPr lang="cs-CZ" sz="14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24.11.2012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ransition>
    <p:pull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1713142924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4181967926"/>
      </p:ext>
    </p:extLst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mtClean="0"/>
              <a:t>   </a:t>
            </a:r>
            <a:r>
              <a:rPr lang="cs-CZ" smtClean="0"/>
              <a:t>Text </a:t>
            </a:r>
            <a:r>
              <a:rPr lang="cs-CZ" dirty="0" smtClean="0"/>
              <a:t>je určen pro žáky 8. ročníku. Slouží jako prezentace. Žáci si zopakují informace o slovesném rodu. Na poslední stránce si krátce procvičí rozlišování slovesného rodu.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SLOVESNÝ ROD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ČINNÝ</a:t>
            </a: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/>
              <a:t>TRPNÝ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r>
              <a:rPr lang="cs-CZ" sz="2800" dirty="0" smtClean="0"/>
              <a:t>Slovesný tvar rodu činného vyjadřuje, co činí podmět.</a:t>
            </a:r>
          </a:p>
          <a:p>
            <a:endParaRPr lang="cs-CZ" sz="2800" dirty="0" smtClean="0"/>
          </a:p>
          <a:p>
            <a:r>
              <a:rPr lang="cs-CZ" sz="2800" dirty="0" smtClean="0"/>
              <a:t>Např. Žák píše na tabuli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Slovesný tvar rodu trpného vyjadřuje, co činí někdo jiný než podmět.</a:t>
            </a:r>
          </a:p>
          <a:p>
            <a:endParaRPr lang="cs-CZ" sz="2800" dirty="0" smtClean="0"/>
          </a:p>
          <a:p>
            <a:r>
              <a:rPr lang="cs-CZ" sz="2800" dirty="0" smtClean="0"/>
              <a:t>Např. Obchod byl otevřen do dvou hodin.</a:t>
            </a:r>
            <a:endParaRPr lang="cs-CZ" sz="2800" dirty="0"/>
          </a:p>
        </p:txBody>
      </p:sp>
      <p:pic>
        <p:nvPicPr>
          <p:cNvPr id="8" name="Obrázek 7" descr="MB900343355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7422" y="4857760"/>
            <a:ext cx="1828800" cy="1828800"/>
          </a:xfrm>
          <a:prstGeom prst="rect">
            <a:avLst/>
          </a:prstGeom>
        </p:spPr>
      </p:pic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TRPNÝ ROD SE VYJADŘUJE: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Opisným tvarem trpným: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r>
              <a:rPr lang="cs-CZ" dirty="0" smtClean="0"/>
              <a:t>Zvratnou podobou slovesa: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Složeným z příčestí trpného a z tvaru slovesa být, bývat.</a:t>
            </a:r>
          </a:p>
          <a:p>
            <a:endParaRPr lang="cs-CZ" sz="2800" dirty="0" smtClean="0"/>
          </a:p>
          <a:p>
            <a:r>
              <a:rPr lang="cs-CZ" sz="2800" dirty="0" smtClean="0"/>
              <a:t>Např. byl schválen, bude schválen, byl by schválen…..</a:t>
            </a:r>
            <a:endParaRPr lang="cs-CZ" sz="28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cs-CZ" sz="2800" dirty="0" smtClean="0"/>
              <a:t>Tvarem 3. osoby činného rodu se zvratným zájmenem se.</a:t>
            </a:r>
          </a:p>
          <a:p>
            <a:r>
              <a:rPr lang="cs-CZ" sz="2800" dirty="0" smtClean="0"/>
              <a:t>Např. bude se vyrábět, vyrábělo se, vyrábí se……..</a:t>
            </a:r>
          </a:p>
          <a:p>
            <a:endParaRPr lang="cs-CZ" dirty="0"/>
          </a:p>
        </p:txBody>
      </p:sp>
      <p:pic>
        <p:nvPicPr>
          <p:cNvPr id="7" name="Obrázek 6" descr="MB90034335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3768" y="5286388"/>
            <a:ext cx="1357322" cy="1357322"/>
          </a:xfrm>
          <a:prstGeom prst="rect">
            <a:avLst/>
          </a:prstGeom>
        </p:spPr>
      </p:pic>
    </p:spTree>
  </p:cSld>
  <p:clrMapOvr>
    <a:masterClrMapping/>
  </p:clrMapOvr>
  <p:transition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Modře vyznač rod činný, červeně rod trpný: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4000" dirty="0" smtClean="0"/>
              <a:t>Obchod se otevírá v 9 hodin.</a:t>
            </a:r>
          </a:p>
          <a:p>
            <a:pPr>
              <a:buNone/>
            </a:pPr>
            <a:r>
              <a:rPr lang="cs-CZ" sz="4000" dirty="0" smtClean="0"/>
              <a:t>Děti si rády hrají na hřišti.</a:t>
            </a:r>
          </a:p>
          <a:p>
            <a:pPr>
              <a:buNone/>
            </a:pPr>
            <a:r>
              <a:rPr lang="cs-CZ" sz="4000" dirty="0" smtClean="0"/>
              <a:t>Maminka upekla dobrý koláč.</a:t>
            </a:r>
          </a:p>
          <a:p>
            <a:pPr>
              <a:buNone/>
            </a:pPr>
            <a:r>
              <a:rPr lang="cs-CZ" sz="4000" dirty="0" smtClean="0"/>
              <a:t>Dům byl postaven před mnoha lety.</a:t>
            </a:r>
          </a:p>
          <a:p>
            <a:pPr>
              <a:buNone/>
            </a:pPr>
            <a:r>
              <a:rPr lang="cs-CZ" sz="4000" dirty="0" smtClean="0"/>
              <a:t>Tento text byl vytištěn včera.</a:t>
            </a:r>
          </a:p>
          <a:p>
            <a:pPr>
              <a:buNone/>
            </a:pPr>
            <a:r>
              <a:rPr lang="cs-CZ" sz="4000" dirty="0" smtClean="0"/>
              <a:t>Sportovci překonali světový rekord.</a:t>
            </a:r>
            <a:endParaRPr lang="cs-CZ" sz="4000" dirty="0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2500298" y="2500306"/>
            <a:ext cx="2000264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1643042" y="3286124"/>
            <a:ext cx="357190" cy="158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3214678" y="3286124"/>
            <a:ext cx="928694" cy="158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čára 16"/>
          <p:cNvCxnSpPr/>
          <p:nvPr/>
        </p:nvCxnSpPr>
        <p:spPr>
          <a:xfrm>
            <a:off x="2786050" y="4071942"/>
            <a:ext cx="1428760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čára 18"/>
          <p:cNvCxnSpPr/>
          <p:nvPr/>
        </p:nvCxnSpPr>
        <p:spPr>
          <a:xfrm>
            <a:off x="1785918" y="4786322"/>
            <a:ext cx="2643206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>
            <a:off x="2928926" y="5500702"/>
            <a:ext cx="2428892" cy="158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2786050" y="6357958"/>
            <a:ext cx="2000264" cy="158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Ve výukovém materiálu byly použity  </a:t>
            </a:r>
            <a:r>
              <a:rPr lang="cs-CZ" smtClean="0"/>
              <a:t>kliparty               z </a:t>
            </a:r>
            <a:r>
              <a:rPr lang="cs-CZ" dirty="0" smtClean="0"/>
              <a:t>programu MS Word 2010 od firmy </a:t>
            </a:r>
            <a:r>
              <a:rPr lang="cs-CZ" u="sng" dirty="0" smtClean="0">
                <a:hlinkClick r:id="rId2"/>
              </a:rPr>
              <a:t>www.</a:t>
            </a:r>
            <a:r>
              <a:rPr lang="cs-CZ" u="sng" dirty="0" err="1" smtClean="0">
                <a:hlinkClick r:id="rId2"/>
              </a:rPr>
              <a:t>microsoft.com</a:t>
            </a:r>
            <a:r>
              <a:rPr lang="cs-CZ" dirty="0" smtClean="0"/>
              <a:t>. Na tento software máme zakoupenou licenci. </a:t>
            </a:r>
          </a:p>
          <a:p>
            <a:endParaRPr lang="cs-CZ" dirty="0"/>
          </a:p>
        </p:txBody>
      </p:sp>
    </p:spTree>
  </p:cSld>
  <p:clrMapOvr>
    <a:masterClrMapping/>
  </p:clrMapOvr>
  <p:transition>
    <p:pull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314</TotalTime>
  <Words>233</Words>
  <Application>Microsoft Office PowerPoint</Application>
  <PresentationFormat>Předvádění na obrazovce (4:3)</PresentationFormat>
  <Paragraphs>34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Snímek 1</vt:lpstr>
      <vt:lpstr>Anotace</vt:lpstr>
      <vt:lpstr>SLOVESNÝ ROD</vt:lpstr>
      <vt:lpstr>TRPNÝ ROD SE VYJADŘUJE:</vt:lpstr>
      <vt:lpstr>Modře vyznač rod činný, červeně rod trpný:</vt:lpstr>
      <vt:lpstr>POUŽITÉ ZDROJE: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Your User Name</cp:lastModifiedBy>
  <cp:revision>51</cp:revision>
  <dcterms:created xsi:type="dcterms:W3CDTF">2011-06-20T10:40:08Z</dcterms:created>
  <dcterms:modified xsi:type="dcterms:W3CDTF">2012-11-24T18:56:35Z</dcterms:modified>
</cp:coreProperties>
</file>