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VY_32_INOVACE_09_Český jazyk pro 8. ročník_Určování mluvnických kategorii u sloves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Určování mluvnických kategorii u sloves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0E5DB14-0AD3-476A-8AAC-37F07F5B79FC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8213B183-1E79-41AF-BC34-1C6A1D33D845}" type="parTrans" cxnId="{DE127DC5-28F6-4FFA-84E0-D351A8C2E587}">
      <dgm:prSet/>
      <dgm:spPr/>
      <dgm:t>
        <a:bodyPr/>
        <a:lstStyle/>
        <a:p>
          <a:endParaRPr lang="cs-CZ"/>
        </a:p>
      </dgm:t>
    </dgm:pt>
    <dgm:pt modelId="{2CB6CA3E-6DCA-4B06-916C-D9A33AE1ED97}" type="sibTrans" cxnId="{DE127DC5-28F6-4FFA-84E0-D351A8C2E58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63B5AB7-4B89-4EE9-83C7-C52365A31222}" type="pres">
      <dgm:prSet presAssocID="{30E5DB14-0AD3-476A-8AAC-37F07F5B79FC}" presName="vertSpace6" presStyleLbl="node1" presStyleIdx="4" presStyleCnt="6"/>
      <dgm:spPr/>
    </dgm:pt>
    <dgm:pt modelId="{515ABEE2-FB7B-4B55-B343-5DD22D679B26}" type="pres">
      <dgm:prSet presAssocID="{30E5DB14-0AD3-476A-8AAC-37F07F5B79FC}" presName="circle6" presStyleLbl="node1" presStyleIdx="5" presStyleCnt="6"/>
      <dgm:spPr/>
    </dgm:pt>
    <dgm:pt modelId="{5822A335-C5C5-4459-ACD3-ED9ACE28EF7D}" type="pres">
      <dgm:prSet presAssocID="{30E5DB14-0AD3-476A-8AAC-37F07F5B79F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509AEA-AF98-40C1-B320-E79D1282CDC4}" type="pres">
      <dgm:prSet presAssocID="{30E5DB14-0AD3-476A-8AAC-37F07F5B79F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F5CE73-9540-4AAD-9669-03528A830A83}" type="presOf" srcId="{30E5DB14-0AD3-476A-8AAC-37F07F5B79FC}" destId="{5822A335-C5C5-4459-ACD3-ED9ACE28EF7D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A65E454-2615-497A-A37E-AE3516C23B4F}" type="presOf" srcId="{30E5DB14-0AD3-476A-8AAC-37F07F5B79FC}" destId="{74509AEA-AF98-40C1-B320-E79D1282CDC4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DE127DC5-28F6-4FFA-84E0-D351A8C2E587}" srcId="{757F3AB3-0718-4624-B441-E567A8F0AB56}" destId="{30E5DB14-0AD3-476A-8AAC-37F07F5B79FC}" srcOrd="5" destOrd="0" parTransId="{8213B183-1E79-41AF-BC34-1C6A1D33D845}" sibTransId="{2CB6CA3E-6DCA-4B06-916C-D9A33AE1ED97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BA1D0F41-8CED-4165-8B82-710F1DF35CC4}" type="presParOf" srcId="{333A1088-737F-45CB-B68E-254E46348037}" destId="{A63B5AB7-4B89-4EE9-83C7-C52365A31222}" srcOrd="15" destOrd="0" presId="urn:microsoft.com/office/officeart/2005/8/layout/target3"/>
    <dgm:cxn modelId="{BE26DD74-D8EC-493D-B150-5116FA722A37}" type="presParOf" srcId="{333A1088-737F-45CB-B68E-254E46348037}" destId="{515ABEE2-FB7B-4B55-B343-5DD22D679B26}" srcOrd="16" destOrd="0" presId="urn:microsoft.com/office/officeart/2005/8/layout/target3"/>
    <dgm:cxn modelId="{060BD108-CE94-4B93-B2A3-6BAFCEF7D685}" type="presParOf" srcId="{333A1088-737F-45CB-B68E-254E46348037}" destId="{5822A335-C5C5-4459-ACD3-ED9ACE28EF7D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34257145-0DBD-441D-B608-FB0C6F100494}" type="presParOf" srcId="{333A1088-737F-45CB-B68E-254E46348037}" destId="{74509AEA-AF98-40C1-B320-E79D1282CDC4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VY_32_INOVACE_09_Český jazyk pro 7. ročník_Určování mluvnických kategorii u sloves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Určování mluvnických kategorii u sloves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515ABEE2-FB7B-4B55-B343-5DD22D679B2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22A335-C5C5-4459-ACD3-ED9ACE28EF7D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srpen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291567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mtClean="0"/>
              <a:t>Učební </a:t>
            </a:r>
            <a:r>
              <a:rPr lang="cs-CZ" dirty="0" smtClean="0"/>
              <a:t>materiál  je určen pro žáky 8. ročníku. Každý žák pracuje na svoje pracovní listy. Text na interaktivní tabuli slouží ke zpětné kontrole. Žáci vyhledávají v textu slovesa a určují osobu, číslo, způsob, čas, rod.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slovesa a urči osobu, číslo, způsob, čas, rod.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43956" cy="5114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3200" dirty="0" smtClean="0"/>
              <a:t>Žáci byli pochváleni učitelem. Navštívili bychom rádi toto představení.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3143248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byli pochváleni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5357826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navštívili bychom</a:t>
            </a:r>
            <a:endParaRPr lang="cs-CZ" sz="3200" dirty="0"/>
          </a:p>
        </p:txBody>
      </p:sp>
      <p:sp>
        <p:nvSpPr>
          <p:cNvPr id="7" name="Elipsa 6"/>
          <p:cNvSpPr/>
          <p:nvPr/>
        </p:nvSpPr>
        <p:spPr>
          <a:xfrm>
            <a:off x="3357554" y="2714620"/>
            <a:ext cx="164307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3.os.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214678" y="3571876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č.min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286380" y="3571876"/>
            <a:ext cx="1928826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r.trp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000628" y="2714620"/>
            <a:ext cx="171451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č.mn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572264" y="2928934"/>
            <a:ext cx="235745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zp.ozn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714744" y="4929198"/>
            <a:ext cx="164307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1.os.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357818" y="4786322"/>
            <a:ext cx="171451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č.mn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786546" y="5214950"/>
            <a:ext cx="235745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zp.pod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571868" y="5857892"/>
            <a:ext cx="207170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č.přít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572132" y="5786454"/>
            <a:ext cx="1928826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r.čin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785918" y="2143116"/>
            <a:ext cx="2857520" cy="1588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57224" y="2643182"/>
            <a:ext cx="2286016" cy="1588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slovesa a urči osobu, číslo, způsob, čas, rod.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3200" dirty="0" smtClean="0"/>
              <a:t>Seď rovně!  V televizi se vysílá  mezinárodní utkání v hokeji. Petr tomu nevěřil.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3429000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seď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450057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vysílá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5643578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nevěřil</a:t>
            </a:r>
            <a:endParaRPr lang="cs-CZ" sz="3200" dirty="0"/>
          </a:p>
        </p:txBody>
      </p:sp>
      <p:sp>
        <p:nvSpPr>
          <p:cNvPr id="9" name="Elipsa 8"/>
          <p:cNvSpPr/>
          <p:nvPr/>
        </p:nvSpPr>
        <p:spPr>
          <a:xfrm>
            <a:off x="1643042" y="3357562"/>
            <a:ext cx="164307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2.os.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286116" y="3143248"/>
            <a:ext cx="171451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č.j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715140" y="2786058"/>
            <a:ext cx="171451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r.čin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000628" y="3357562"/>
            <a:ext cx="214314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zp.roz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285984" y="4286256"/>
            <a:ext cx="1643074" cy="78581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3.os.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143108" y="5072074"/>
            <a:ext cx="2000264" cy="78581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č.přít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857620" y="4286256"/>
            <a:ext cx="1643074" cy="78581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č.j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500694" y="4357694"/>
            <a:ext cx="2286016" cy="78581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zp.ozn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286248" y="5072074"/>
            <a:ext cx="1714512" cy="78581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r.trp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500926" y="4786322"/>
            <a:ext cx="1643074" cy="78581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r.čin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571604" y="5929330"/>
            <a:ext cx="1643074" cy="78581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3.os.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214678" y="5929330"/>
            <a:ext cx="1643074" cy="78581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č.j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857752" y="6072182"/>
            <a:ext cx="2214578" cy="78581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zp.ozn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786578" y="5643578"/>
            <a:ext cx="2071702" cy="78581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č.min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785786" y="2143116"/>
            <a:ext cx="714380" cy="1588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000628" y="2143116"/>
            <a:ext cx="1500198" cy="1588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928794" y="3071810"/>
            <a:ext cx="1285884" cy="1588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Slovesné tvary, které vyjadřují určitou osobu jednotného nebo množného čísla, se nazývají</a:t>
            </a:r>
          </a:p>
          <a:p>
            <a:endParaRPr lang="cs-CZ" dirty="0" smtClean="0"/>
          </a:p>
          <a:p>
            <a:r>
              <a:rPr lang="cs-CZ" dirty="0" smtClean="0"/>
              <a:t>Slovesné tvary, které samy určitou osobu nevyjadřují ,se nazývají</a:t>
            </a:r>
          </a:p>
          <a:p>
            <a:endParaRPr lang="cs-CZ" dirty="0" smtClean="0"/>
          </a:p>
          <a:p>
            <a:r>
              <a:rPr lang="cs-CZ" dirty="0" smtClean="0"/>
              <a:t>Slovesné tvary, které jsou vyjádřeny jedním slovem</a:t>
            </a:r>
            <a:r>
              <a:rPr lang="cs-CZ" smtClean="0"/>
              <a:t>, se </a:t>
            </a:r>
            <a:r>
              <a:rPr lang="cs-CZ" dirty="0" smtClean="0"/>
              <a:t>nazývají</a:t>
            </a:r>
          </a:p>
          <a:p>
            <a:endParaRPr lang="cs-CZ" dirty="0" smtClean="0"/>
          </a:p>
          <a:p>
            <a:r>
              <a:rPr lang="cs-CZ" dirty="0" smtClean="0"/>
              <a:t>Slovesné tvary, které jsou vyjádřeny více slovy, se nazývají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86512" y="2428868"/>
            <a:ext cx="2357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TVARY URČITÉ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3429000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TVARY  NEURČITÉ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4643446"/>
            <a:ext cx="3286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TVARY JEDNODUCHÉ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43174" y="5929330"/>
            <a:ext cx="2786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TVARY  SLOŽENÉ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8" name="Obrázek 7" descr="MB90039814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330" y="214290"/>
            <a:ext cx="1428760" cy="142876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kliparty      z 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462</TotalTime>
  <Words>274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</vt:lpstr>
      <vt:lpstr>Vyhledej slovesa a urči osobu, číslo, způsob, čas, rod.</vt:lpstr>
      <vt:lpstr>Vyhledej slovesa a urči osobu, číslo, způsob, čas, rod.</vt:lpstr>
      <vt:lpstr>ZOPAKUJME SI: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70</cp:revision>
  <dcterms:created xsi:type="dcterms:W3CDTF">2011-06-20T10:40:08Z</dcterms:created>
  <dcterms:modified xsi:type="dcterms:W3CDTF">2012-11-24T18:57:50Z</dcterms:modified>
</cp:coreProperties>
</file>