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0" r:id="rId9"/>
    <p:sldId id="267" r:id="rId10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VY_32_INOVACE_10_Český jazyk pro 8. ročník_Příslovce-stupňování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Příslovce-pravopis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A2D4DDA-CA8E-4E34-8AF9-DD3C02809CB5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F9F116F9-D6D0-4A19-AFB1-AA4AC89862AF}" type="parTrans" cxnId="{A830F51B-4DDB-4328-9954-E6065464344D}">
      <dgm:prSet/>
      <dgm:spPr/>
      <dgm:t>
        <a:bodyPr/>
        <a:lstStyle/>
        <a:p>
          <a:endParaRPr lang="cs-CZ"/>
        </a:p>
      </dgm:t>
    </dgm:pt>
    <dgm:pt modelId="{9CA76474-F146-42A1-9853-9FFB83468649}" type="sibTrans" cxnId="{A830F51B-4DDB-4328-9954-E6065464344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B9AFAA4-21F2-4959-B1A2-339555CA56EB}" type="pres">
      <dgm:prSet presAssocID="{9A2D4DDA-CA8E-4E34-8AF9-DD3C02809CB5}" presName="vertSpace6" presStyleLbl="node1" presStyleIdx="4" presStyleCnt="6"/>
      <dgm:spPr/>
    </dgm:pt>
    <dgm:pt modelId="{0EE2112E-A5DC-4D2A-856F-9611E7D8BC49}" type="pres">
      <dgm:prSet presAssocID="{9A2D4DDA-CA8E-4E34-8AF9-DD3C02809CB5}" presName="circle6" presStyleLbl="node1" presStyleIdx="5" presStyleCnt="6"/>
      <dgm:spPr/>
    </dgm:pt>
    <dgm:pt modelId="{E56514D8-8C0E-46A1-8F16-B13ECFED28A7}" type="pres">
      <dgm:prSet presAssocID="{9A2D4DDA-CA8E-4E34-8AF9-DD3C02809CB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856B22-4025-4279-81FD-CD566DACF872}" type="pres">
      <dgm:prSet presAssocID="{9A2D4DDA-CA8E-4E34-8AF9-DD3C02809CB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A830F51B-4DDB-4328-9954-E6065464344D}" srcId="{757F3AB3-0718-4624-B441-E567A8F0AB56}" destId="{9A2D4DDA-CA8E-4E34-8AF9-DD3C02809CB5}" srcOrd="5" destOrd="0" parTransId="{F9F116F9-D6D0-4A19-AFB1-AA4AC89862AF}" sibTransId="{9CA76474-F146-42A1-9853-9FFB83468649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389868C-D044-456F-8A7B-83959F99E3B9}" type="presOf" srcId="{9A2D4DDA-CA8E-4E34-8AF9-DD3C02809CB5}" destId="{E56514D8-8C0E-46A1-8F16-B13ECFED28A7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139095F0-21F4-4072-A8D6-C6117918209E}" type="presOf" srcId="{9A2D4DDA-CA8E-4E34-8AF9-DD3C02809CB5}" destId="{59856B22-4025-4279-81FD-CD566DACF872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FE21000-B9C5-4663-8C8F-43521C2613C8}" type="presParOf" srcId="{333A1088-737F-45CB-B68E-254E46348037}" destId="{5B9AFAA4-21F2-4959-B1A2-339555CA56EB}" srcOrd="15" destOrd="0" presId="urn:microsoft.com/office/officeart/2005/8/layout/target3"/>
    <dgm:cxn modelId="{FCE0E767-7895-4E34-B0EF-603161D7902C}" type="presParOf" srcId="{333A1088-737F-45CB-B68E-254E46348037}" destId="{0EE2112E-A5DC-4D2A-856F-9611E7D8BC49}" srcOrd="16" destOrd="0" presId="urn:microsoft.com/office/officeart/2005/8/layout/target3"/>
    <dgm:cxn modelId="{0B1AF5DA-E57D-4127-BA44-70F5253A71D5}" type="presParOf" srcId="{333A1088-737F-45CB-B68E-254E46348037}" destId="{E56514D8-8C0E-46A1-8F16-B13ECFED28A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CD22341-30DB-46E7-B93F-FFFD2171F80C}" type="presParOf" srcId="{333A1088-737F-45CB-B68E-254E46348037}" destId="{59856B22-4025-4279-81FD-CD566DACF87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VY_32_INOVACE_10_Český jazyk pro 8. ročník_Příslovce-stupňování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Příslovce-pravopis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0EE2112E-A5DC-4D2A-856F-9611E7D8BC49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56514D8-8C0E-46A1-8F16-B13ECFED28A7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srpen 2012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split orient="vert" dir="in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369854793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  Učební materiál je určen pro žáky 8. ročníku. Slouží k procvičení učiva – příslovce  stupňování. Text je určen  pro interaktivní tabuli, každý žák má svoje pracovní listy. Text na interaktivní tabuli slouží ke zpětné kontrole.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slova neohebná, která vyjadřují bližší okolnosti dějů, jako: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místo </a:t>
            </a:r>
            <a:r>
              <a:rPr lang="cs-CZ" dirty="0" smtClean="0"/>
              <a:t>(všude, zde, tam,domů);</a:t>
            </a:r>
          </a:p>
          <a:p>
            <a:r>
              <a:rPr lang="cs-CZ" b="1" dirty="0" smtClean="0"/>
              <a:t>-čas</a:t>
            </a:r>
            <a:r>
              <a:rPr lang="cs-CZ" dirty="0" smtClean="0"/>
              <a:t> (již, potom, později, zítra);</a:t>
            </a:r>
          </a:p>
          <a:p>
            <a:r>
              <a:rPr lang="cs-CZ" b="1" dirty="0" smtClean="0"/>
              <a:t>-způsob </a:t>
            </a:r>
            <a:r>
              <a:rPr lang="cs-CZ" dirty="0" smtClean="0"/>
              <a:t>(pečlivě, lépe, dokonale);</a:t>
            </a:r>
          </a:p>
          <a:p>
            <a:r>
              <a:rPr lang="cs-CZ" b="1" dirty="0" smtClean="0"/>
              <a:t>-příčinu </a:t>
            </a:r>
            <a:r>
              <a:rPr lang="cs-CZ" dirty="0" smtClean="0"/>
              <a:t>( proto);</a:t>
            </a:r>
          </a:p>
          <a:p>
            <a:r>
              <a:rPr lang="cs-CZ" dirty="0" smtClean="0"/>
              <a:t>nebo označují:</a:t>
            </a:r>
          </a:p>
          <a:p>
            <a:r>
              <a:rPr lang="cs-CZ" b="1" dirty="0" smtClean="0"/>
              <a:t>-stupeň </a:t>
            </a:r>
            <a:r>
              <a:rPr lang="cs-CZ" dirty="0" smtClean="0"/>
              <a:t>vlastnosti a </a:t>
            </a:r>
            <a:r>
              <a:rPr lang="cs-CZ" b="1" dirty="0" smtClean="0"/>
              <a:t>míru</a:t>
            </a:r>
            <a:r>
              <a:rPr lang="cs-CZ" dirty="0" smtClean="0"/>
              <a:t> předmětu (velmi, trochu, ještě, dost);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PŘÍSLOVCE</a:t>
            </a:r>
            <a:endParaRPr lang="cs-CZ" dirty="0"/>
          </a:p>
        </p:txBody>
      </p:sp>
      <p:pic>
        <p:nvPicPr>
          <p:cNvPr id="4" name="Obrázek 3" descr="MB9003436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16" y="221455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příslovce můžeme stupňovat:</a:t>
            </a:r>
          </a:p>
          <a:p>
            <a:endParaRPr lang="cs-CZ" dirty="0" smtClean="0"/>
          </a:p>
          <a:p>
            <a:r>
              <a:rPr lang="cs-CZ" b="1" dirty="0" smtClean="0"/>
              <a:t>-druhý stupeň</a:t>
            </a:r>
            <a:r>
              <a:rPr lang="cs-CZ" dirty="0" smtClean="0"/>
              <a:t> se tvoří příponami </a:t>
            </a:r>
            <a:r>
              <a:rPr lang="cs-CZ" b="1" dirty="0" smtClean="0">
                <a:solidFill>
                  <a:srgbClr val="FF0000"/>
                </a:solidFill>
              </a:rPr>
              <a:t>–</a:t>
            </a:r>
            <a:r>
              <a:rPr lang="cs-CZ" b="1" dirty="0" err="1" smtClean="0">
                <a:solidFill>
                  <a:srgbClr val="FF0000"/>
                </a:solidFill>
              </a:rPr>
              <a:t>eji</a:t>
            </a:r>
            <a:r>
              <a:rPr lang="cs-CZ" b="1" dirty="0" smtClean="0">
                <a:solidFill>
                  <a:srgbClr val="FF0000"/>
                </a:solidFill>
              </a:rPr>
              <a:t>, -</a:t>
            </a:r>
            <a:r>
              <a:rPr lang="cs-CZ" b="1" dirty="0" err="1" smtClean="0">
                <a:solidFill>
                  <a:srgbClr val="FF0000"/>
                </a:solidFill>
              </a:rPr>
              <a:t>ěji</a:t>
            </a:r>
            <a:r>
              <a:rPr lang="cs-CZ" b="1" dirty="0" smtClean="0">
                <a:solidFill>
                  <a:srgbClr val="FF0000"/>
                </a:solidFill>
              </a:rPr>
              <a:t>,     </a:t>
            </a:r>
            <a:r>
              <a:rPr lang="cs-CZ" b="1" dirty="0" smtClean="0"/>
              <a:t>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-e;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-třetí stupeň </a:t>
            </a:r>
            <a:r>
              <a:rPr lang="cs-CZ" dirty="0" smtClean="0"/>
              <a:t>se tvoří z druhého předponou </a:t>
            </a:r>
            <a:r>
              <a:rPr lang="cs-CZ" b="1" dirty="0" err="1" smtClean="0">
                <a:solidFill>
                  <a:srgbClr val="FF0000"/>
                </a:solidFill>
              </a:rPr>
              <a:t>nej</a:t>
            </a:r>
            <a:r>
              <a:rPr lang="cs-CZ" b="1" dirty="0" smtClean="0">
                <a:solidFill>
                  <a:srgbClr val="FF0000"/>
                </a:solidFill>
              </a:rPr>
              <a:t>-;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STUPŇOVÁNÍ PŘÍSLOVCÍ</a:t>
            </a:r>
            <a:endParaRPr lang="cs-CZ" dirty="0"/>
          </a:p>
        </p:txBody>
      </p:sp>
      <p:pic>
        <p:nvPicPr>
          <p:cNvPr id="4" name="Obrázek 3" descr="MB9003454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450057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Někdy se tvoří druhý stupeň z jiného kořene než první stupeň.</a:t>
            </a:r>
          </a:p>
          <a:p>
            <a:r>
              <a:rPr lang="cs-CZ" dirty="0" smtClean="0"/>
              <a:t>Doplň:          málo</a:t>
            </a:r>
          </a:p>
          <a:p>
            <a:endParaRPr lang="cs-CZ" dirty="0" smtClean="0"/>
          </a:p>
          <a:p>
            <a:r>
              <a:rPr lang="cs-CZ" dirty="0" smtClean="0"/>
              <a:t>                    dobře</a:t>
            </a:r>
          </a:p>
          <a:p>
            <a:endParaRPr lang="cs-CZ" dirty="0" smtClean="0"/>
          </a:p>
          <a:p>
            <a:r>
              <a:rPr lang="cs-CZ" dirty="0" smtClean="0"/>
              <a:t>                    mnoho</a:t>
            </a:r>
          </a:p>
          <a:p>
            <a:endParaRPr lang="cs-CZ" dirty="0" smtClean="0"/>
          </a:p>
          <a:p>
            <a:r>
              <a:rPr lang="cs-CZ" dirty="0" smtClean="0"/>
              <a:t>                    zle</a:t>
            </a:r>
          </a:p>
          <a:p>
            <a:endParaRPr lang="cs-CZ" dirty="0" smtClean="0"/>
          </a:p>
          <a:p>
            <a:r>
              <a:rPr lang="cs-CZ" dirty="0" smtClean="0"/>
              <a:t>                    brzy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STUPŇOVÁNÍ PŘÍSLOVCÍ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4714876" y="2000240"/>
            <a:ext cx="2071702" cy="857256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méně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214810" y="2786058"/>
            <a:ext cx="2071702" cy="857256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lépe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786314" y="3500438"/>
            <a:ext cx="2071702" cy="857256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více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571868" y="4357694"/>
            <a:ext cx="2071702" cy="857256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hůře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000496" y="5357826"/>
            <a:ext cx="2071702" cy="857256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dříve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Obrázek 8" descr="MB9004357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29454" y="450057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blízký-</a:t>
            </a:r>
          </a:p>
          <a:p>
            <a:endParaRPr lang="cs-CZ" dirty="0" smtClean="0"/>
          </a:p>
          <a:p>
            <a:r>
              <a:rPr lang="cs-CZ" dirty="0" smtClean="0"/>
              <a:t>dlouhý-</a:t>
            </a:r>
          </a:p>
          <a:p>
            <a:endParaRPr lang="cs-CZ" dirty="0" smtClean="0"/>
          </a:p>
          <a:p>
            <a:r>
              <a:rPr lang="cs-CZ" dirty="0" smtClean="0"/>
              <a:t>dobrý-</a:t>
            </a:r>
          </a:p>
          <a:p>
            <a:endParaRPr lang="cs-CZ" dirty="0" smtClean="0"/>
          </a:p>
          <a:p>
            <a:r>
              <a:rPr lang="cs-CZ" dirty="0" smtClean="0"/>
              <a:t>hebký-</a:t>
            </a:r>
          </a:p>
          <a:p>
            <a:endParaRPr lang="cs-CZ" dirty="0" smtClean="0"/>
          </a:p>
          <a:p>
            <a:r>
              <a:rPr lang="cs-CZ" dirty="0" smtClean="0"/>
              <a:t>krátký-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příslovce a stupňuj je: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28860" y="1500174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blízko; blíž i blíže; </a:t>
            </a:r>
            <a:r>
              <a:rPr lang="cs-CZ" sz="2400" dirty="0" err="1" smtClean="0">
                <a:solidFill>
                  <a:srgbClr val="C00000"/>
                </a:solidFill>
              </a:rPr>
              <a:t>nejblíž</a:t>
            </a:r>
            <a:r>
              <a:rPr lang="cs-CZ" sz="2400" dirty="0" smtClean="0">
                <a:solidFill>
                  <a:srgbClr val="C00000"/>
                </a:solidFill>
              </a:rPr>
              <a:t> i nejblíže;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28860" y="2428868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dlouho; dlouze i déle; nejdéle;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28860" y="3357562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dobře; lépe; nejlépe;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28860" y="4286256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hebce; hebčeji; nejhebčeji;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5143512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krátce; kratčeji; nejkratčeji;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3" name="Obrázek 12" descr="MB9004344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768" y="335756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mělký-</a:t>
            </a:r>
          </a:p>
          <a:p>
            <a:endParaRPr lang="cs-CZ" dirty="0" smtClean="0"/>
          </a:p>
          <a:p>
            <a:r>
              <a:rPr lang="cs-CZ" dirty="0" smtClean="0"/>
              <a:t>malý-</a:t>
            </a:r>
          </a:p>
          <a:p>
            <a:endParaRPr lang="cs-CZ" dirty="0" smtClean="0"/>
          </a:p>
          <a:p>
            <a:r>
              <a:rPr lang="cs-CZ" dirty="0" smtClean="0"/>
              <a:t>laciný-</a:t>
            </a:r>
          </a:p>
          <a:p>
            <a:endParaRPr lang="cs-CZ" dirty="0" smtClean="0"/>
          </a:p>
          <a:p>
            <a:r>
              <a:rPr lang="cs-CZ" dirty="0" smtClean="0"/>
              <a:t>lidský-</a:t>
            </a:r>
          </a:p>
          <a:p>
            <a:endParaRPr lang="cs-CZ" dirty="0" smtClean="0"/>
          </a:p>
          <a:p>
            <a:r>
              <a:rPr lang="cs-CZ" dirty="0" smtClean="0"/>
              <a:t>nízký-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příslovce a stupňuj 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1500174"/>
            <a:ext cx="6000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mělce i mělko; mělčeji; nejmělčeji;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7422" y="2428868"/>
            <a:ext cx="6000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málo; méně; nejméně;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57562"/>
            <a:ext cx="6000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lacině i lacino; laciněji; nejlaciněji;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57422" y="4214818"/>
            <a:ext cx="6000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lidsky; lidštěji; nejlidštěji;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57422" y="5143512"/>
            <a:ext cx="6357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nízko i nízce; níže i níž; </a:t>
            </a:r>
            <a:r>
              <a:rPr lang="cs-CZ" sz="2400" dirty="0" err="1" smtClean="0">
                <a:solidFill>
                  <a:srgbClr val="C00000"/>
                </a:solidFill>
              </a:rPr>
              <a:t>nejníž</a:t>
            </a:r>
            <a:r>
              <a:rPr lang="cs-CZ" sz="2400" dirty="0" smtClean="0">
                <a:solidFill>
                  <a:srgbClr val="C00000"/>
                </a:solidFill>
              </a:rPr>
              <a:t> i nejníže;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9" name="Obrázek 8" descr="MB9004344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72396" y="1928802"/>
            <a:ext cx="1357322" cy="1357322"/>
          </a:xfrm>
          <a:prstGeom prst="rect">
            <a:avLst/>
          </a:prstGeom>
        </p:spPr>
      </p:pic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    </a:t>
            </a:r>
            <a:r>
              <a:rPr lang="cs-CZ" sz="3600" dirty="0" smtClean="0"/>
              <a:t>Zboží (levně 3) ___________    koupíme na internetu. Nejednal při rozhovoru (rozumně 3) ______________.    Úlohu vyřešil (snadno 2)____________</a:t>
            </a:r>
          </a:p>
          <a:p>
            <a:pPr>
              <a:buNone/>
            </a:pPr>
            <a:r>
              <a:rPr lang="cs-CZ" sz="3600" dirty="0" smtClean="0"/>
              <a:t>   než my. Film trval (dlouho2)______, než jsme čekali.                          </a:t>
            </a:r>
          </a:p>
          <a:p>
            <a:pPr>
              <a:buNone/>
            </a:pPr>
            <a:r>
              <a:rPr lang="cs-CZ" sz="3600" dirty="0" smtClean="0"/>
              <a:t>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Vystupňuj příslovce v závorce: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428736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nejlevněji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2857496"/>
            <a:ext cx="3214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nejrozumněji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4678" y="3286124"/>
            <a:ext cx="3214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snadněji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00364" y="4429132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déle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kliparty      z 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  <a:endParaRPr lang="cs-CZ" smtClean="0"/>
          </a:p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ransition>
    <p:split orient="vert" dir="in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496</TotalTime>
  <Words>365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Anotace</vt:lpstr>
      <vt:lpstr>PŘÍSLOVCE</vt:lpstr>
      <vt:lpstr>STUPŇOVÁNÍ PŘÍSLOVCÍ</vt:lpstr>
      <vt:lpstr>STUPŇOVÁNÍ PŘÍSLOVCÍ</vt:lpstr>
      <vt:lpstr>Utvoř příslovce a stupňuj je:</vt:lpstr>
      <vt:lpstr>Utvoř příslovce a stupňuj je:</vt:lpstr>
      <vt:lpstr>Vystupňuj příslovce v závorce: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HP</cp:lastModifiedBy>
  <cp:revision>75</cp:revision>
  <dcterms:created xsi:type="dcterms:W3CDTF">2011-06-20T10:40:08Z</dcterms:created>
  <dcterms:modified xsi:type="dcterms:W3CDTF">2012-11-29T19:23:40Z</dcterms:modified>
</cp:coreProperties>
</file>