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2" r:id="rId4"/>
    <p:sldId id="263" r:id="rId5"/>
    <p:sldId id="264" r:id="rId6"/>
    <p:sldId id="258" r:id="rId7"/>
    <p:sldId id="260" r:id="rId8"/>
    <p:sldId id="265" r:id="rId9"/>
  </p:sldIdLst>
  <p:sldSz cx="9144000" cy="6858000" type="screen4x3"/>
  <p:notesSz cx="6858000" cy="97345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VY_32_INOVACE_12_Český jazyk pro 8. ročník_Předložky s, z, se, ze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Předložky s, z, se, ze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E6BBFDFE-29F2-46FB-A0FE-45CB045571F9}">
      <dgm:prSet/>
      <dgm:spPr/>
      <dgm:t>
        <a:bodyPr/>
        <a:lstStyle/>
        <a:p>
          <a:r>
            <a:rPr lang="cs-CZ" dirty="0" smtClean="0"/>
            <a:t>Vytvořeno: srpen 2012</a:t>
          </a:r>
          <a:endParaRPr lang="cs-CZ" dirty="0"/>
        </a:p>
      </dgm:t>
    </dgm:pt>
    <dgm:pt modelId="{7DFBCCBB-0659-43AD-B279-5BD26814EEEC}" type="parTrans" cxnId="{A3725BE5-C6FA-4737-A577-27A28D4B115E}">
      <dgm:prSet/>
      <dgm:spPr/>
      <dgm:t>
        <a:bodyPr/>
        <a:lstStyle/>
        <a:p>
          <a:endParaRPr lang="cs-CZ"/>
        </a:p>
      </dgm:t>
    </dgm:pt>
    <dgm:pt modelId="{D0323898-BD19-4300-BB1C-AFC48FAB5260}" type="sibTrans" cxnId="{A3725BE5-C6FA-4737-A577-27A28D4B115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20E084B6-CEA2-4A7C-8EA6-8F9EA06BBA63}" type="pres">
      <dgm:prSet presAssocID="{E6BBFDFE-29F2-46FB-A0FE-45CB045571F9}" presName="vertSpace6" presStyleLbl="node1" presStyleIdx="4" presStyleCnt="6"/>
      <dgm:spPr/>
    </dgm:pt>
    <dgm:pt modelId="{EC91EBEE-ABB0-45C3-B365-8815A017C061}" type="pres">
      <dgm:prSet presAssocID="{E6BBFDFE-29F2-46FB-A0FE-45CB045571F9}" presName="circle6" presStyleLbl="node1" presStyleIdx="5" presStyleCnt="6"/>
      <dgm:spPr/>
    </dgm:pt>
    <dgm:pt modelId="{130BFDF9-E055-4823-A887-4740149E22AB}" type="pres">
      <dgm:prSet presAssocID="{E6BBFDFE-29F2-46FB-A0FE-45CB045571F9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30903D6-3AAF-4683-B6E3-50CFD932D237}" type="pres">
      <dgm:prSet presAssocID="{E6BBFDFE-29F2-46FB-A0FE-45CB045571F9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CEFFF409-81E6-41F4-9538-2BC6D647D74A}" type="presOf" srcId="{E6BBFDFE-29F2-46FB-A0FE-45CB045571F9}" destId="{E30903D6-3AAF-4683-B6E3-50CFD932D237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3725BE5-C6FA-4737-A577-27A28D4B115E}" srcId="{757F3AB3-0718-4624-B441-E567A8F0AB56}" destId="{E6BBFDFE-29F2-46FB-A0FE-45CB045571F9}" srcOrd="5" destOrd="0" parTransId="{7DFBCCBB-0659-43AD-B279-5BD26814EEEC}" sibTransId="{D0323898-BD19-4300-BB1C-AFC48FAB5260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A57549D3-7B9A-4360-A714-D257DD279FE2}" type="presOf" srcId="{E6BBFDFE-29F2-46FB-A0FE-45CB045571F9}" destId="{130BFDF9-E055-4823-A887-4740149E22AB}" srcOrd="0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CB7FE5C-50F7-41C5-9F67-CAA1F1068A6A}" type="presParOf" srcId="{333A1088-737F-45CB-B68E-254E46348037}" destId="{20E084B6-CEA2-4A7C-8EA6-8F9EA06BBA63}" srcOrd="15" destOrd="0" presId="urn:microsoft.com/office/officeart/2005/8/layout/target3"/>
    <dgm:cxn modelId="{D9B9CBC1-1987-4148-A416-BE0D0D808D95}" type="presParOf" srcId="{333A1088-737F-45CB-B68E-254E46348037}" destId="{EC91EBEE-ABB0-45C3-B365-8815A017C061}" srcOrd="16" destOrd="0" presId="urn:microsoft.com/office/officeart/2005/8/layout/target3"/>
    <dgm:cxn modelId="{0074377E-0606-4B11-8EB3-79ADE68925B9}" type="presParOf" srcId="{333A1088-737F-45CB-B68E-254E46348037}" destId="{130BFDF9-E055-4823-A887-4740149E22AB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0520F265-E9F4-4D09-A2DD-595759DFF579}" type="presParOf" srcId="{333A1088-737F-45CB-B68E-254E46348037}" destId="{E30903D6-3AAF-4683-B6E3-50CFD932D237}" srcOrd="23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Mgr. Eva Sixtová</a:t>
          </a:r>
          <a:endParaRPr lang="cs-CZ" sz="13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VY_32_INOVACE_12_Český jazyk pro 7. ročník_Předložky s, z, se, ze</a:t>
          </a:r>
          <a:endParaRPr lang="cs-CZ" sz="13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Předložky s, z, se, ze</a:t>
          </a:r>
          <a:endParaRPr lang="cs-CZ" sz="13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371039" y="1371039"/>
        <a:ext cx="5253696" cy="342760"/>
      </dsp:txXfrm>
    </dsp:sp>
    <dsp:sp modelId="{EC91EBEE-ABB0-45C3-B365-8815A017C061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30BFDF9-E055-4823-A887-4740149E22AB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smtClean="0"/>
            <a:t>Vytvořeno: srpen 2011</a:t>
          </a:r>
          <a:endParaRPr lang="cs-CZ" sz="13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wheel spokes="1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465605582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Učební materiál je určen pro žáky 8. ročníku, slouží k procvičení předložek s, z, se, ze. Každý žák pracuje na svoje pracovní listy. Text na interaktivní tabuli slouží ke zpětné kontrole.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PŘIPOMEŇ SI: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 kterým pádem se pojí předložky </a:t>
            </a:r>
            <a:r>
              <a:rPr lang="cs-CZ" b="1" dirty="0" smtClean="0"/>
              <a:t>s </a:t>
            </a:r>
            <a:r>
              <a:rPr lang="cs-CZ" dirty="0" smtClean="0"/>
              <a:t>a </a:t>
            </a:r>
            <a:r>
              <a:rPr lang="cs-CZ" b="1" dirty="0" smtClean="0"/>
              <a:t>se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S kterým pádem se pojí předložky</a:t>
            </a:r>
            <a:r>
              <a:rPr lang="cs-CZ" b="1" dirty="0" smtClean="0"/>
              <a:t> z </a:t>
            </a:r>
            <a:r>
              <a:rPr lang="cs-CZ" dirty="0" smtClean="0"/>
              <a:t>a</a:t>
            </a:r>
            <a:r>
              <a:rPr lang="cs-CZ" b="1" dirty="0" smtClean="0"/>
              <a:t> ze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Tuto předložku lze s 2. pádem užít ve všech případech.</a:t>
            </a:r>
            <a:endParaRPr lang="cs-CZ" dirty="0"/>
          </a:p>
        </p:txBody>
      </p:sp>
      <p:sp>
        <p:nvSpPr>
          <p:cNvPr id="4" name="Výbuch 1 3"/>
          <p:cNvSpPr/>
          <p:nvPr/>
        </p:nvSpPr>
        <p:spPr>
          <a:xfrm>
            <a:off x="2786050" y="2000240"/>
            <a:ext cx="3357586" cy="1214446"/>
          </a:xfrm>
          <a:prstGeom prst="irregularSeal1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7.pádem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5" name="Výbuch 1 4"/>
          <p:cNvSpPr/>
          <p:nvPr/>
        </p:nvSpPr>
        <p:spPr>
          <a:xfrm>
            <a:off x="2786050" y="3571876"/>
            <a:ext cx="3357586" cy="1214446"/>
          </a:xfrm>
          <a:prstGeom prst="irregularSeal1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2.pádem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14348" y="4857760"/>
            <a:ext cx="7643866" cy="928694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NEZAPOMEŇ: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Tam, kde </a:t>
            </a:r>
            <a:r>
              <a:rPr lang="cs-CZ" b="1" dirty="0" smtClean="0"/>
              <a:t>dovedeme a chceme </a:t>
            </a:r>
            <a:r>
              <a:rPr lang="cs-CZ" dirty="0" smtClean="0"/>
              <a:t>výrazněji </a:t>
            </a:r>
            <a:r>
              <a:rPr lang="cs-CZ" dirty="0" smtClean="0"/>
              <a:t>i          v </a:t>
            </a:r>
            <a:r>
              <a:rPr lang="cs-CZ" dirty="0" smtClean="0"/>
              <a:t>písmu rozlišit </a:t>
            </a:r>
            <a:r>
              <a:rPr lang="cs-CZ" dirty="0" smtClean="0">
                <a:solidFill>
                  <a:srgbClr val="FF0000"/>
                </a:solidFill>
              </a:rPr>
              <a:t>směřování z povrchu pryč od směřování zevnitř</a:t>
            </a:r>
            <a:r>
              <a:rPr lang="cs-CZ" dirty="0" smtClean="0"/>
              <a:t>, </a:t>
            </a:r>
            <a:r>
              <a:rPr lang="cs-CZ" b="1" dirty="0" smtClean="0"/>
              <a:t>můžeme </a:t>
            </a:r>
            <a:r>
              <a:rPr lang="cs-CZ" dirty="0" smtClean="0"/>
              <a:t>při směřování </a:t>
            </a:r>
            <a:r>
              <a:rPr lang="cs-CZ" dirty="0" smtClean="0"/>
              <a:t>        z </a:t>
            </a:r>
            <a:r>
              <a:rPr lang="cs-CZ" dirty="0" smtClean="0"/>
              <a:t>povrchu užít předložky </a:t>
            </a:r>
            <a:r>
              <a:rPr lang="cs-CZ" b="1" dirty="0" smtClean="0"/>
              <a:t>s</a:t>
            </a:r>
            <a:r>
              <a:rPr lang="cs-CZ" dirty="0" smtClean="0"/>
              <a:t> (sejmout housle </a:t>
            </a:r>
            <a:r>
              <a:rPr lang="cs-CZ" dirty="0" smtClean="0"/>
              <a:t>     se </a:t>
            </a:r>
            <a:r>
              <a:rPr lang="cs-CZ" dirty="0" smtClean="0"/>
              <a:t>skříně, vzít knihu s psacího stolu,vzít tašku </a:t>
            </a:r>
            <a:r>
              <a:rPr lang="cs-CZ" dirty="0" smtClean="0"/>
              <a:t>  s </a:t>
            </a:r>
            <a:r>
              <a:rPr lang="cs-CZ" dirty="0" smtClean="0"/>
              <a:t>lavice) a při směřování zevnitř něčeho předložky </a:t>
            </a:r>
            <a:r>
              <a:rPr lang="cs-CZ" b="1" dirty="0" smtClean="0"/>
              <a:t>z </a:t>
            </a:r>
            <a:r>
              <a:rPr lang="cs-CZ" dirty="0" smtClean="0"/>
              <a:t>(vzít housle ze skříně, vzít knihu </a:t>
            </a:r>
            <a:r>
              <a:rPr lang="cs-CZ" dirty="0" smtClean="0"/>
              <a:t>     z </a:t>
            </a:r>
            <a:r>
              <a:rPr lang="cs-CZ" dirty="0" smtClean="0"/>
              <a:t>psacího stolu, vzít tašku z lavice).</a:t>
            </a:r>
            <a:endParaRPr lang="cs-CZ" dirty="0"/>
          </a:p>
        </p:txBody>
      </p:sp>
      <p:pic>
        <p:nvPicPr>
          <p:cNvPr id="4" name="Obrázek 3" descr="MB9002834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9454" y="5072074"/>
            <a:ext cx="1428760" cy="1428760"/>
          </a:xfrm>
          <a:prstGeom prst="rect">
            <a:avLst/>
          </a:prstGeom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NEZAPOMEŇ: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případech, kde nedovedeme rozhodnout, zda jde o povrch či vnitřek, anebo kde je možný dvojí výklad, dáváme přednost  předložce </a:t>
            </a:r>
            <a:r>
              <a:rPr lang="cs-CZ" b="1" dirty="0" smtClean="0"/>
              <a:t>z.</a:t>
            </a:r>
          </a:p>
          <a:p>
            <a:endParaRPr lang="cs-CZ" b="1" dirty="0" smtClean="0"/>
          </a:p>
          <a:p>
            <a:r>
              <a:rPr lang="cs-CZ" dirty="0" smtClean="0"/>
              <a:t>Se </a:t>
            </a:r>
            <a:r>
              <a:rPr lang="cs-CZ" b="1" dirty="0" smtClean="0"/>
              <a:t>4.pádem</a:t>
            </a:r>
            <a:r>
              <a:rPr lang="cs-CZ" dirty="0" smtClean="0"/>
              <a:t> se pojí předložka </a:t>
            </a:r>
            <a:r>
              <a:rPr lang="cs-CZ" b="1" dirty="0" smtClean="0"/>
              <a:t>s </a:t>
            </a:r>
            <a:r>
              <a:rPr lang="cs-CZ" dirty="0" smtClean="0"/>
              <a:t> jen ve výrazech </a:t>
            </a:r>
            <a:r>
              <a:rPr lang="cs-CZ" b="1" dirty="0" smtClean="0"/>
              <a:t>být s to, kdo s koho, seč byl.</a:t>
            </a:r>
            <a:endParaRPr lang="cs-CZ" b="1" dirty="0"/>
          </a:p>
        </p:txBody>
      </p:sp>
      <p:pic>
        <p:nvPicPr>
          <p:cNvPr id="4" name="Obrázek 3" descr="MB9002516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9454" y="4786322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14380"/>
          </a:xfrm>
        </p:spPr>
        <p:txBody>
          <a:bodyPr>
            <a:normAutofit/>
          </a:bodyPr>
          <a:lstStyle/>
          <a:p>
            <a:r>
              <a:rPr lang="cs-CZ" sz="3800" dirty="0" smtClean="0"/>
              <a:t>Doplň předložky s, z , se, ze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928670"/>
            <a:ext cx="8858312" cy="57864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</a:t>
            </a:r>
            <a:r>
              <a:rPr lang="cs-CZ" sz="4000" dirty="0" smtClean="0"/>
              <a:t>Maminka uvařila čaj __ bylinek. Chtěl jsem si vzít věci __ sebou. Včera jsme si připravili oběd __ ovoce a zeleniny. Jirka __ Terezou si náramně rozuměli. Počkej na mě, chtěl bych tě __ ní seznámit. Lenka říkala, že si __ ničeho nic nedělá.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929190" y="1000108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z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000496" y="1643050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s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43042" y="2857496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s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2214554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z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500826" y="3429000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s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715140" y="4071942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z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14" name="Obrázek 13" descr="MB9002373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2" y="4714884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sz="4300" dirty="0" smtClean="0"/>
              <a:t>Vyrobili jsme __ dřeva budku pro</a:t>
            </a:r>
          </a:p>
          <a:p>
            <a:pPr>
              <a:buNone/>
            </a:pPr>
            <a:r>
              <a:rPr lang="cs-CZ" sz="4300" dirty="0" smtClean="0"/>
              <a:t> ptáky. Neměl jsem hlad, snědl jsem </a:t>
            </a:r>
          </a:p>
          <a:p>
            <a:pPr>
              <a:buNone/>
            </a:pPr>
            <a:r>
              <a:rPr lang="cs-CZ" sz="4300" dirty="0" smtClean="0"/>
              <a:t>jen chléb __ máslem. __ vašeho dopisu</a:t>
            </a:r>
          </a:p>
          <a:p>
            <a:pPr>
              <a:buNone/>
            </a:pPr>
            <a:r>
              <a:rPr lang="cs-CZ" sz="4300" dirty="0" smtClean="0"/>
              <a:t> to nebylo jasné. Před domem na mě </a:t>
            </a:r>
          </a:p>
          <a:p>
            <a:pPr>
              <a:buNone/>
            </a:pPr>
            <a:r>
              <a:rPr lang="cs-CZ" sz="4300" dirty="0" smtClean="0"/>
              <a:t>čekal kamarád __ velkým batohem.</a:t>
            </a:r>
          </a:p>
          <a:p>
            <a:pPr>
              <a:buNone/>
            </a:pPr>
            <a:r>
              <a:rPr lang="cs-CZ" sz="4300" dirty="0" smtClean="0"/>
              <a:t> Připrav si všechny věci __ skříně na stůl.</a:t>
            </a:r>
          </a:p>
          <a:p>
            <a:pPr>
              <a:buNone/>
            </a:pPr>
            <a:r>
              <a:rPr lang="cs-CZ" sz="4300" b="1" dirty="0" smtClean="0"/>
              <a:t>                                 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00100" y="500042"/>
            <a:ext cx="7429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DOPŇ PŘEDLOŽKY S,Z,SE,ZE:</a:t>
            </a:r>
            <a:endParaRPr lang="cs-CZ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43438" y="2786058"/>
            <a:ext cx="714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Z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929190" y="4643446"/>
            <a:ext cx="714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ze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86116" y="1500174"/>
            <a:ext cx="714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ze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285984" y="2786058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s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428992" y="4000504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s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13" name="Obrázek 12" descr="MB9002342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0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výukovém materiálu byly použity  kliparty      z programu MS Word 2010 od firmy </a:t>
            </a:r>
            <a:r>
              <a:rPr lang="cs-CZ" u="sng" dirty="0" smtClean="0">
                <a:hlinkClick r:id="rId2"/>
              </a:rPr>
              <a:t>www.</a:t>
            </a:r>
            <a:r>
              <a:rPr lang="cs-CZ" u="sng" dirty="0" err="1" smtClean="0">
                <a:hlinkClick r:id="rId2"/>
              </a:rPr>
              <a:t>microsoft.com</a:t>
            </a:r>
            <a:r>
              <a:rPr lang="cs-CZ" dirty="0" smtClean="0"/>
              <a:t>. Na tento software máme zakoupenou licenci. </a:t>
            </a:r>
          </a:p>
          <a:p>
            <a:endParaRPr lang="cs-CZ" dirty="0"/>
          </a:p>
        </p:txBody>
      </p:sp>
    </p:spTree>
  </p:cSld>
  <p:clrMapOvr>
    <a:masterClrMapping/>
  </p:clrMapOvr>
  <p:transition>
    <p:wheel spokes="1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461</TotalTime>
  <Words>384</Words>
  <Application>Microsoft Office PowerPoint</Application>
  <PresentationFormat>Předvádění na obrazovce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Snímek 1</vt:lpstr>
      <vt:lpstr>Anotace</vt:lpstr>
      <vt:lpstr>PŘIPOMEŇ SI:</vt:lpstr>
      <vt:lpstr>NEZAPOMEŇ:</vt:lpstr>
      <vt:lpstr>NEZAPOMEŇ:</vt:lpstr>
      <vt:lpstr>Doplň předložky s, z , se, ze</vt:lpstr>
      <vt:lpstr>Snímek 7</vt:lpstr>
      <vt:lpstr>POUŽITÉ ZDROJE: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Your User Name</cp:lastModifiedBy>
  <cp:revision>69</cp:revision>
  <dcterms:created xsi:type="dcterms:W3CDTF">2011-06-20T10:40:08Z</dcterms:created>
  <dcterms:modified xsi:type="dcterms:W3CDTF">2012-11-24T17:36:25Z</dcterms:modified>
</cp:coreProperties>
</file>