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</p:sldIdLst>
  <p:sldSz cx="9144000" cy="6858000" type="screen4x3"/>
  <p:notesSz cx="6858000" cy="97345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 autoAdjust="0"/>
    <p:restoredTop sz="94638" autoAdjust="0"/>
  </p:normalViewPr>
  <p:slideViewPr>
    <p:cSldViewPr>
      <p:cViewPr varScale="1">
        <p:scale>
          <a:sx n="74" d="100"/>
          <a:sy n="74" d="100"/>
        </p:scale>
        <p:origin x="-104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VY_32_INOVACE_13_Český jazyk pro 8. ročník_Pravopis velkých písmen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Pravopis velkých písmen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08172DB7-1691-409C-9533-B08B3342E644}">
      <dgm:prSet/>
      <dgm:spPr/>
      <dgm:t>
        <a:bodyPr/>
        <a:lstStyle/>
        <a:p>
          <a:r>
            <a:rPr lang="cs-CZ" dirty="0" smtClean="0"/>
            <a:t>Vytvořeno: srpen 2012</a:t>
          </a:r>
          <a:endParaRPr lang="cs-CZ" dirty="0"/>
        </a:p>
      </dgm:t>
    </dgm:pt>
    <dgm:pt modelId="{B13AB582-A956-4117-9C12-087320756418}" type="parTrans" cxnId="{DEE30750-8051-4A5E-B9F6-2B33B63E8A7F}">
      <dgm:prSet/>
      <dgm:spPr/>
      <dgm:t>
        <a:bodyPr/>
        <a:lstStyle/>
        <a:p>
          <a:endParaRPr lang="cs-CZ"/>
        </a:p>
      </dgm:t>
    </dgm:pt>
    <dgm:pt modelId="{D68A0584-B727-4D6F-A51E-CDE0CD307AC1}" type="sibTrans" cxnId="{DEE30750-8051-4A5E-B9F6-2B33B63E8A7F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89BAD68B-7D1F-42FC-9C33-E6341A263245}" type="pres">
      <dgm:prSet presAssocID="{08172DB7-1691-409C-9533-B08B3342E644}" presName="vertSpace6" presStyleLbl="node1" presStyleIdx="4" presStyleCnt="6"/>
      <dgm:spPr/>
    </dgm:pt>
    <dgm:pt modelId="{807D4738-944F-43D6-ACBC-9DB89068AC81}" type="pres">
      <dgm:prSet presAssocID="{08172DB7-1691-409C-9533-B08B3342E644}" presName="circle6" presStyleLbl="node1" presStyleIdx="5" presStyleCnt="6"/>
      <dgm:spPr/>
    </dgm:pt>
    <dgm:pt modelId="{05558B54-3F2F-4B52-A37A-9987A936B574}" type="pres">
      <dgm:prSet presAssocID="{08172DB7-1691-409C-9533-B08B3342E644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BA204E-6AF6-41F2-B6E5-A98155B98F8C}" type="pres">
      <dgm:prSet presAssocID="{08172DB7-1691-409C-9533-B08B3342E644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D58FAAC1-42EB-4CC5-9318-E51363108A12}" type="presOf" srcId="{08172DB7-1691-409C-9533-B08B3342E644}" destId="{23BA204E-6AF6-41F2-B6E5-A98155B98F8C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AA641D11-7290-445E-AB48-229AC9580529}" type="presOf" srcId="{08172DB7-1691-409C-9533-B08B3342E644}" destId="{05558B54-3F2F-4B52-A37A-9987A936B574}" srcOrd="0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DEE30750-8051-4A5E-B9F6-2B33B63E8A7F}" srcId="{757F3AB3-0718-4624-B441-E567A8F0AB56}" destId="{08172DB7-1691-409C-9533-B08B3342E644}" srcOrd="5" destOrd="0" parTransId="{B13AB582-A956-4117-9C12-087320756418}" sibTransId="{D68A0584-B727-4D6F-A51E-CDE0CD307AC1}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FAF29F17-2730-4F59-9FA1-02B80F0005C9}" type="presParOf" srcId="{333A1088-737F-45CB-B68E-254E46348037}" destId="{89BAD68B-7D1F-42FC-9C33-E6341A263245}" srcOrd="15" destOrd="0" presId="urn:microsoft.com/office/officeart/2005/8/layout/target3"/>
    <dgm:cxn modelId="{1A0F0227-E02C-457A-8043-BB595001810D}" type="presParOf" srcId="{333A1088-737F-45CB-B68E-254E46348037}" destId="{807D4738-944F-43D6-ACBC-9DB89068AC81}" srcOrd="16" destOrd="0" presId="urn:microsoft.com/office/officeart/2005/8/layout/target3"/>
    <dgm:cxn modelId="{6C988E81-8D23-4A74-BBF8-3969BCA7F68A}" type="presParOf" srcId="{333A1088-737F-45CB-B68E-254E46348037}" destId="{05558B54-3F2F-4B52-A37A-9987A936B574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606B4C2D-C6CE-4D1D-ADA3-4374EB747495}" type="presParOf" srcId="{333A1088-737F-45CB-B68E-254E46348037}" destId="{23BA204E-6AF6-41F2-B6E5-A98155B98F8C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Mgr. Eva Sixtová</a:t>
          </a:r>
          <a:endParaRPr lang="cs-CZ" sz="13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VY_32_INOVACE_13_Český jazyk pro 7. ročník_Pravopis velkých písmen</a:t>
          </a:r>
          <a:endParaRPr lang="cs-CZ" sz="13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Pravopis velkých písmen</a:t>
          </a:r>
          <a:endParaRPr lang="cs-CZ" sz="13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371039" y="1371039"/>
        <a:ext cx="5253696" cy="342760"/>
      </dsp:txXfrm>
    </dsp:sp>
    <dsp:sp modelId="{807D4738-944F-43D6-ACBC-9DB89068AC81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5558B54-3F2F-4B52-A37A-9987A936B574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Vytvořeno: srpen 2011</a:t>
          </a:r>
          <a:endParaRPr lang="cs-CZ" sz="1300" kern="1200" dirty="0"/>
        </a:p>
      </dsp:txBody>
      <dsp:txXfrm>
        <a:off x="1371039" y="1713800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l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l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pull dir="l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l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pull dir="l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l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l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l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pull dir="l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l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l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>
    <p:pull dir="ld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Layout" Target="../diagrams/layout1.xml"/><Relationship Id="rId7" Type="http://schemas.openxmlformats.org/officeDocument/2006/relationships/image" Target="../media/image4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573994541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>
    <p:pull dir="l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smtClean="0"/>
              <a:t>   </a:t>
            </a:r>
            <a:r>
              <a:rPr lang="cs-CZ" smtClean="0"/>
              <a:t>Učební </a:t>
            </a:r>
            <a:r>
              <a:rPr lang="cs-CZ" dirty="0" smtClean="0"/>
              <a:t>materiál je určen pro žáky 8. ročníku, slouží k procvičení pravopisu velkých písmen.   V úvodu prezentace si zopakují základní pravidla o psaní velkých písmen. Každý žák pracuje do sešitu. Text na interaktivní tabuli slouží ke zpětné kontrole.               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pull dir="l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500042"/>
            <a:ext cx="8686800" cy="8382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PSANÍ VELKÝCH PÍSMEN VE JMÉNECH A NÁZVECH VLASTNÍCH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Vlastní jména jednoslovná </a:t>
            </a:r>
            <a:r>
              <a:rPr lang="cs-CZ" dirty="0" smtClean="0"/>
              <a:t>píšeme s velkým počátečním písmenem vždy.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Při psaní velkých písmen v </a:t>
            </a:r>
            <a:r>
              <a:rPr lang="cs-CZ" dirty="0" smtClean="0">
                <a:solidFill>
                  <a:srgbClr val="FF0000"/>
                </a:solidFill>
              </a:rPr>
              <a:t>několikaslovných vlastních jménech a názvech </a:t>
            </a:r>
            <a:r>
              <a:rPr lang="cs-CZ" dirty="0" smtClean="0"/>
              <a:t>se řídíme těmito zásadami:</a:t>
            </a:r>
          </a:p>
          <a:p>
            <a:r>
              <a:rPr lang="cs-CZ" dirty="0" smtClean="0"/>
              <a:t>1. Pokud je utvořen </a:t>
            </a:r>
            <a:r>
              <a:rPr lang="cs-CZ" b="1" dirty="0" smtClean="0">
                <a:solidFill>
                  <a:srgbClr val="0070C0"/>
                </a:solidFill>
              </a:rPr>
              <a:t>ze jmen obecných </a:t>
            </a:r>
            <a:r>
              <a:rPr lang="cs-CZ" dirty="0" smtClean="0"/>
              <a:t>píšeme velké počáteční písmeno jen </a:t>
            </a:r>
            <a:r>
              <a:rPr lang="cs-CZ" b="1" dirty="0" smtClean="0">
                <a:solidFill>
                  <a:srgbClr val="0070C0"/>
                </a:solidFill>
              </a:rPr>
              <a:t>u prvního slova</a:t>
            </a:r>
            <a:r>
              <a:rPr lang="cs-CZ" dirty="0" smtClean="0"/>
              <a:t>.</a:t>
            </a:r>
          </a:p>
          <a:p>
            <a:r>
              <a:rPr lang="cs-CZ" dirty="0" smtClean="0"/>
              <a:t>(Organizace spojených národů apod.)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pull dir="l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PSANÍ VELKÝCH PÍSMEN VE JMÉNECH A NÁZVECH VLASTNÍCH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2. Je-li jeho součástí </a:t>
            </a:r>
            <a:r>
              <a:rPr lang="cs-CZ" b="1" dirty="0" smtClean="0">
                <a:solidFill>
                  <a:srgbClr val="0070C0"/>
                </a:solidFill>
              </a:rPr>
              <a:t>vlastní jméno </a:t>
            </a:r>
            <a:r>
              <a:rPr lang="cs-CZ" dirty="0" smtClean="0">
                <a:solidFill>
                  <a:srgbClr val="0070C0"/>
                </a:solidFill>
              </a:rPr>
              <a:t>nebo </a:t>
            </a:r>
            <a:r>
              <a:rPr lang="cs-CZ" b="1" dirty="0" smtClean="0">
                <a:solidFill>
                  <a:srgbClr val="0070C0"/>
                </a:solidFill>
              </a:rPr>
              <a:t>vlastní název,</a:t>
            </a:r>
            <a:r>
              <a:rPr lang="cs-CZ" dirty="0" smtClean="0"/>
              <a:t> píše se také s velkým písmenem (Spolková republika Německo apod.).</a:t>
            </a:r>
          </a:p>
          <a:p>
            <a:r>
              <a:rPr lang="cs-CZ" dirty="0" smtClean="0"/>
              <a:t>3. V názvech </a:t>
            </a:r>
            <a:r>
              <a:rPr lang="cs-CZ" b="1" dirty="0" smtClean="0">
                <a:solidFill>
                  <a:srgbClr val="0070C0"/>
                </a:solidFill>
              </a:rPr>
              <a:t>osad,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tj.měst</a:t>
            </a:r>
            <a:r>
              <a:rPr lang="cs-CZ" dirty="0" smtClean="0">
                <a:solidFill>
                  <a:srgbClr val="0070C0"/>
                </a:solidFill>
              </a:rPr>
              <a:t>, jejich částí a čtvrtí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70C0"/>
                </a:solidFill>
              </a:rPr>
              <a:t>vsí, sídlišť </a:t>
            </a:r>
            <a:r>
              <a:rPr lang="cs-CZ" dirty="0" smtClean="0"/>
              <a:t>aj.,píšeme velké počáteční písmeno ve všech slovech </a:t>
            </a:r>
            <a:r>
              <a:rPr lang="cs-CZ" b="1" dirty="0" smtClean="0">
                <a:solidFill>
                  <a:srgbClr val="0070C0"/>
                </a:solidFill>
              </a:rPr>
              <a:t>kromě předložek </a:t>
            </a:r>
            <a:r>
              <a:rPr lang="cs-CZ" dirty="0" smtClean="0"/>
              <a:t>(Klenčí pod </a:t>
            </a:r>
            <a:r>
              <a:rPr lang="cs-CZ" dirty="0" err="1" smtClean="0"/>
              <a:t>Čerchovem</a:t>
            </a:r>
            <a:r>
              <a:rPr lang="cs-CZ" dirty="0" smtClean="0"/>
              <a:t>, Malá Strana apod.).Vlastní jména po předložce si zachovávají svůj pravopis (Kostelec nad Černými lesy apod.)</a:t>
            </a:r>
            <a:endParaRPr lang="cs-CZ" dirty="0"/>
          </a:p>
        </p:txBody>
      </p:sp>
    </p:spTree>
  </p:cSld>
  <p:clrMapOvr>
    <a:masterClrMapping/>
  </p:clrMapOvr>
  <p:transition>
    <p:pull dir="l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PSANÍ VELKÝCH PÍSMEN VE JMÉNECH A NÁZVECH VLASTNÍCH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4. V zeměpisných názvech obsahujících slovo </a:t>
            </a:r>
            <a:r>
              <a:rPr lang="cs-CZ" b="1" dirty="0" smtClean="0">
                <a:solidFill>
                  <a:srgbClr val="0070C0"/>
                </a:solidFill>
              </a:rPr>
              <a:t>náměstí, ulice, třída, most, nábřeží, sady, moře</a:t>
            </a:r>
            <a:r>
              <a:rPr lang="cs-CZ" dirty="0" smtClean="0">
                <a:solidFill>
                  <a:srgbClr val="0070C0"/>
                </a:solidFill>
              </a:rPr>
              <a:t>, </a:t>
            </a:r>
            <a:r>
              <a:rPr lang="cs-CZ" b="1" dirty="0" smtClean="0">
                <a:solidFill>
                  <a:srgbClr val="0070C0"/>
                </a:solidFill>
              </a:rPr>
              <a:t>záliv, ostrov, poloostrov </a:t>
            </a:r>
            <a:r>
              <a:rPr lang="cs-CZ" dirty="0" smtClean="0"/>
              <a:t>apod. píšeme s velkým počátečním písmenem jen </a:t>
            </a:r>
            <a:r>
              <a:rPr lang="cs-CZ" b="1" dirty="0" smtClean="0">
                <a:solidFill>
                  <a:srgbClr val="0070C0"/>
                </a:solidFill>
              </a:rPr>
              <a:t>přívlastek</a:t>
            </a:r>
            <a:r>
              <a:rPr lang="cs-CZ" b="1" dirty="0" smtClean="0"/>
              <a:t> </a:t>
            </a:r>
            <a:r>
              <a:rPr lang="cs-CZ" dirty="0" smtClean="0"/>
              <a:t>k těmto slovům (náměstí Bratří </a:t>
            </a:r>
            <a:r>
              <a:rPr lang="cs-CZ" dirty="0" err="1" smtClean="0"/>
              <a:t>Mrštíků</a:t>
            </a:r>
            <a:r>
              <a:rPr lang="cs-CZ" dirty="0" smtClean="0"/>
              <a:t> apod.).</a:t>
            </a:r>
          </a:p>
          <a:p>
            <a:r>
              <a:rPr lang="cs-CZ" dirty="0" smtClean="0"/>
              <a:t>5. Jestliže jméno náměstí, ulice, hotelu, restaurace apod. začíná </a:t>
            </a:r>
            <a:r>
              <a:rPr lang="cs-CZ" b="1" dirty="0" smtClean="0">
                <a:solidFill>
                  <a:srgbClr val="0070C0"/>
                </a:solidFill>
              </a:rPr>
              <a:t>předložkou,</a:t>
            </a:r>
            <a:r>
              <a:rPr lang="cs-CZ" dirty="0" smtClean="0"/>
              <a:t> píše se s velkým počátečním písmenem, </a:t>
            </a:r>
            <a:r>
              <a:rPr lang="cs-CZ" b="1" dirty="0" smtClean="0">
                <a:solidFill>
                  <a:srgbClr val="0070C0"/>
                </a:solidFill>
              </a:rPr>
              <a:t>jak předložka, tak první slovo po předložce </a:t>
            </a:r>
            <a:r>
              <a:rPr lang="cs-CZ" dirty="0" smtClean="0"/>
              <a:t>(hotel U Bílého beránka apod.).</a:t>
            </a:r>
            <a:endParaRPr lang="cs-CZ" dirty="0"/>
          </a:p>
        </p:txBody>
      </p:sp>
    </p:spTree>
  </p:cSld>
  <p:clrMapOvr>
    <a:masterClrMapping/>
  </p:clrMapOvr>
  <p:transition>
    <p:pull dir="l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PSANÍ VELKÝCH PÍSMEN VE JMÉNECH A NÁZVECH VLASTNÍCH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6. </a:t>
            </a:r>
            <a:r>
              <a:rPr lang="cs-CZ" b="1" dirty="0" smtClean="0">
                <a:solidFill>
                  <a:srgbClr val="0070C0"/>
                </a:solidFill>
              </a:rPr>
              <a:t>Jména institucí, organizací, jejich stálých orgánů</a:t>
            </a:r>
            <a:r>
              <a:rPr lang="cs-CZ" dirty="0" smtClean="0"/>
              <a:t> apod. píšeme s velkým písmenem, jedná-li se o jména oficiální (Parlament České republiky apod.).</a:t>
            </a:r>
          </a:p>
          <a:p>
            <a:r>
              <a:rPr lang="cs-CZ" dirty="0" smtClean="0"/>
              <a:t>Neoficiální názvy píšeme s malým písmenem (ministerstvo školství apod.)</a:t>
            </a:r>
            <a:endParaRPr lang="cs-CZ" dirty="0"/>
          </a:p>
        </p:txBody>
      </p:sp>
      <p:pic>
        <p:nvPicPr>
          <p:cNvPr id="6" name="Obrázek 5" descr="MB90023399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00826" y="4572008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>
    <p:pull dir="l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Rozhodni, kde napíšeš velké počáteční písmeno a kde malé.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JIZERSKÉ HORY</a:t>
            </a:r>
          </a:p>
          <a:p>
            <a:r>
              <a:rPr lang="cs-CZ" dirty="0" smtClean="0"/>
              <a:t>ČESKÝ RÁJ</a:t>
            </a:r>
          </a:p>
          <a:p>
            <a:r>
              <a:rPr lang="cs-CZ" dirty="0" smtClean="0"/>
              <a:t>HAVLÍČKŮV BROD</a:t>
            </a:r>
          </a:p>
          <a:p>
            <a:r>
              <a:rPr lang="cs-CZ" dirty="0" smtClean="0"/>
              <a:t>NÁMĚSTÍ MÍRU</a:t>
            </a:r>
          </a:p>
          <a:p>
            <a:r>
              <a:rPr lang="cs-CZ" dirty="0" smtClean="0"/>
              <a:t>ULICE NA VINICI</a:t>
            </a:r>
          </a:p>
          <a:p>
            <a:r>
              <a:rPr lang="cs-CZ" dirty="0" smtClean="0"/>
              <a:t>MEZINÁRODNÍ FESTIVAL PRAŽSKÉ JARO</a:t>
            </a:r>
          </a:p>
          <a:p>
            <a:r>
              <a:rPr lang="cs-CZ" dirty="0" smtClean="0"/>
              <a:t>KONCERT ČESKÉ FILHARMONIE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Jizerské hory</a:t>
            </a:r>
          </a:p>
          <a:p>
            <a:r>
              <a:rPr lang="cs-CZ" dirty="0" smtClean="0"/>
              <a:t>Český ráj</a:t>
            </a:r>
          </a:p>
          <a:p>
            <a:r>
              <a:rPr lang="cs-CZ" dirty="0" smtClean="0"/>
              <a:t>Havlíčkův Brod</a:t>
            </a:r>
          </a:p>
          <a:p>
            <a:r>
              <a:rPr lang="cs-CZ" dirty="0" smtClean="0"/>
              <a:t>náměstí Míru</a:t>
            </a:r>
          </a:p>
          <a:p>
            <a:r>
              <a:rPr lang="cs-CZ" dirty="0" smtClean="0"/>
              <a:t>ulice Na Vinici</a:t>
            </a:r>
          </a:p>
          <a:p>
            <a:r>
              <a:rPr lang="cs-CZ" dirty="0" smtClean="0"/>
              <a:t>mezinárodní festival Pražské jaro</a:t>
            </a:r>
          </a:p>
          <a:p>
            <a:r>
              <a:rPr lang="cs-CZ" dirty="0" smtClean="0"/>
              <a:t>koncert České filharmonie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714876" y="1643050"/>
            <a:ext cx="4214842" cy="47149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 descr="MB90044190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9322" y="2928934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>
    <p:pull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Rozhodni, kde napíšeš velké počáteční písmeno a kde malé.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NÁRODNÍ MUZEUM</a:t>
            </a:r>
          </a:p>
          <a:p>
            <a:r>
              <a:rPr lang="cs-CZ" dirty="0" smtClean="0"/>
              <a:t>OBECNÍ ÚŘAD VILÉMOV</a:t>
            </a:r>
          </a:p>
          <a:p>
            <a:r>
              <a:rPr lang="cs-CZ" dirty="0" smtClean="0"/>
              <a:t>OSTROV SVATÉHO TOMÁŠE</a:t>
            </a:r>
          </a:p>
          <a:p>
            <a:r>
              <a:rPr lang="cs-CZ" dirty="0" smtClean="0"/>
              <a:t>UNIVERZITA KARLOVA</a:t>
            </a:r>
          </a:p>
          <a:p>
            <a:r>
              <a:rPr lang="cs-CZ" dirty="0" smtClean="0"/>
              <a:t>MOST PALACKÉHO</a:t>
            </a:r>
          </a:p>
          <a:p>
            <a:r>
              <a:rPr lang="cs-CZ" dirty="0" smtClean="0"/>
              <a:t>NÁBŘEŽÍ EDVARDA BENEŠE</a:t>
            </a:r>
          </a:p>
          <a:p>
            <a:r>
              <a:rPr lang="cs-CZ" dirty="0" smtClean="0"/>
              <a:t>ÚŘAD VLÁDY ČR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Národní muzeum</a:t>
            </a:r>
          </a:p>
          <a:p>
            <a:r>
              <a:rPr lang="cs-CZ" dirty="0" smtClean="0"/>
              <a:t>Obecní úřad </a:t>
            </a:r>
            <a:r>
              <a:rPr lang="cs-CZ" dirty="0" err="1" smtClean="0"/>
              <a:t>Vilémov</a:t>
            </a:r>
            <a:endParaRPr lang="cs-CZ" dirty="0" smtClean="0"/>
          </a:p>
          <a:p>
            <a:r>
              <a:rPr lang="cs-CZ" dirty="0" smtClean="0"/>
              <a:t>ostrov Svatého Tomáše</a:t>
            </a:r>
          </a:p>
          <a:p>
            <a:endParaRPr lang="cs-CZ" dirty="0" smtClean="0"/>
          </a:p>
          <a:p>
            <a:r>
              <a:rPr lang="cs-CZ" dirty="0" smtClean="0"/>
              <a:t>Univerzita Karlova</a:t>
            </a:r>
          </a:p>
          <a:p>
            <a:r>
              <a:rPr lang="cs-CZ" dirty="0" smtClean="0"/>
              <a:t>most Palackého</a:t>
            </a:r>
          </a:p>
          <a:p>
            <a:r>
              <a:rPr lang="cs-CZ" dirty="0" smtClean="0"/>
              <a:t>nábřeží Edvarda Beneše</a:t>
            </a:r>
          </a:p>
          <a:p>
            <a:endParaRPr lang="cs-CZ" dirty="0" smtClean="0"/>
          </a:p>
          <a:p>
            <a:r>
              <a:rPr lang="cs-CZ" dirty="0" smtClean="0"/>
              <a:t>Úřad vlády ČR</a:t>
            </a: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286248" y="1643050"/>
            <a:ext cx="4500594" cy="47149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 descr="MB90044193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00760" y="2928934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>
    <p:pull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Rozhodni, kde napíšeš velké počáteční písmeno a kde malé.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NÁMĚSTÍ POD KAŠTANY</a:t>
            </a:r>
          </a:p>
          <a:p>
            <a:r>
              <a:rPr lang="cs-CZ" dirty="0" smtClean="0"/>
              <a:t>LÁZNĚ BOHDANEČ</a:t>
            </a:r>
          </a:p>
          <a:p>
            <a:r>
              <a:rPr lang="cs-CZ" dirty="0" smtClean="0"/>
              <a:t>GYMNÁZIUM                  V NÁCHODĚ</a:t>
            </a:r>
          </a:p>
          <a:p>
            <a:r>
              <a:rPr lang="cs-CZ" dirty="0" smtClean="0"/>
              <a:t>ČESKÁ TELEVIZE</a:t>
            </a:r>
          </a:p>
          <a:p>
            <a:r>
              <a:rPr lang="cs-CZ" dirty="0" smtClean="0"/>
              <a:t>SLEZSKÉ PŘEDMĚSTÍ</a:t>
            </a:r>
          </a:p>
          <a:p>
            <a:r>
              <a:rPr lang="cs-CZ" dirty="0" smtClean="0"/>
              <a:t>ZÁLIV MEXICKÝ</a:t>
            </a:r>
          </a:p>
          <a:p>
            <a:r>
              <a:rPr lang="cs-CZ" dirty="0" smtClean="0"/>
              <a:t>ROUDNICE NAD LABEM</a:t>
            </a:r>
          </a:p>
          <a:p>
            <a:r>
              <a:rPr lang="cs-CZ" dirty="0" smtClean="0"/>
              <a:t>VRCHLICKÉHO SADY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náměstí Pod Kaštany</a:t>
            </a:r>
          </a:p>
          <a:p>
            <a:r>
              <a:rPr lang="cs-CZ" dirty="0" smtClean="0"/>
              <a:t>Lázně </a:t>
            </a:r>
            <a:r>
              <a:rPr lang="cs-CZ" dirty="0" err="1" smtClean="0"/>
              <a:t>Bohdaneč</a:t>
            </a:r>
            <a:endParaRPr lang="cs-CZ" dirty="0" smtClean="0"/>
          </a:p>
          <a:p>
            <a:r>
              <a:rPr lang="cs-CZ" dirty="0" smtClean="0"/>
              <a:t>Gymnázium v Náchodě</a:t>
            </a:r>
          </a:p>
          <a:p>
            <a:endParaRPr lang="cs-CZ" dirty="0" smtClean="0"/>
          </a:p>
          <a:p>
            <a:r>
              <a:rPr lang="cs-CZ" dirty="0" smtClean="0"/>
              <a:t>Česká televize</a:t>
            </a:r>
          </a:p>
          <a:p>
            <a:r>
              <a:rPr lang="cs-CZ" dirty="0" smtClean="0"/>
              <a:t>Slezské Předměstí</a:t>
            </a:r>
          </a:p>
          <a:p>
            <a:r>
              <a:rPr lang="cs-CZ" dirty="0" smtClean="0"/>
              <a:t>záliv Mexický</a:t>
            </a:r>
          </a:p>
          <a:p>
            <a:r>
              <a:rPr lang="cs-CZ" dirty="0" smtClean="0"/>
              <a:t>Roudnice nad Labem</a:t>
            </a:r>
          </a:p>
          <a:p>
            <a:r>
              <a:rPr lang="cs-CZ" dirty="0" smtClean="0"/>
              <a:t>Vrchlického sady</a:t>
            </a: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643438" y="1643050"/>
            <a:ext cx="4357718" cy="47863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 descr="MB90044190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00760" y="2928934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>
    <p:pull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3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 výukovém materiálu byly použity  kliparty      z programu MS Word 2010 od firmy </a:t>
            </a:r>
            <a:r>
              <a:rPr lang="cs-CZ" u="sng" dirty="0" smtClean="0">
                <a:hlinkClick r:id="rId2"/>
              </a:rPr>
              <a:t>www.</a:t>
            </a:r>
            <a:r>
              <a:rPr lang="cs-CZ" u="sng" dirty="0" err="1" smtClean="0">
                <a:hlinkClick r:id="rId2"/>
              </a:rPr>
              <a:t>microsoft.com</a:t>
            </a:r>
            <a:r>
              <a:rPr lang="cs-CZ" dirty="0" smtClean="0"/>
              <a:t>. Na tento software máme zakoupenou licenci. </a:t>
            </a:r>
            <a:endParaRPr lang="cs-CZ" smtClean="0"/>
          </a:p>
          <a:p>
            <a:endParaRPr lang="cs-CZ"/>
          </a:p>
        </p:txBody>
      </p:sp>
    </p:spTree>
  </p:cSld>
  <p:clrMapOvr>
    <a:masterClrMapping/>
  </p:clrMapOvr>
  <p:transition>
    <p:pull dir="ld"/>
  </p:transition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541</TotalTime>
  <Words>517</Words>
  <Application>Microsoft Office PowerPoint</Application>
  <PresentationFormat>Předvádění na obrazovce (4:3)</PresentationFormat>
  <Paragraphs>75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Snímek 1</vt:lpstr>
      <vt:lpstr>Anotace</vt:lpstr>
      <vt:lpstr>PSANÍ VELKÝCH PÍSMEN VE JMÉNECH A NÁZVECH VLASTNÍCH</vt:lpstr>
      <vt:lpstr>PSANÍ VELKÝCH PÍSMEN VE JMÉNECH A NÁZVECH VLASTNÍCH</vt:lpstr>
      <vt:lpstr>PSANÍ VELKÝCH PÍSMEN VE JMÉNECH A NÁZVECH VLASTNÍCH</vt:lpstr>
      <vt:lpstr>PSANÍ VELKÝCH PÍSMEN VE JMÉNECH A NÁZVECH VLASTNÍCH</vt:lpstr>
      <vt:lpstr>Rozhodni, kde napíšeš velké počáteční písmeno a kde malé.</vt:lpstr>
      <vt:lpstr>Rozhodni, kde napíšeš velké počáteční písmeno a kde malé.</vt:lpstr>
      <vt:lpstr>Rozhodni, kde napíšeš velké počáteční písmeno a kde malé.</vt:lpstr>
      <vt:lpstr>POUŽITÉ ZDROJE: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Your User Name</cp:lastModifiedBy>
  <cp:revision>79</cp:revision>
  <dcterms:created xsi:type="dcterms:W3CDTF">2011-06-20T10:40:08Z</dcterms:created>
  <dcterms:modified xsi:type="dcterms:W3CDTF">2012-11-24T18:59:52Z</dcterms:modified>
</cp:coreProperties>
</file>