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sldIdLst>
    <p:sldId id="256" r:id="rId2"/>
    <p:sldId id="257" r:id="rId3"/>
    <p:sldId id="262" r:id="rId4"/>
    <p:sldId id="263" r:id="rId5"/>
    <p:sldId id="264" r:id="rId6"/>
    <p:sldId id="265" r:id="rId7"/>
    <p:sldId id="266" r:id="rId8"/>
    <p:sldId id="267" r:id="rId9"/>
    <p:sldId id="268" r:id="rId10"/>
    <p:sldId id="269" r:id="rId11"/>
  </p:sldIdLst>
  <p:sldSz cx="9144000" cy="6858000" type="screen4x3"/>
  <p:notesSz cx="6858000" cy="973455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9" d="100"/>
          <a:sy n="59" d="100"/>
        </p:scale>
        <p:origin x="-780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B651F6E3-6281-48DB-9319-2AEAFDAE7572}">
      <dgm:prSet/>
      <dgm:spPr/>
      <dgm:t>
        <a:bodyPr/>
        <a:lstStyle/>
        <a:p>
          <a:pPr rtl="0"/>
          <a:r>
            <a:rPr lang="cs-CZ" dirty="0" smtClean="0"/>
            <a:t>VY_32_INOVACE_14_Český jazyk pro 8. ročník_Pravopis velkých písmen II</a:t>
          </a:r>
          <a:endParaRPr lang="cs-CZ" dirty="0"/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/>
      <dgm:spPr/>
      <dgm:t>
        <a:bodyPr/>
        <a:lstStyle/>
        <a:p>
          <a:pPr rtl="0"/>
          <a:r>
            <a:rPr lang="cs-CZ" dirty="0" smtClean="0"/>
            <a:t>ZŠ Týnec nad Labem</a:t>
          </a:r>
          <a:endParaRPr lang="cs-CZ" dirty="0"/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/>
      <dgm:spPr/>
      <dgm:t>
        <a:bodyPr/>
        <a:lstStyle/>
        <a:p>
          <a:pPr rtl="0"/>
          <a:r>
            <a:rPr lang="cs-CZ" dirty="0" smtClean="0"/>
            <a:t>AUTOR: Mgr. Eva Sixtová</a:t>
          </a:r>
          <a:endParaRPr lang="cs-CZ" dirty="0"/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/>
      <dgm:spPr/>
      <dgm:t>
        <a:bodyPr/>
        <a:lstStyle/>
        <a:p>
          <a:pPr rtl="0"/>
          <a:r>
            <a:rPr lang="cs-CZ" dirty="0" smtClean="0"/>
            <a:t>Téma: </a:t>
          </a:r>
          <a:r>
            <a:rPr lang="cs-CZ" smtClean="0"/>
            <a:t>Pravopis velkých písmen </a:t>
          </a:r>
          <a:r>
            <a:rPr lang="cs-CZ" dirty="0" smtClean="0"/>
            <a:t>II</a:t>
          </a:r>
          <a:endParaRPr lang="cs-CZ" dirty="0"/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/>
      <dgm:spPr/>
      <dgm:t>
        <a:bodyPr/>
        <a:lstStyle/>
        <a:p>
          <a:pPr rtl="0"/>
          <a:r>
            <a:rPr lang="cs-CZ" dirty="0" smtClean="0"/>
            <a:t>CZ.1.07/1.4.00/21.1921</a:t>
          </a:r>
          <a:endParaRPr lang="cs-CZ" dirty="0"/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407B0F47-4F0C-4CD9-88CB-65AAF8A9DE15}">
      <dgm:prSet/>
      <dgm:spPr/>
      <dgm:t>
        <a:bodyPr/>
        <a:lstStyle/>
        <a:p>
          <a:r>
            <a:rPr lang="cs-CZ" dirty="0" smtClean="0"/>
            <a:t>Vytvořeno: srpen 2012</a:t>
          </a:r>
          <a:endParaRPr lang="cs-CZ" dirty="0"/>
        </a:p>
      </dgm:t>
    </dgm:pt>
    <dgm:pt modelId="{7DC91396-74A3-467F-B039-6741308FEEAD}" type="parTrans" cxnId="{E1A2526E-CDF3-4C64-A3C4-63AD10BD6616}">
      <dgm:prSet/>
      <dgm:spPr/>
      <dgm:t>
        <a:bodyPr/>
        <a:lstStyle/>
        <a:p>
          <a:endParaRPr lang="cs-CZ"/>
        </a:p>
      </dgm:t>
    </dgm:pt>
    <dgm:pt modelId="{AB9CDEF6-F3CB-41D4-AFF7-D01C143ECC9B}" type="sibTrans" cxnId="{E1A2526E-CDF3-4C64-A3C4-63AD10BD6616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6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6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6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6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6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6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6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6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6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6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6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6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6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6"/>
      <dgm:spPr/>
      <dgm:t>
        <a:bodyPr/>
        <a:lstStyle/>
        <a:p>
          <a:endParaRPr lang="cs-CZ"/>
        </a:p>
      </dgm:t>
    </dgm:pt>
    <dgm:pt modelId="{A54CBC04-30BF-43C8-95F0-61FB443BE6D3}" type="pres">
      <dgm:prSet presAssocID="{407B0F47-4F0C-4CD9-88CB-65AAF8A9DE15}" presName="vertSpace6" presStyleLbl="node1" presStyleIdx="4" presStyleCnt="6"/>
      <dgm:spPr/>
    </dgm:pt>
    <dgm:pt modelId="{DCEDBC55-D6A9-4B5E-B36C-9E417FE4585B}" type="pres">
      <dgm:prSet presAssocID="{407B0F47-4F0C-4CD9-88CB-65AAF8A9DE15}" presName="circle6" presStyleLbl="node1" presStyleIdx="5" presStyleCnt="6"/>
      <dgm:spPr/>
    </dgm:pt>
    <dgm:pt modelId="{15568578-46AC-48A9-9A4D-082EC55B5A2A}" type="pres">
      <dgm:prSet presAssocID="{407B0F47-4F0C-4CD9-88CB-65AAF8A9DE15}" presName="rect6" presStyleLbl="alignAcc1" presStyleIdx="5" presStyleCnt="6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A17792B-539F-4F53-B9FA-705CD8B75E31}" type="pres">
      <dgm:prSet presAssocID="{407B0F47-4F0C-4CD9-88CB-65AAF8A9DE15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C8148A68-5D1D-41D3-BA74-7084C13608A2}" type="presOf" srcId="{407B0F47-4F0C-4CD9-88CB-65AAF8A9DE15}" destId="{8A17792B-539F-4F53-B9FA-705CD8B75E31}" srcOrd="1" destOrd="0" presId="urn:microsoft.com/office/officeart/2005/8/layout/target3"/>
    <dgm:cxn modelId="{FB7A05B0-F93E-41B5-B3BD-CCD5DC9128D1}" type="presOf" srcId="{757F3AB3-0718-4624-B441-E567A8F0AB56}" destId="{333A1088-737F-45CB-B68E-254E46348037}" srcOrd="0" destOrd="0" presId="urn:microsoft.com/office/officeart/2005/8/layout/target3"/>
    <dgm:cxn modelId="{370E1F76-DFA7-481D-A56D-83E8D97526D0}" type="presOf" srcId="{D1D4F407-5343-4D3F-B5B9-D407B03CAEB4}" destId="{AED2198E-93D5-4001-81B4-73124B309672}" srcOrd="1" destOrd="0" presId="urn:microsoft.com/office/officeart/2005/8/layout/target3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7780C161-DAD9-4F60-A667-1D81B3ADC70C}" type="presOf" srcId="{D1B46980-6531-4606-95E6-44980827E919}" destId="{6140AFEC-043D-4C43-A2F9-D0F5331DF3A3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60E7108F-8FD4-474D-80CE-F725FD0984CE}" type="presOf" srcId="{407B0F47-4F0C-4CD9-88CB-65AAF8A9DE15}" destId="{15568578-46AC-48A9-9A4D-082EC55B5A2A}" srcOrd="0" destOrd="0" presId="urn:microsoft.com/office/officeart/2005/8/layout/target3"/>
    <dgm:cxn modelId="{FB34F70A-2036-4485-ACEB-C1BD4D5A5E95}" type="presOf" srcId="{D8197B8C-B260-4A16-BDF4-0947B075E274}" destId="{5A5FFA88-C948-4069-8E93-59FA12366E83}" srcOrd="1" destOrd="0" presId="urn:microsoft.com/office/officeart/2005/8/layout/target3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C336FDF4-C65B-4F9F-8367-399A8B586F30}" type="presOf" srcId="{B651F6E3-6281-48DB-9319-2AEAFDAE7572}" destId="{619D679B-A015-4ECF-8348-D1034C574F40}" srcOrd="0" destOrd="0" presId="urn:microsoft.com/office/officeart/2005/8/layout/target3"/>
    <dgm:cxn modelId="{D0C80F9F-84BE-4E60-999E-DCF2FE3D13A1}" type="presOf" srcId="{B651F6E3-6281-48DB-9319-2AEAFDAE7572}" destId="{6BB5E863-4638-4E1D-BFDE-399D028AC4ED}" srcOrd="1" destOrd="0" presId="urn:microsoft.com/office/officeart/2005/8/layout/target3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E1A2526E-CDF3-4C64-A3C4-63AD10BD6616}" srcId="{757F3AB3-0718-4624-B441-E567A8F0AB56}" destId="{407B0F47-4F0C-4CD9-88CB-65AAF8A9DE15}" srcOrd="5" destOrd="0" parTransId="{7DC91396-74A3-467F-B039-6741308FEEAD}" sibTransId="{AB9CDEF6-F3CB-41D4-AFF7-D01C143ECC9B}"/>
    <dgm:cxn modelId="{AF769983-0882-4D0F-BA01-B4517FB1125E}" type="presOf" srcId="{D1B46980-6531-4606-95E6-44980827E919}" destId="{2BE915AB-18AA-4053-B92C-3BFC9ED204BB}" srcOrd="1" destOrd="0" presId="urn:microsoft.com/office/officeart/2005/8/layout/target3"/>
    <dgm:cxn modelId="{9DEA8773-2CEE-4925-97FA-DB806740743D}" type="presOf" srcId="{D8197B8C-B260-4A16-BDF4-0947B075E274}" destId="{25B08C86-7E15-44DC-BE7F-FFB55DD49D12}" srcOrd="0" destOrd="0" presId="urn:microsoft.com/office/officeart/2005/8/layout/target3"/>
    <dgm:cxn modelId="{7BF84B44-8D77-4309-B658-90EA9323895D}" type="presOf" srcId="{D1D4F407-5343-4D3F-B5B9-D407B03CAEB4}" destId="{D005CE8C-CC26-4C3E-AC11-E15060ECD759}" srcOrd="0" destOrd="0" presId="urn:microsoft.com/office/officeart/2005/8/layout/target3"/>
    <dgm:cxn modelId="{F8441908-D9A1-40BE-8B24-473AB4F1AF41}" type="presOf" srcId="{4C35D32F-0EAB-4CD7-82EE-45574DC2A586}" destId="{8BEBB6EC-1DAA-4CAC-8A25-BC0FCBD5DBD5}" srcOrd="0" destOrd="0" presId="urn:microsoft.com/office/officeart/2005/8/layout/target3"/>
    <dgm:cxn modelId="{CF3A664C-8BDF-4D4F-8D82-CB8D387F729C}" type="presOf" srcId="{4C35D32F-0EAB-4CD7-82EE-45574DC2A586}" destId="{890E4F0B-2866-4A3F-A3C7-2A14B1797930}" srcOrd="1" destOrd="0" presId="urn:microsoft.com/office/officeart/2005/8/layout/target3"/>
    <dgm:cxn modelId="{0FB0741D-F457-490A-B833-C2882EB2522F}" type="presParOf" srcId="{333A1088-737F-45CB-B68E-254E46348037}" destId="{F5ABB229-8D3B-4694-996A-96F23CF14429}" srcOrd="0" destOrd="0" presId="urn:microsoft.com/office/officeart/2005/8/layout/target3"/>
    <dgm:cxn modelId="{202EB61D-B27B-4B9A-9444-CD4F3C78D24C}" type="presParOf" srcId="{333A1088-737F-45CB-B68E-254E46348037}" destId="{F41139FD-01EE-4571-8B17-4FB00FC51163}" srcOrd="1" destOrd="0" presId="urn:microsoft.com/office/officeart/2005/8/layout/target3"/>
    <dgm:cxn modelId="{4BDBA793-900D-4D45-82D6-270D34252D5D}" type="presParOf" srcId="{333A1088-737F-45CB-B68E-254E46348037}" destId="{D005CE8C-CC26-4C3E-AC11-E15060ECD759}" srcOrd="2" destOrd="0" presId="urn:microsoft.com/office/officeart/2005/8/layout/target3"/>
    <dgm:cxn modelId="{8CCA728C-3E47-40C4-AC75-36DD1244EC55}" type="presParOf" srcId="{333A1088-737F-45CB-B68E-254E46348037}" destId="{2C702D82-9B77-49B7-9568-BB8EB47C3372}" srcOrd="3" destOrd="0" presId="urn:microsoft.com/office/officeart/2005/8/layout/target3"/>
    <dgm:cxn modelId="{5953FA2A-32F5-4031-BC95-5C74D1E7C8C7}" type="presParOf" srcId="{333A1088-737F-45CB-B68E-254E46348037}" destId="{A52A0455-90FF-4808-ABD0-F02540D31D5A}" srcOrd="4" destOrd="0" presId="urn:microsoft.com/office/officeart/2005/8/layout/target3"/>
    <dgm:cxn modelId="{C79C76DE-2C82-491E-9C59-CD0CBFBA160E}" type="presParOf" srcId="{333A1088-737F-45CB-B68E-254E46348037}" destId="{6140AFEC-043D-4C43-A2F9-D0F5331DF3A3}" srcOrd="5" destOrd="0" presId="urn:microsoft.com/office/officeart/2005/8/layout/target3"/>
    <dgm:cxn modelId="{E800A5A8-D27B-4A6E-9183-663540D4EB50}" type="presParOf" srcId="{333A1088-737F-45CB-B68E-254E46348037}" destId="{9358AC05-5D7D-4327-9F80-1AD486AEA664}" srcOrd="6" destOrd="0" presId="urn:microsoft.com/office/officeart/2005/8/layout/target3"/>
    <dgm:cxn modelId="{12D162BD-48B6-4C13-A045-4BBFD83940BB}" type="presParOf" srcId="{333A1088-737F-45CB-B68E-254E46348037}" destId="{313FC574-E1CD-4FB4-B054-0B805CE0447D}" srcOrd="7" destOrd="0" presId="urn:microsoft.com/office/officeart/2005/8/layout/target3"/>
    <dgm:cxn modelId="{DFAFC5AA-618B-492E-AA53-6FDEA9D43B37}" type="presParOf" srcId="{333A1088-737F-45CB-B68E-254E46348037}" destId="{619D679B-A015-4ECF-8348-D1034C574F40}" srcOrd="8" destOrd="0" presId="urn:microsoft.com/office/officeart/2005/8/layout/target3"/>
    <dgm:cxn modelId="{ED244DE6-85A6-40B1-B654-45E0601B480F}" type="presParOf" srcId="{333A1088-737F-45CB-B68E-254E46348037}" destId="{322283A8-4A27-4CDA-BAE3-F381106A9174}" srcOrd="9" destOrd="0" presId="urn:microsoft.com/office/officeart/2005/8/layout/target3"/>
    <dgm:cxn modelId="{7BF74814-F302-4689-8E46-A09DE6C52CE5}" type="presParOf" srcId="{333A1088-737F-45CB-B68E-254E46348037}" destId="{FFC9F71D-1B4F-4AD9-A4A6-86ADEFC8AF5C}" srcOrd="10" destOrd="0" presId="urn:microsoft.com/office/officeart/2005/8/layout/target3"/>
    <dgm:cxn modelId="{6DF0A950-DBC5-4A5F-B12A-F13F2FE16904}" type="presParOf" srcId="{333A1088-737F-45CB-B68E-254E46348037}" destId="{25B08C86-7E15-44DC-BE7F-FFB55DD49D12}" srcOrd="11" destOrd="0" presId="urn:microsoft.com/office/officeart/2005/8/layout/target3"/>
    <dgm:cxn modelId="{9A3ECE47-5F7C-4474-9051-C57E4A751364}" type="presParOf" srcId="{333A1088-737F-45CB-B68E-254E46348037}" destId="{76644BE8-9D7C-4C09-B250-3D10AF48CBB7}" srcOrd="12" destOrd="0" presId="urn:microsoft.com/office/officeart/2005/8/layout/target3"/>
    <dgm:cxn modelId="{FFE99CC3-9562-41AC-B2DD-A2C62C0FAC0C}" type="presParOf" srcId="{333A1088-737F-45CB-B68E-254E46348037}" destId="{EE85B701-7295-41C0-BA7A-34D3756A2AE6}" srcOrd="13" destOrd="0" presId="urn:microsoft.com/office/officeart/2005/8/layout/target3"/>
    <dgm:cxn modelId="{274885E9-B057-4FDE-BDEF-5C0E824A271A}" type="presParOf" srcId="{333A1088-737F-45CB-B68E-254E46348037}" destId="{8BEBB6EC-1DAA-4CAC-8A25-BC0FCBD5DBD5}" srcOrd="14" destOrd="0" presId="urn:microsoft.com/office/officeart/2005/8/layout/target3"/>
    <dgm:cxn modelId="{68C9AC96-A685-423D-A246-DBABC255F914}" type="presParOf" srcId="{333A1088-737F-45CB-B68E-254E46348037}" destId="{A54CBC04-30BF-43C8-95F0-61FB443BE6D3}" srcOrd="15" destOrd="0" presId="urn:microsoft.com/office/officeart/2005/8/layout/target3"/>
    <dgm:cxn modelId="{CA1C0019-B63F-463B-B84E-AE65411B3238}" type="presParOf" srcId="{333A1088-737F-45CB-B68E-254E46348037}" destId="{DCEDBC55-D6A9-4B5E-B36C-9E417FE4585B}" srcOrd="16" destOrd="0" presId="urn:microsoft.com/office/officeart/2005/8/layout/target3"/>
    <dgm:cxn modelId="{916CBB51-E2A1-4247-ADF3-5CA029ECD39E}" type="presParOf" srcId="{333A1088-737F-45CB-B68E-254E46348037}" destId="{15568578-46AC-48A9-9A4D-082EC55B5A2A}" srcOrd="17" destOrd="0" presId="urn:microsoft.com/office/officeart/2005/8/layout/target3"/>
    <dgm:cxn modelId="{13CDA376-51CC-43A4-BB28-D68FA4900018}" type="presParOf" srcId="{333A1088-737F-45CB-B68E-254E46348037}" destId="{AED2198E-93D5-4001-81B4-73124B309672}" srcOrd="18" destOrd="0" presId="urn:microsoft.com/office/officeart/2005/8/layout/target3"/>
    <dgm:cxn modelId="{43CC709B-1745-47B2-8A06-E8380F06E8A9}" type="presParOf" srcId="{333A1088-737F-45CB-B68E-254E46348037}" destId="{2BE915AB-18AA-4053-B92C-3BFC9ED204BB}" srcOrd="19" destOrd="0" presId="urn:microsoft.com/office/officeart/2005/8/layout/target3"/>
    <dgm:cxn modelId="{23FB4463-6545-4245-B514-AB668D3F89F0}" type="presParOf" srcId="{333A1088-737F-45CB-B68E-254E46348037}" destId="{6BB5E863-4638-4E1D-BFDE-399D028AC4ED}" srcOrd="20" destOrd="0" presId="urn:microsoft.com/office/officeart/2005/8/layout/target3"/>
    <dgm:cxn modelId="{E511B6D4-0D10-4AEB-B5EF-3B249F5AA9AF}" type="presParOf" srcId="{333A1088-737F-45CB-B68E-254E46348037}" destId="{5A5FFA88-C948-4069-8E93-59FA12366E83}" srcOrd="21" destOrd="0" presId="urn:microsoft.com/office/officeart/2005/8/layout/target3"/>
    <dgm:cxn modelId="{5EB60369-FD44-46BF-8A70-216DE17A7A42}" type="presParOf" srcId="{333A1088-737F-45CB-B68E-254E46348037}" destId="{890E4F0B-2866-4A3F-A3C7-2A14B1797930}" srcOrd="22" destOrd="0" presId="urn:microsoft.com/office/officeart/2005/8/layout/target3"/>
    <dgm:cxn modelId="{3B9D2F53-06FB-45D2-AF71-F15DC2635DEB}" type="presParOf" srcId="{333A1088-737F-45CB-B68E-254E46348037}" destId="{8A17792B-539F-4F53-B9FA-705CD8B75E31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0"/>
          <a:ext cx="2742078" cy="2742078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"/>
                <a:satMod val="255000"/>
              </a:schemeClr>
            </a:gs>
            <a:gs pos="55000">
              <a:schemeClr val="accent1">
                <a:hueOff val="0"/>
                <a:satOff val="0"/>
                <a:lumOff val="0"/>
                <a:alphaOff val="0"/>
                <a:tint val="12000"/>
                <a:satMod val="2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ln>
          <a:noFill/>
        </a:ln>
        <a:effectLst>
          <a:outerShdw blurRad="51500" dist="254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D005CE8C-CC26-4C3E-AC11-E15060ECD759}">
      <dsp:nvSpPr>
        <dsp:cNvPr id="0" name=""/>
        <dsp:cNvSpPr/>
      </dsp:nvSpPr>
      <dsp:spPr>
        <a:xfrm>
          <a:off x="1371039" y="0"/>
          <a:ext cx="5253696" cy="274207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 smtClean="0"/>
            <a:t>ZŠ Týnec nad Labem</a:t>
          </a:r>
          <a:endParaRPr lang="cs-CZ" sz="1100" kern="1200" dirty="0"/>
        </a:p>
      </dsp:txBody>
      <dsp:txXfrm>
        <a:off x="1371039" y="0"/>
        <a:ext cx="5253696" cy="342760"/>
      </dsp:txXfrm>
    </dsp:sp>
    <dsp:sp modelId="{A52A0455-90FF-4808-ABD0-F02540D31D5A}">
      <dsp:nvSpPr>
        <dsp:cNvPr id="0" name=""/>
        <dsp:cNvSpPr/>
      </dsp:nvSpPr>
      <dsp:spPr>
        <a:xfrm>
          <a:off x="239932" y="342760"/>
          <a:ext cx="2262213" cy="2262213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"/>
                <a:satMod val="255000"/>
              </a:schemeClr>
            </a:gs>
            <a:gs pos="55000">
              <a:schemeClr val="accent1">
                <a:hueOff val="0"/>
                <a:satOff val="0"/>
                <a:lumOff val="0"/>
                <a:alphaOff val="0"/>
                <a:tint val="12000"/>
                <a:satMod val="2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ln>
          <a:noFill/>
        </a:ln>
        <a:effectLst>
          <a:outerShdw blurRad="51500" dist="254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40AFEC-043D-4C43-A2F9-D0F5331DF3A3}">
      <dsp:nvSpPr>
        <dsp:cNvPr id="0" name=""/>
        <dsp:cNvSpPr/>
      </dsp:nvSpPr>
      <dsp:spPr>
        <a:xfrm>
          <a:off x="1371039" y="342760"/>
          <a:ext cx="5253696" cy="226221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 smtClean="0"/>
            <a:t>AUTOR: Mgr. Eva Sixtová</a:t>
          </a:r>
          <a:endParaRPr lang="cs-CZ" sz="1100" kern="1200" dirty="0"/>
        </a:p>
      </dsp:txBody>
      <dsp:txXfrm>
        <a:off x="1371039" y="342760"/>
        <a:ext cx="5253696" cy="342760"/>
      </dsp:txXfrm>
    </dsp:sp>
    <dsp:sp modelId="{313FC574-E1CD-4FB4-B054-0B805CE0447D}">
      <dsp:nvSpPr>
        <dsp:cNvPr id="0" name=""/>
        <dsp:cNvSpPr/>
      </dsp:nvSpPr>
      <dsp:spPr>
        <a:xfrm>
          <a:off x="479864" y="685521"/>
          <a:ext cx="1782348" cy="1782348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"/>
                <a:satMod val="255000"/>
              </a:schemeClr>
            </a:gs>
            <a:gs pos="55000">
              <a:schemeClr val="accent1">
                <a:hueOff val="0"/>
                <a:satOff val="0"/>
                <a:lumOff val="0"/>
                <a:alphaOff val="0"/>
                <a:tint val="12000"/>
                <a:satMod val="2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ln>
          <a:noFill/>
        </a:ln>
        <a:effectLst>
          <a:outerShdw blurRad="51500" dist="254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619D679B-A015-4ECF-8348-D1034C574F40}">
      <dsp:nvSpPr>
        <dsp:cNvPr id="0" name=""/>
        <dsp:cNvSpPr/>
      </dsp:nvSpPr>
      <dsp:spPr>
        <a:xfrm>
          <a:off x="1371039" y="685521"/>
          <a:ext cx="5253696" cy="178234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 smtClean="0"/>
            <a:t>VY_32_INOVACE_14_Český jazyk pro 8. ročník_Pravopis velkých písmen II</a:t>
          </a:r>
          <a:endParaRPr lang="cs-CZ" sz="1100" kern="1200" dirty="0"/>
        </a:p>
      </dsp:txBody>
      <dsp:txXfrm>
        <a:off x="1371039" y="685521"/>
        <a:ext cx="5253696" cy="342757"/>
      </dsp:txXfrm>
    </dsp:sp>
    <dsp:sp modelId="{FFC9F71D-1B4F-4AD9-A4A6-86ADEFC8AF5C}">
      <dsp:nvSpPr>
        <dsp:cNvPr id="0" name=""/>
        <dsp:cNvSpPr/>
      </dsp:nvSpPr>
      <dsp:spPr>
        <a:xfrm>
          <a:off x="719795" y="1028279"/>
          <a:ext cx="1302487" cy="1302487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"/>
                <a:satMod val="255000"/>
              </a:schemeClr>
            </a:gs>
            <a:gs pos="55000">
              <a:schemeClr val="accent1">
                <a:hueOff val="0"/>
                <a:satOff val="0"/>
                <a:lumOff val="0"/>
                <a:alphaOff val="0"/>
                <a:tint val="12000"/>
                <a:satMod val="2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ln>
          <a:noFill/>
        </a:ln>
        <a:effectLst>
          <a:outerShdw blurRad="51500" dist="254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25B08C86-7E15-44DC-BE7F-FFB55DD49D12}">
      <dsp:nvSpPr>
        <dsp:cNvPr id="0" name=""/>
        <dsp:cNvSpPr/>
      </dsp:nvSpPr>
      <dsp:spPr>
        <a:xfrm>
          <a:off x="1371039" y="1028279"/>
          <a:ext cx="5253696" cy="130248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 smtClean="0"/>
            <a:t>Téma: </a:t>
          </a:r>
          <a:r>
            <a:rPr lang="cs-CZ" sz="1100" kern="1200" smtClean="0"/>
            <a:t>Pravopis velkých písmen </a:t>
          </a:r>
          <a:r>
            <a:rPr lang="cs-CZ" sz="1100" kern="1200" dirty="0" smtClean="0"/>
            <a:t>II</a:t>
          </a:r>
          <a:endParaRPr lang="cs-CZ" sz="1100" kern="1200" dirty="0"/>
        </a:p>
      </dsp:txBody>
      <dsp:txXfrm>
        <a:off x="1371039" y="1028279"/>
        <a:ext cx="5253696" cy="342760"/>
      </dsp:txXfrm>
    </dsp:sp>
    <dsp:sp modelId="{EE85B701-7295-41C0-BA7A-34D3756A2AE6}">
      <dsp:nvSpPr>
        <dsp:cNvPr id="0" name=""/>
        <dsp:cNvSpPr/>
      </dsp:nvSpPr>
      <dsp:spPr>
        <a:xfrm>
          <a:off x="959727" y="1371039"/>
          <a:ext cx="822622" cy="822622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"/>
                <a:satMod val="255000"/>
              </a:schemeClr>
            </a:gs>
            <a:gs pos="55000">
              <a:schemeClr val="accent1">
                <a:hueOff val="0"/>
                <a:satOff val="0"/>
                <a:lumOff val="0"/>
                <a:alphaOff val="0"/>
                <a:tint val="12000"/>
                <a:satMod val="2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ln>
          <a:noFill/>
        </a:ln>
        <a:effectLst>
          <a:outerShdw blurRad="51500" dist="254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8BEBB6EC-1DAA-4CAC-8A25-BC0FCBD5DBD5}">
      <dsp:nvSpPr>
        <dsp:cNvPr id="0" name=""/>
        <dsp:cNvSpPr/>
      </dsp:nvSpPr>
      <dsp:spPr>
        <a:xfrm>
          <a:off x="1371039" y="1371039"/>
          <a:ext cx="5253696" cy="82262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 smtClean="0"/>
            <a:t>CZ.1.07/1.4.00/21.1921</a:t>
          </a:r>
          <a:endParaRPr lang="cs-CZ" sz="1100" kern="1200" dirty="0"/>
        </a:p>
      </dsp:txBody>
      <dsp:txXfrm>
        <a:off x="1371039" y="1371039"/>
        <a:ext cx="5253696" cy="342760"/>
      </dsp:txXfrm>
    </dsp:sp>
    <dsp:sp modelId="{DCEDBC55-D6A9-4B5E-B36C-9E417FE4585B}">
      <dsp:nvSpPr>
        <dsp:cNvPr id="0" name=""/>
        <dsp:cNvSpPr/>
      </dsp:nvSpPr>
      <dsp:spPr>
        <a:xfrm>
          <a:off x="1199660" y="1713800"/>
          <a:ext cx="342757" cy="342757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"/>
                <a:satMod val="255000"/>
              </a:schemeClr>
            </a:gs>
            <a:gs pos="55000">
              <a:schemeClr val="accent1">
                <a:hueOff val="0"/>
                <a:satOff val="0"/>
                <a:lumOff val="0"/>
                <a:alphaOff val="0"/>
                <a:tint val="12000"/>
                <a:satMod val="255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ln>
          <a:noFill/>
        </a:ln>
        <a:effectLst>
          <a:outerShdw blurRad="51500" dist="254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15568578-46AC-48A9-9A4D-082EC55B5A2A}">
      <dsp:nvSpPr>
        <dsp:cNvPr id="0" name=""/>
        <dsp:cNvSpPr/>
      </dsp:nvSpPr>
      <dsp:spPr>
        <a:xfrm>
          <a:off x="1371039" y="1713800"/>
          <a:ext cx="5253696" cy="34275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 smtClean="0"/>
            <a:t>Vytvořeno: srpen 2012</a:t>
          </a:r>
          <a:endParaRPr lang="cs-CZ" sz="1100" kern="1200" dirty="0"/>
        </a:p>
      </dsp:txBody>
      <dsp:txXfrm>
        <a:off x="1371039" y="1713800"/>
        <a:ext cx="5253696" cy="34275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Obdélník 22"/>
          <p:cNvSpPr/>
          <p:nvPr/>
        </p:nvSpPr>
        <p:spPr>
          <a:xfrm flipV="1">
            <a:off x="5410182" y="3810000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4" name="Obdélník 23"/>
          <p:cNvSpPr/>
          <p:nvPr/>
        </p:nvSpPr>
        <p:spPr>
          <a:xfrm flipV="1">
            <a:off x="5410200" y="3897010"/>
            <a:ext cx="3733801" cy="192024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5" name="Obdélník 24"/>
          <p:cNvSpPr/>
          <p:nvPr/>
        </p:nvSpPr>
        <p:spPr>
          <a:xfrm flipV="1">
            <a:off x="5410200" y="4115167"/>
            <a:ext cx="3733801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6" name="Obdélník 25"/>
          <p:cNvSpPr/>
          <p:nvPr/>
        </p:nvSpPr>
        <p:spPr>
          <a:xfrm flipV="1">
            <a:off x="5410200" y="4164403"/>
            <a:ext cx="1965960" cy="18288"/>
          </a:xfrm>
          <a:prstGeom prst="rect">
            <a:avLst/>
          </a:prstGeom>
          <a:solidFill>
            <a:schemeClr val="accent2">
              <a:alpha val="6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Obdélník 26"/>
          <p:cNvSpPr/>
          <p:nvPr/>
        </p:nvSpPr>
        <p:spPr>
          <a:xfrm flipV="1">
            <a:off x="5410200" y="4199572"/>
            <a:ext cx="1965960" cy="9144"/>
          </a:xfrm>
          <a:prstGeom prst="rect">
            <a:avLst/>
          </a:prstGeom>
          <a:solidFill>
            <a:schemeClr val="accent2">
              <a:alpha val="65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0" name="Zaoblený obdélník 29"/>
          <p:cNvSpPr/>
          <p:nvPr/>
        </p:nvSpPr>
        <p:spPr bwMode="white">
          <a:xfrm>
            <a:off x="5410200" y="3962400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1" name="Zaoblený obdélník 30"/>
          <p:cNvSpPr/>
          <p:nvPr/>
        </p:nvSpPr>
        <p:spPr bwMode="white">
          <a:xfrm>
            <a:off x="7376507" y="406098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Obdélník 6"/>
          <p:cNvSpPr/>
          <p:nvPr/>
        </p:nvSpPr>
        <p:spPr>
          <a:xfrm>
            <a:off x="1" y="3649662"/>
            <a:ext cx="9144000" cy="244170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0" y="3675527"/>
            <a:ext cx="9144001" cy="14067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 flipV="1">
            <a:off x="6414051" y="3643090"/>
            <a:ext cx="2729950" cy="2484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Obdélník 18"/>
          <p:cNvSpPr/>
          <p:nvPr/>
        </p:nvSpPr>
        <p:spPr>
          <a:xfrm>
            <a:off x="0" y="0"/>
            <a:ext cx="9144000" cy="3701700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57200" y="2401887"/>
            <a:ext cx="8458200" cy="1470025"/>
          </a:xfrm>
        </p:spPr>
        <p:txBody>
          <a:bodyPr anchor="b"/>
          <a:lstStyle>
            <a:lvl1pPr>
              <a:defRPr sz="4400">
                <a:solidFill>
                  <a:schemeClr val="bg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457200" y="3899938"/>
            <a:ext cx="4953000" cy="1752600"/>
          </a:xfrm>
        </p:spPr>
        <p:txBody>
          <a:bodyPr/>
          <a:lstStyle>
            <a:lvl1pPr marL="64008" indent="0" algn="l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6705600" y="4206240"/>
            <a:ext cx="960120" cy="457200"/>
          </a:xfrm>
        </p:spPr>
        <p:txBody>
          <a:bodyPr/>
          <a:lstStyle/>
          <a:p>
            <a:fld id="{18FE4659-7985-49B0-AFB9-855F1780E650}" type="datetimeFigureOut">
              <a:rPr lang="cs-CZ" smtClean="0"/>
              <a:pPr/>
              <a:t>29.11.2012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5410200" y="4205288"/>
            <a:ext cx="129540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8320088" y="1136"/>
            <a:ext cx="747712" cy="365760"/>
          </a:xfrm>
        </p:spPr>
        <p:txBody>
          <a:bodyPr/>
          <a:lstStyle>
            <a:lvl1pPr algn="r">
              <a:defRPr sz="1800">
                <a:solidFill>
                  <a:schemeClr val="bg1"/>
                </a:solidFill>
              </a:defRPr>
            </a:lvl1pPr>
          </a:lstStyle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split dir="in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29.11.2012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split dir="in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1981200"/>
            <a:ext cx="7772400" cy="1362075"/>
          </a:xfrm>
        </p:spPr>
        <p:txBody>
          <a:bodyPr anchor="b">
            <a:noAutofit/>
          </a:bodyPr>
          <a:lstStyle>
            <a:lvl1pPr algn="l">
              <a:buNone/>
              <a:defRPr sz="4300" b="1" cap="none" baseline="0">
                <a:ln w="12700">
                  <a:solidFill>
                    <a:schemeClr val="accent2">
                      <a:shade val="90000"/>
                      <a:satMod val="150000"/>
                    </a:schemeClr>
                  </a:solidFill>
                </a:ln>
                <a:solidFill>
                  <a:srgbClr val="FFFFFF"/>
                </a:solidFill>
                <a:effectLst>
                  <a:outerShdw blurRad="38100" dist="381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3367088"/>
            <a:ext cx="7772400" cy="1509712"/>
          </a:xfrm>
        </p:spPr>
        <p:txBody>
          <a:bodyPr anchor="t"/>
          <a:lstStyle>
            <a:lvl1pPr marL="45720" indent="0">
              <a:buNone/>
              <a:defRPr sz="2100" b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29.11.2012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split dir="in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2249424"/>
            <a:ext cx="4038600" cy="4525963"/>
          </a:xfrm>
        </p:spPr>
        <p:txBody>
          <a:bodyPr/>
          <a:lstStyle>
            <a:lvl1pPr>
              <a:defRPr sz="2000"/>
            </a:lvl1pPr>
            <a:lvl2pPr>
              <a:defRPr sz="19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29.11.2012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split dir="in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81000" y="1143000"/>
            <a:ext cx="8382000" cy="1069848"/>
          </a:xfrm>
        </p:spPr>
        <p:txBody>
          <a:bodyPr anchor="ctr"/>
          <a:lstStyle>
            <a:lvl1pPr>
              <a:defRPr sz="4000" b="0" i="0" cap="none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81000" y="2244970"/>
            <a:ext cx="4041648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721225" y="2244970"/>
            <a:ext cx="4041775" cy="457200"/>
          </a:xfrm>
          <a:solidFill>
            <a:schemeClr val="accent2">
              <a:satMod val="150000"/>
              <a:alpha val="25000"/>
            </a:schemeClr>
          </a:solidFill>
          <a:ln w="12700">
            <a:solidFill>
              <a:schemeClr val="accent2"/>
            </a:solidFill>
          </a:ln>
        </p:spPr>
        <p:txBody>
          <a:bodyPr anchor="ctr">
            <a:noAutofit/>
          </a:bodyPr>
          <a:lstStyle>
            <a:lvl1pPr marL="45720" indent="0">
              <a:buNone/>
              <a:defRPr sz="1900" b="1">
                <a:solidFill>
                  <a:schemeClr val="tx1">
                    <a:tint val="95000"/>
                  </a:schemeClr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381000" y="2708519"/>
            <a:ext cx="4041648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718304" y="2708519"/>
            <a:ext cx="4041775" cy="3886200"/>
          </a:xfrm>
        </p:spPr>
        <p:txBody>
          <a:bodyPr/>
          <a:lstStyle>
            <a:lvl1pPr>
              <a:defRPr sz="20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6" name="Zástupný symbol pro datum 2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18FE4659-7985-49B0-AFB9-855F1780E650}" type="datetimeFigureOut">
              <a:rPr lang="cs-CZ" smtClean="0"/>
              <a:pPr/>
              <a:t>29.11.2012</a:t>
            </a:fld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/>
          </a:p>
        </p:txBody>
      </p:sp>
    </p:spTree>
  </p:cSld>
  <p:clrMapOvr>
    <a:masterClrMapping/>
  </p:clrMapOvr>
  <p:transition>
    <p:split dir="in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9848"/>
          </a:xfrm>
        </p:spPr>
        <p:txBody>
          <a:bodyPr anchor="ctr"/>
          <a:lstStyle>
            <a:lvl1pPr>
              <a:defRPr sz="4000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>
          <a:xfrm>
            <a:off x="6583680" y="612648"/>
            <a:ext cx="957264" cy="457200"/>
          </a:xfrm>
        </p:spPr>
        <p:txBody>
          <a:bodyPr/>
          <a:lstStyle/>
          <a:p>
            <a:fld id="{18FE4659-7985-49B0-AFB9-855F1780E650}" type="datetimeFigureOut">
              <a:rPr lang="cs-CZ" smtClean="0"/>
              <a:pPr/>
              <a:t>29.11.2012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5257800" y="612648"/>
            <a:ext cx="1325880" cy="457200"/>
          </a:xfrm>
        </p:spPr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>
          <a:xfrm>
            <a:off x="8174736" y="2272"/>
            <a:ext cx="762000" cy="365760"/>
          </a:xfrm>
        </p:spPr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split dir="in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29.11.2012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split dir="in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53496" y="1101970"/>
            <a:ext cx="3383280" cy="877824"/>
          </a:xfrm>
        </p:spPr>
        <p:txBody>
          <a:bodyPr anchor="b"/>
          <a:lstStyle>
            <a:lvl1pPr algn="l">
              <a:buNone/>
              <a:defRPr sz="18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5353496" y="2010727"/>
            <a:ext cx="3383280" cy="4617720"/>
          </a:xfrm>
        </p:spPr>
        <p:txBody>
          <a:bodyPr/>
          <a:lstStyle>
            <a:lvl1pPr marL="9144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152400" y="776287"/>
            <a:ext cx="5102352" cy="58521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29.11.2012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split dir="in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440434" y="1109160"/>
            <a:ext cx="586803" cy="4681637"/>
          </a:xfrm>
        </p:spPr>
        <p:txBody>
          <a:bodyPr vert="vert270" lIns="45720" tIns="0" rIns="45720" anchor="t"/>
          <a:lstStyle>
            <a:lvl1pPr algn="ctr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03671" y="1143000"/>
            <a:ext cx="4572000" cy="4572000"/>
          </a:xfrm>
          <a:solidFill>
            <a:srgbClr val="EAEAEA"/>
          </a:solidFill>
          <a:ln w="50800">
            <a:solidFill>
              <a:srgbClr val="FFFFFF"/>
            </a:solidFill>
            <a:miter lim="800000"/>
          </a:ln>
          <a:effectLst>
            <a:outerShdw blurRad="57150" dist="31750" dir="4800000" algn="tl" rotWithShape="0">
              <a:srgbClr val="000000">
                <a:alpha val="2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2540">
            <a:bevelT w="25400" h="19050"/>
            <a:contourClr>
              <a:srgbClr val="AEAEAE"/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88443" y="3274308"/>
            <a:ext cx="2590800" cy="2516489"/>
          </a:xfrm>
        </p:spPr>
        <p:txBody>
          <a:bodyPr lIns="0" tIns="0" rIns="45720" anchor="t"/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3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29.11.2012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split dir="in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29.11.2012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split dir="in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781800" y="1143000"/>
            <a:ext cx="1905000" cy="5486400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143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pPr/>
              <a:t>29.11.2012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>
    <p:split dir="in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Obdélník 27"/>
          <p:cNvSpPr/>
          <p:nvPr/>
        </p:nvSpPr>
        <p:spPr>
          <a:xfrm>
            <a:off x="1" y="366818"/>
            <a:ext cx="9144000" cy="84407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Obdélník 28"/>
          <p:cNvSpPr/>
          <p:nvPr/>
        </p:nvSpPr>
        <p:spPr>
          <a:xfrm>
            <a:off x="0" y="-1"/>
            <a:ext cx="9144000" cy="310663"/>
          </a:xfrm>
          <a:prstGeom prst="rect">
            <a:avLst/>
          </a:prstGeom>
          <a:solidFill>
            <a:schemeClr val="tx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0" name="Obdélník 29"/>
          <p:cNvSpPr/>
          <p:nvPr/>
        </p:nvSpPr>
        <p:spPr>
          <a:xfrm>
            <a:off x="0" y="308276"/>
            <a:ext cx="9144001" cy="91441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1" name="Obdélník 30"/>
          <p:cNvSpPr/>
          <p:nvPr/>
        </p:nvSpPr>
        <p:spPr>
          <a:xfrm flipV="1">
            <a:off x="5410182" y="360246"/>
            <a:ext cx="3733819" cy="91087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2" name="Obdélník 31"/>
          <p:cNvSpPr/>
          <p:nvPr/>
        </p:nvSpPr>
        <p:spPr>
          <a:xfrm flipV="1">
            <a:off x="5410200" y="440112"/>
            <a:ext cx="3733801" cy="180035"/>
          </a:xfrm>
          <a:prstGeom prst="rect">
            <a:avLst/>
          </a:prstGeom>
          <a:solidFill>
            <a:schemeClr val="accent2">
              <a:alpha val="50000"/>
            </a:scheme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3" name="Zaoblený obdélník 32"/>
          <p:cNvSpPr/>
          <p:nvPr/>
        </p:nvSpPr>
        <p:spPr bwMode="white">
          <a:xfrm>
            <a:off x="5407339" y="497504"/>
            <a:ext cx="3063240" cy="27432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34" name="Zaoblený obdélník 33"/>
          <p:cNvSpPr/>
          <p:nvPr/>
        </p:nvSpPr>
        <p:spPr bwMode="white">
          <a:xfrm>
            <a:off x="7373646" y="588943"/>
            <a:ext cx="1600200" cy="36576"/>
          </a:xfrm>
          <a:prstGeom prst="roundRect">
            <a:avLst>
              <a:gd name="adj" fmla="val 16667"/>
            </a:avLst>
          </a:prstGeom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5" name="Obdélník 34"/>
          <p:cNvSpPr/>
          <p:nvPr/>
        </p:nvSpPr>
        <p:spPr bwMode="invGray">
          <a:xfrm>
            <a:off x="9084966" y="-2001"/>
            <a:ext cx="57626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6" name="Obdélník 35"/>
          <p:cNvSpPr/>
          <p:nvPr/>
        </p:nvSpPr>
        <p:spPr bwMode="invGray">
          <a:xfrm>
            <a:off x="9044481" y="-2001"/>
            <a:ext cx="27432" cy="621792"/>
          </a:xfrm>
          <a:prstGeom prst="rect">
            <a:avLst/>
          </a:prstGeom>
          <a:solidFill>
            <a:srgbClr val="FFFFFF">
              <a:alpha val="65098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37" name="Obdélník 36"/>
          <p:cNvSpPr/>
          <p:nvPr/>
        </p:nvSpPr>
        <p:spPr bwMode="invGray">
          <a:xfrm>
            <a:off x="9025428" y="-2001"/>
            <a:ext cx="9144" cy="621792"/>
          </a:xfrm>
          <a:prstGeom prst="rect">
            <a:avLst/>
          </a:prstGeom>
          <a:solidFill>
            <a:srgbClr val="FFFFFF">
              <a:alpha val="6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8" name="Obdélník 37"/>
          <p:cNvSpPr/>
          <p:nvPr/>
        </p:nvSpPr>
        <p:spPr bwMode="invGray">
          <a:xfrm>
            <a:off x="8975423" y="-2001"/>
            <a:ext cx="27432" cy="621792"/>
          </a:xfrm>
          <a:prstGeom prst="rect">
            <a:avLst/>
          </a:prstGeom>
          <a:solidFill>
            <a:srgbClr val="FFFFFF">
              <a:alpha val="4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9" name="Obdélník 38"/>
          <p:cNvSpPr/>
          <p:nvPr/>
        </p:nvSpPr>
        <p:spPr bwMode="invGray">
          <a:xfrm>
            <a:off x="8915677" y="380"/>
            <a:ext cx="54864" cy="585216"/>
          </a:xfrm>
          <a:prstGeom prst="rect">
            <a:avLst/>
          </a:prstGeom>
          <a:solidFill>
            <a:srgbClr val="FFFFFF">
              <a:alpha val="20000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0" name="Obdélník 39"/>
          <p:cNvSpPr/>
          <p:nvPr/>
        </p:nvSpPr>
        <p:spPr bwMode="invGray">
          <a:xfrm>
            <a:off x="8873475" y="380"/>
            <a:ext cx="9144" cy="585216"/>
          </a:xfrm>
          <a:prstGeom prst="rect">
            <a:avLst/>
          </a:prstGeom>
          <a:solidFill>
            <a:srgbClr val="FFFFFF">
              <a:alpha val="30196"/>
            </a:srgbClr>
          </a:solidFill>
          <a:ln w="508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1143000"/>
            <a:ext cx="8229600" cy="10668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2249424"/>
            <a:ext cx="8229600" cy="432511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586536" y="612648"/>
            <a:ext cx="957264" cy="45720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fld id="{18FE4659-7985-49B0-AFB9-855F1780E650}" type="datetimeFigureOut">
              <a:rPr lang="cs-CZ" smtClean="0"/>
              <a:pPr/>
              <a:t>29.11.2012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5257800" y="612648"/>
            <a:ext cx="1325880" cy="45720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800">
                <a:solidFill>
                  <a:schemeClr val="accent2"/>
                </a:solidFill>
              </a:defRPr>
            </a:lvl1pPr>
          </a:lstStyle>
          <a:p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74736" y="2272"/>
            <a:ext cx="762000" cy="365760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800">
                <a:solidFill>
                  <a:srgbClr val="FFFFFF"/>
                </a:solidFill>
              </a:defRPr>
            </a:lvl1pPr>
          </a:lstStyle>
          <a:p>
            <a:fld id="{0A214142-B12E-4194-81CB-58D4EC9C796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ransition>
    <p:split dir="in"/>
  </p:transition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65760" indent="-256032" algn="l" rtl="0" eaLnBrk="1" latinLnBrk="0" hangingPunct="1">
        <a:spcBef>
          <a:spcPts val="300"/>
        </a:spcBef>
        <a:buClr>
          <a:schemeClr val="accent3"/>
        </a:buClr>
        <a:buFont typeface="Georgia"/>
        <a:buChar char="•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58368" indent="-246888" algn="l" rtl="0" eaLnBrk="1" latinLnBrk="0" hangingPunct="1">
        <a:spcBef>
          <a:spcPts val="300"/>
        </a:spcBef>
        <a:buClr>
          <a:schemeClr val="accent2"/>
        </a:buClr>
        <a:buFont typeface="Georgia"/>
        <a:buChar char="▫"/>
        <a:defRPr kumimoji="0" sz="2600" kern="1200">
          <a:solidFill>
            <a:schemeClr val="accent2"/>
          </a:solidFill>
          <a:latin typeface="+mn-lt"/>
          <a:ea typeface="+mn-ea"/>
          <a:cs typeface="+mn-cs"/>
        </a:defRPr>
      </a:lvl2pPr>
      <a:lvl3pPr marL="923544" indent="-219456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179576" indent="-201168" algn="l" rtl="0" eaLnBrk="1" latinLnBrk="0" hangingPunct="1">
        <a:spcBef>
          <a:spcPts val="300"/>
        </a:spcBef>
        <a:buClr>
          <a:schemeClr val="accent1"/>
        </a:buClr>
        <a:buFont typeface="Wingdings 2"/>
        <a:buChar char=""/>
        <a:defRPr kumimoji="0" sz="22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138988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2000" kern="1200">
          <a:solidFill>
            <a:schemeClr val="accent3"/>
          </a:solidFill>
          <a:latin typeface="+mn-lt"/>
          <a:ea typeface="+mn-ea"/>
          <a:cs typeface="+mn-cs"/>
        </a:defRPr>
      </a:lvl5pPr>
      <a:lvl6pPr marL="1609344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800" kern="1200">
          <a:solidFill>
            <a:schemeClr val="accent3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▫"/>
        <a:defRPr kumimoji="0" sz="1600" kern="1200">
          <a:solidFill>
            <a:schemeClr val="accent3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500" kern="1200">
          <a:solidFill>
            <a:schemeClr val="accent3"/>
          </a:solidFill>
          <a:latin typeface="+mn-lt"/>
          <a:ea typeface="+mn-ea"/>
          <a:cs typeface="+mn-cs"/>
        </a:defRPr>
      </a:lvl8pPr>
      <a:lvl9pPr marL="2240280" indent="-182880" algn="l" rtl="0" eaLnBrk="1" latinLnBrk="0" hangingPunct="1">
        <a:spcBef>
          <a:spcPts val="300"/>
        </a:spcBef>
        <a:buClr>
          <a:schemeClr val="accent3"/>
        </a:buClr>
        <a:buFont typeface="Georgia"/>
        <a:buChar char="◦"/>
        <a:defRPr kumimoji="0" sz="1400" kern="1200" baseline="0">
          <a:solidFill>
            <a:schemeClr val="accent3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jpeg"/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://www.microsoft.com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="" xmlns:p14="http://schemas.microsoft.com/office/powerpoint/2010/main" val="1227239405"/>
              </p:ext>
            </p:extLst>
          </p:nvPr>
        </p:nvGraphicFramePr>
        <p:xfrm>
          <a:off x="2339752" y="714356"/>
          <a:ext cx="6624736" cy="274207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Obrázek 4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4743820"/>
            <a:ext cx="5407152" cy="1045464"/>
          </a:xfrm>
          <a:prstGeom prst="rect">
            <a:avLst/>
          </a:prstGeom>
        </p:spPr>
      </p:pic>
      <p:pic>
        <p:nvPicPr>
          <p:cNvPr id="2" name="Obrázek 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918862"/>
            <a:ext cx="1865079" cy="2592288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181967926"/>
      </p:ext>
    </p:extLst>
  </p:cSld>
  <p:clrMapOvr>
    <a:masterClrMapping/>
  </p:clrMapOvr>
  <p:transition>
    <p:split dir="in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cs-CZ" dirty="0" smtClean="0"/>
              <a:t>   Učební materiál je určen pro žáky 8. ročníku       k procvičení pravopisu velkých písmen. Text je určen pro interaktivní tabuli. V  úvodu si žáci připomenou další příklady psaní velkých písmen. V závěru si  zopakují společně nebo samostatně . Interaktivní tabule lze využít          ke zpětné kontrole. 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ransition>
    <p:split dir="in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VLASTNÍ JMÉNA- ZÁKLADNÍ PRAVIDLA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1.</a:t>
            </a:r>
            <a:r>
              <a:rPr lang="cs-CZ" dirty="0" smtClean="0">
                <a:solidFill>
                  <a:schemeClr val="accent1"/>
                </a:solidFill>
              </a:rPr>
              <a:t>Přídavná jména </a:t>
            </a:r>
            <a:r>
              <a:rPr lang="cs-CZ" dirty="0" smtClean="0">
                <a:solidFill>
                  <a:schemeClr val="accent1"/>
                </a:solidFill>
              </a:rPr>
              <a:t>přivlastňovací </a:t>
            </a:r>
            <a:r>
              <a:rPr lang="cs-CZ" dirty="0" smtClean="0"/>
              <a:t>(Davidův, Nerudův…).</a:t>
            </a:r>
          </a:p>
          <a:p>
            <a:endParaRPr lang="cs-CZ" dirty="0" smtClean="0"/>
          </a:p>
          <a:p>
            <a:r>
              <a:rPr lang="cs-CZ" dirty="0" smtClean="0">
                <a:solidFill>
                  <a:srgbClr val="FF0000"/>
                </a:solidFill>
              </a:rPr>
              <a:t>2</a:t>
            </a:r>
            <a:r>
              <a:rPr lang="cs-CZ" dirty="0" smtClean="0">
                <a:solidFill>
                  <a:schemeClr val="accent1"/>
                </a:solidFill>
              </a:rPr>
              <a:t>. Jména, příjmení,přídomky,přezdívky, ustálená označení neznámých autorů literárních a výtvarných děl</a:t>
            </a:r>
            <a:r>
              <a:rPr lang="cs-CZ" dirty="0" smtClean="0"/>
              <a:t> (Karel Čtvrtý, Mistr vyšebrodský…..).</a:t>
            </a:r>
          </a:p>
          <a:p>
            <a:endParaRPr lang="cs-CZ" dirty="0" smtClean="0"/>
          </a:p>
          <a:p>
            <a:r>
              <a:rPr lang="cs-CZ" dirty="0" smtClean="0">
                <a:solidFill>
                  <a:srgbClr val="FF0000"/>
                </a:solidFill>
              </a:rPr>
              <a:t>3.</a:t>
            </a:r>
            <a:r>
              <a:rPr lang="cs-CZ" dirty="0" smtClean="0"/>
              <a:t> </a:t>
            </a:r>
            <a:r>
              <a:rPr lang="cs-CZ" dirty="0" smtClean="0">
                <a:solidFill>
                  <a:schemeClr val="accent1"/>
                </a:solidFill>
              </a:rPr>
              <a:t>Příslušníci rodů, národů, kmenů, obyvatelé míst a měst </a:t>
            </a:r>
            <a:r>
              <a:rPr lang="cs-CZ" dirty="0" smtClean="0"/>
              <a:t> (Přemyslovci, Chod, Seveřan…..).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ALE </a:t>
            </a:r>
            <a:r>
              <a:rPr lang="cs-CZ" dirty="0" smtClean="0"/>
              <a:t>indián, černoch, žid, slávista, husita,skaut…</a:t>
            </a:r>
            <a:endParaRPr lang="cs-CZ" dirty="0"/>
          </a:p>
        </p:txBody>
      </p:sp>
    </p:spTree>
  </p:cSld>
  <p:clrMapOvr>
    <a:masterClrMapping/>
  </p:clrMapOvr>
  <p:transition>
    <p:split dir="in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VLASTNÍ JMÉNA-ZÁKLADNÍ PRAVIDLA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>
                <a:solidFill>
                  <a:srgbClr val="FF0000"/>
                </a:solidFill>
              </a:rPr>
              <a:t>4.</a:t>
            </a:r>
            <a:r>
              <a:rPr lang="cs-CZ" dirty="0" smtClean="0"/>
              <a:t> </a:t>
            </a:r>
            <a:r>
              <a:rPr lang="cs-CZ" dirty="0" smtClean="0">
                <a:solidFill>
                  <a:schemeClr val="accent1"/>
                </a:solidFill>
              </a:rPr>
              <a:t>Náboženské, mytologické, pohádkové postavy </a:t>
            </a:r>
            <a:r>
              <a:rPr lang="cs-CZ" dirty="0" smtClean="0"/>
              <a:t>(Bůh, Panna Maria, Vesna, Karkulka…..).</a:t>
            </a:r>
          </a:p>
          <a:p>
            <a:endParaRPr lang="cs-CZ" dirty="0" smtClean="0"/>
          </a:p>
          <a:p>
            <a:r>
              <a:rPr lang="cs-CZ" dirty="0" smtClean="0">
                <a:solidFill>
                  <a:srgbClr val="FF0000"/>
                </a:solidFill>
              </a:rPr>
              <a:t>5.</a:t>
            </a:r>
            <a:r>
              <a:rPr lang="cs-CZ" dirty="0" smtClean="0"/>
              <a:t> </a:t>
            </a:r>
            <a:r>
              <a:rPr lang="cs-CZ" dirty="0" smtClean="0">
                <a:solidFill>
                  <a:schemeClr val="accent1"/>
                </a:solidFill>
              </a:rPr>
              <a:t>Jména zvířat</a:t>
            </a:r>
            <a:r>
              <a:rPr lang="cs-CZ" dirty="0" smtClean="0"/>
              <a:t>.</a:t>
            </a:r>
          </a:p>
          <a:p>
            <a:endParaRPr lang="cs-CZ" dirty="0" smtClean="0"/>
          </a:p>
          <a:p>
            <a:r>
              <a:rPr lang="cs-CZ" dirty="0" smtClean="0">
                <a:solidFill>
                  <a:srgbClr val="FF0000"/>
                </a:solidFill>
              </a:rPr>
              <a:t>6.</a:t>
            </a:r>
            <a:r>
              <a:rPr lang="cs-CZ" dirty="0" smtClean="0"/>
              <a:t> </a:t>
            </a:r>
            <a:r>
              <a:rPr lang="cs-CZ" dirty="0" smtClean="0">
                <a:solidFill>
                  <a:schemeClr val="accent1"/>
                </a:solidFill>
              </a:rPr>
              <a:t>Jména hvězdářská </a:t>
            </a:r>
            <a:r>
              <a:rPr lang="cs-CZ" dirty="0" smtClean="0"/>
              <a:t>(Mars, Severka, Země….).</a:t>
            </a:r>
          </a:p>
          <a:p>
            <a:endParaRPr lang="cs-CZ" dirty="0" smtClean="0"/>
          </a:p>
          <a:p>
            <a:r>
              <a:rPr lang="cs-CZ" dirty="0" smtClean="0">
                <a:solidFill>
                  <a:srgbClr val="FF0000"/>
                </a:solidFill>
              </a:rPr>
              <a:t>7.  </a:t>
            </a:r>
            <a:r>
              <a:rPr lang="cs-CZ" dirty="0" smtClean="0">
                <a:solidFill>
                  <a:schemeClr val="accent1"/>
                </a:solidFill>
              </a:rPr>
              <a:t>Stanice a zastávky dopravních prostředků. </a:t>
            </a:r>
          </a:p>
          <a:p>
            <a:endParaRPr lang="cs-CZ" dirty="0" smtClean="0"/>
          </a:p>
          <a:p>
            <a:r>
              <a:rPr lang="cs-CZ" dirty="0" smtClean="0">
                <a:solidFill>
                  <a:srgbClr val="FF0000"/>
                </a:solidFill>
              </a:rPr>
              <a:t>8. </a:t>
            </a:r>
            <a:r>
              <a:rPr lang="cs-CZ" dirty="0" smtClean="0">
                <a:solidFill>
                  <a:schemeClr val="accent1"/>
                </a:solidFill>
              </a:rPr>
              <a:t>Významné stavby </a:t>
            </a:r>
            <a:r>
              <a:rPr lang="cs-CZ" dirty="0" smtClean="0"/>
              <a:t>(Betlémská kaple, Loreta….).</a:t>
            </a:r>
          </a:p>
          <a:p>
            <a:endParaRPr lang="cs-CZ" dirty="0" smtClean="0"/>
          </a:p>
        </p:txBody>
      </p:sp>
    </p:spTree>
  </p:cSld>
  <p:clrMapOvr>
    <a:masterClrMapping/>
  </p:clrMapOvr>
  <p:transition>
    <p:split dir="in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VLASTNÍ JMÉNA-ZÁKLADNÍ PRAVIDLA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9.</a:t>
            </a:r>
            <a:r>
              <a:rPr lang="cs-CZ" dirty="0" smtClean="0"/>
              <a:t> </a:t>
            </a:r>
            <a:r>
              <a:rPr lang="cs-CZ" dirty="0" smtClean="0">
                <a:solidFill>
                  <a:schemeClr val="accent1"/>
                </a:solidFill>
              </a:rPr>
              <a:t>Historické názvy celků </a:t>
            </a:r>
            <a:r>
              <a:rPr lang="cs-CZ" dirty="0" smtClean="0"/>
              <a:t>(Království české….).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ALE </a:t>
            </a:r>
            <a:r>
              <a:rPr lang="cs-CZ" dirty="0" smtClean="0"/>
              <a:t>neoficiální názvy: první republika, třetí říše.</a:t>
            </a:r>
          </a:p>
          <a:p>
            <a:endParaRPr lang="cs-CZ" dirty="0" smtClean="0"/>
          </a:p>
          <a:p>
            <a:r>
              <a:rPr lang="cs-CZ" dirty="0" smtClean="0">
                <a:solidFill>
                  <a:srgbClr val="FF0000"/>
                </a:solidFill>
              </a:rPr>
              <a:t>10.</a:t>
            </a:r>
            <a:r>
              <a:rPr lang="cs-CZ" dirty="0" smtClean="0"/>
              <a:t> </a:t>
            </a:r>
            <a:r>
              <a:rPr lang="cs-CZ" dirty="0" smtClean="0">
                <a:solidFill>
                  <a:schemeClr val="accent1"/>
                </a:solidFill>
              </a:rPr>
              <a:t>Společenské organizace, politické strany</a:t>
            </a:r>
            <a:r>
              <a:rPr lang="cs-CZ" dirty="0" smtClean="0"/>
              <a:t>.</a:t>
            </a:r>
          </a:p>
          <a:p>
            <a:endParaRPr lang="cs-CZ" dirty="0" smtClean="0"/>
          </a:p>
          <a:p>
            <a:r>
              <a:rPr lang="cs-CZ" dirty="0" smtClean="0">
                <a:solidFill>
                  <a:srgbClr val="FF0000"/>
                </a:solidFill>
              </a:rPr>
              <a:t>11.</a:t>
            </a:r>
            <a:r>
              <a:rPr lang="cs-CZ" dirty="0" smtClean="0"/>
              <a:t> </a:t>
            </a:r>
            <a:r>
              <a:rPr lang="cs-CZ" dirty="0" smtClean="0">
                <a:solidFill>
                  <a:schemeClr val="accent1"/>
                </a:solidFill>
              </a:rPr>
              <a:t>Instituce (</a:t>
            </a:r>
            <a:r>
              <a:rPr lang="cs-CZ" dirty="0" smtClean="0"/>
              <a:t>školy apod.).</a:t>
            </a:r>
          </a:p>
          <a:p>
            <a:endParaRPr lang="cs-CZ" dirty="0" smtClean="0"/>
          </a:p>
          <a:p>
            <a:r>
              <a:rPr lang="cs-CZ" dirty="0" smtClean="0">
                <a:solidFill>
                  <a:srgbClr val="FF0000"/>
                </a:solidFill>
              </a:rPr>
              <a:t>12.</a:t>
            </a:r>
            <a:r>
              <a:rPr lang="cs-CZ" dirty="0" smtClean="0"/>
              <a:t> </a:t>
            </a:r>
            <a:r>
              <a:rPr lang="cs-CZ" dirty="0" smtClean="0">
                <a:solidFill>
                  <a:schemeClr val="accent1"/>
                </a:solidFill>
              </a:rPr>
              <a:t>Dokumenty </a:t>
            </a:r>
            <a:r>
              <a:rPr lang="cs-CZ" dirty="0" smtClean="0"/>
              <a:t>(Dekret kutnohorský, Charta 77).</a:t>
            </a:r>
          </a:p>
          <a:p>
            <a:r>
              <a:rPr lang="cs-CZ" dirty="0" smtClean="0">
                <a:solidFill>
                  <a:srgbClr val="FF0000"/>
                </a:solidFill>
              </a:rPr>
              <a:t>ALE </a:t>
            </a:r>
            <a:r>
              <a:rPr lang="cs-CZ" dirty="0" smtClean="0"/>
              <a:t>obecně: občanský zákoník</a:t>
            </a:r>
          </a:p>
          <a:p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  <p:transition>
    <p:split dir="in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VLASTNÍ JMÉNA-ZÁKLADNÍ PRAVIDLA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13</a:t>
            </a:r>
            <a:r>
              <a:rPr lang="cs-CZ" dirty="0" smtClean="0"/>
              <a:t>. </a:t>
            </a:r>
            <a:r>
              <a:rPr lang="cs-CZ" dirty="0" smtClean="0">
                <a:solidFill>
                  <a:schemeClr val="accent1"/>
                </a:solidFill>
              </a:rPr>
              <a:t>Názvy děl, časopisů, pořadů</a:t>
            </a:r>
            <a:r>
              <a:rPr lang="cs-CZ" dirty="0" smtClean="0"/>
              <a:t>.</a:t>
            </a:r>
          </a:p>
          <a:p>
            <a:endParaRPr lang="cs-CZ" dirty="0" smtClean="0"/>
          </a:p>
          <a:p>
            <a:r>
              <a:rPr lang="cs-CZ" dirty="0" smtClean="0">
                <a:solidFill>
                  <a:srgbClr val="FF0000"/>
                </a:solidFill>
              </a:rPr>
              <a:t>14</a:t>
            </a:r>
            <a:r>
              <a:rPr lang="cs-CZ" dirty="0" smtClean="0"/>
              <a:t>. </a:t>
            </a:r>
            <a:r>
              <a:rPr lang="cs-CZ" dirty="0" smtClean="0">
                <a:solidFill>
                  <a:schemeClr val="accent1"/>
                </a:solidFill>
              </a:rPr>
              <a:t>Názvy a značky výrobků.</a:t>
            </a:r>
          </a:p>
          <a:p>
            <a:endParaRPr lang="cs-CZ" dirty="0" smtClean="0"/>
          </a:p>
          <a:p>
            <a:r>
              <a:rPr lang="cs-CZ" dirty="0" smtClean="0">
                <a:solidFill>
                  <a:srgbClr val="FF0000"/>
                </a:solidFill>
              </a:rPr>
              <a:t>15.</a:t>
            </a:r>
            <a:r>
              <a:rPr lang="cs-CZ" dirty="0" smtClean="0"/>
              <a:t> </a:t>
            </a:r>
            <a:r>
              <a:rPr lang="cs-CZ" dirty="0" smtClean="0">
                <a:solidFill>
                  <a:schemeClr val="accent1"/>
                </a:solidFill>
              </a:rPr>
              <a:t>Významné události, akce, památné dny…</a:t>
            </a:r>
          </a:p>
          <a:p>
            <a:r>
              <a:rPr lang="cs-CZ" dirty="0" smtClean="0"/>
              <a:t>(Vánoce, Velikonoce, Den Země, Svatodušní svátky…)</a:t>
            </a:r>
            <a:r>
              <a:rPr lang="cs-CZ" dirty="0" smtClean="0">
                <a:solidFill>
                  <a:srgbClr val="FF0000"/>
                </a:solidFill>
              </a:rPr>
              <a:t>ALE </a:t>
            </a:r>
            <a:r>
              <a:rPr lang="cs-CZ" dirty="0" smtClean="0"/>
              <a:t>druhá světová válka…..</a:t>
            </a:r>
          </a:p>
          <a:p>
            <a:endParaRPr lang="cs-CZ" dirty="0" smtClean="0"/>
          </a:p>
          <a:p>
            <a:r>
              <a:rPr lang="cs-CZ" dirty="0" smtClean="0">
                <a:solidFill>
                  <a:srgbClr val="FF0000"/>
                </a:solidFill>
              </a:rPr>
              <a:t>16.</a:t>
            </a:r>
            <a:r>
              <a:rPr lang="cs-CZ" dirty="0" smtClean="0"/>
              <a:t> </a:t>
            </a:r>
            <a:r>
              <a:rPr lang="cs-CZ" dirty="0" smtClean="0">
                <a:solidFill>
                  <a:schemeClr val="accent1"/>
                </a:solidFill>
              </a:rPr>
              <a:t>Řády a vyznamenání </a:t>
            </a:r>
            <a:r>
              <a:rPr lang="cs-CZ" dirty="0" smtClean="0"/>
              <a:t>(Nobelova cena míru).</a:t>
            </a:r>
          </a:p>
          <a:p>
            <a:endParaRPr lang="cs-CZ" dirty="0"/>
          </a:p>
        </p:txBody>
      </p:sp>
    </p:spTree>
  </p:cSld>
  <p:clrMapOvr>
    <a:masterClrMapping/>
  </p:clrMapOvr>
  <p:transition>
    <p:split dir="in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Rozhodni, kde bude velké písmeno: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3200" dirty="0" smtClean="0"/>
              <a:t>Tatínek je SPARŤAN, dědeček je SLÁVISTA. V průčelí náměstí MÍRU, stojí lékárna U RYTÍŘE. Ve filmové pohádce PRINC A VEČERNICE hrál roli čaroděje MRAKOMORA RADOSLAV BRZOBOHATÝ. Narodil jsem se v HOLEŠOVĚ, OKRES KROMĚŘÍŽ. </a:t>
            </a:r>
          </a:p>
          <a:p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2786050" y="2285992"/>
            <a:ext cx="2000264" cy="50006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sparťan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857224" y="2786058"/>
            <a:ext cx="2071702" cy="50006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slávista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6286512" y="2786058"/>
            <a:ext cx="1285884" cy="42862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Míru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2357422" y="3286124"/>
            <a:ext cx="2071702" cy="42862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U Rytíře.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928662" y="3786190"/>
            <a:ext cx="4071966" cy="42862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Princ a Večernice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928662" y="4286256"/>
            <a:ext cx="2714644" cy="42862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err="1" smtClean="0">
                <a:solidFill>
                  <a:schemeClr val="tx1"/>
                </a:solidFill>
              </a:rPr>
              <a:t>Mrakomora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3714744" y="4286256"/>
            <a:ext cx="2428892" cy="42862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Radoslav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928662" y="4714884"/>
            <a:ext cx="2786082" cy="42862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Brzobohatý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857224" y="5214950"/>
            <a:ext cx="2286016" cy="50006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Holešově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14" name="Obdélník 13"/>
          <p:cNvSpPr/>
          <p:nvPr/>
        </p:nvSpPr>
        <p:spPr>
          <a:xfrm>
            <a:off x="3286116" y="5214950"/>
            <a:ext cx="3929090" cy="57150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Okres Kroměříž.</a:t>
            </a:r>
            <a:endParaRPr lang="cs-CZ" sz="32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>
    <p:split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Rozhodni, kde bude velké písmeno: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3200" dirty="0" smtClean="0"/>
              <a:t>Chci studovat na GYMNÁZIU v KUTNÉ HOŘE. Babička se léčila                                 v MARIÁNSKÝCH LÁZNÍCH. KAROLÍNA SVĚTLÁ si své literární jméno dala podle vesnice SVĚTLÁ POD JEŠTĚDEM. Rád navštěvuji JIZERSKÉ  A LUŽICKÉ HORY. Do moře vybíhá BALKÁNSKÝ POLOOSTROV.</a:t>
            </a:r>
          </a:p>
          <a:p>
            <a:endParaRPr lang="cs-CZ" sz="3200" dirty="0"/>
          </a:p>
        </p:txBody>
      </p:sp>
      <p:sp>
        <p:nvSpPr>
          <p:cNvPr id="4" name="Obdélník 3"/>
          <p:cNvSpPr/>
          <p:nvPr/>
        </p:nvSpPr>
        <p:spPr>
          <a:xfrm>
            <a:off x="4000496" y="2285992"/>
            <a:ext cx="2286016" cy="42862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Gymnáziu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6572264" y="2285992"/>
            <a:ext cx="1714512" cy="50006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Kutné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857224" y="2786058"/>
            <a:ext cx="1285884" cy="42862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Hoře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7" name="Obdélník 6"/>
          <p:cNvSpPr/>
          <p:nvPr/>
        </p:nvSpPr>
        <p:spPr>
          <a:xfrm>
            <a:off x="1214414" y="3286124"/>
            <a:ext cx="5072098" cy="50006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Mariánských Lázních.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8" name="Obdélník 7"/>
          <p:cNvSpPr/>
          <p:nvPr/>
        </p:nvSpPr>
        <p:spPr>
          <a:xfrm>
            <a:off x="6357950" y="3286124"/>
            <a:ext cx="2071702" cy="50006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Karolína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9" name="Obdélník 8"/>
          <p:cNvSpPr/>
          <p:nvPr/>
        </p:nvSpPr>
        <p:spPr>
          <a:xfrm>
            <a:off x="857224" y="3786190"/>
            <a:ext cx="1643074" cy="42862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Světlá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10" name="Obdélník 9"/>
          <p:cNvSpPr/>
          <p:nvPr/>
        </p:nvSpPr>
        <p:spPr>
          <a:xfrm>
            <a:off x="2285984" y="4214818"/>
            <a:ext cx="4929222" cy="500066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Světlá pod Ještědem.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11" name="Obdélník 10"/>
          <p:cNvSpPr/>
          <p:nvPr/>
        </p:nvSpPr>
        <p:spPr>
          <a:xfrm>
            <a:off x="2857488" y="4786322"/>
            <a:ext cx="5572164" cy="428628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Jizerské a Lužické hory.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3857620" y="5214950"/>
            <a:ext cx="2857520" cy="571504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Balkánský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13" name="Obdélník 12"/>
          <p:cNvSpPr/>
          <p:nvPr/>
        </p:nvSpPr>
        <p:spPr>
          <a:xfrm>
            <a:off x="857224" y="5715016"/>
            <a:ext cx="3000396" cy="71438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200" dirty="0" smtClean="0">
                <a:solidFill>
                  <a:schemeClr val="tx1"/>
                </a:solidFill>
              </a:rPr>
              <a:t>poloostrov.</a:t>
            </a:r>
            <a:endParaRPr lang="cs-CZ" sz="32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>
    <p:split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Rozhodni, kde bude velké písmeno:</a:t>
            </a:r>
            <a:endParaRPr lang="cs-CZ" dirty="0"/>
          </a:p>
        </p:txBody>
      </p:sp>
      <p:sp>
        <p:nvSpPr>
          <p:cNvPr id="8" name="Zástupný symbol pro obsah 7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cs-CZ" dirty="0" smtClean="0"/>
              <a:t>BETLÉMSKÁ KAPLE</a:t>
            </a:r>
          </a:p>
          <a:p>
            <a:r>
              <a:rPr lang="cs-CZ" dirty="0" smtClean="0"/>
              <a:t>STOLETÁ VÁLKA MEZI ANGLIÍ A FRANCIÍ</a:t>
            </a:r>
          </a:p>
          <a:p>
            <a:r>
              <a:rPr lang="cs-CZ" dirty="0" smtClean="0"/>
              <a:t>PANNA ORLEÁNSKÁ</a:t>
            </a:r>
          </a:p>
          <a:p>
            <a:r>
              <a:rPr lang="cs-CZ" dirty="0" smtClean="0"/>
              <a:t>ŘEKA DIVOKÁ ORLICE</a:t>
            </a:r>
          </a:p>
          <a:p>
            <a:r>
              <a:rPr lang="cs-CZ" dirty="0" smtClean="0"/>
              <a:t>MLÉČNÁ DRÁHA</a:t>
            </a:r>
          </a:p>
          <a:p>
            <a:r>
              <a:rPr lang="cs-CZ" dirty="0" smtClean="0"/>
              <a:t>OLŠANSKÉ HŘBITOVY</a:t>
            </a:r>
          </a:p>
          <a:p>
            <a:r>
              <a:rPr lang="cs-CZ" dirty="0" smtClean="0"/>
              <a:t>BĚLOHORSKÁ BITVA</a:t>
            </a:r>
          </a:p>
          <a:p>
            <a:r>
              <a:rPr lang="cs-CZ" dirty="0" smtClean="0"/>
              <a:t>NEDBALŮV BALET                   Z POHÁDKY DO POHÁDKY</a:t>
            </a:r>
          </a:p>
          <a:p>
            <a:r>
              <a:rPr lang="cs-CZ" dirty="0" smtClean="0"/>
              <a:t>ČASOPISY VLASTA A KVĚTY</a:t>
            </a:r>
          </a:p>
          <a:p>
            <a:r>
              <a:rPr lang="cs-CZ" dirty="0" smtClean="0"/>
              <a:t>VELKOMORAVSKÁ ŘÍŠE</a:t>
            </a:r>
            <a:endParaRPr lang="cs-CZ" dirty="0"/>
          </a:p>
        </p:txBody>
      </p:sp>
      <p:sp>
        <p:nvSpPr>
          <p:cNvPr id="9" name="Zástupný symbol pro obsah 8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cs-CZ" dirty="0" smtClean="0"/>
              <a:t>Betlémská kaple</a:t>
            </a:r>
          </a:p>
          <a:p>
            <a:r>
              <a:rPr lang="cs-CZ" dirty="0" smtClean="0"/>
              <a:t>Stoletá válka mezi Anglií a Francií</a:t>
            </a:r>
          </a:p>
          <a:p>
            <a:r>
              <a:rPr lang="cs-CZ" dirty="0" smtClean="0"/>
              <a:t>Panna orleánská</a:t>
            </a:r>
          </a:p>
          <a:p>
            <a:r>
              <a:rPr lang="cs-CZ" dirty="0" smtClean="0"/>
              <a:t>řeka Divoká Orlice</a:t>
            </a:r>
          </a:p>
          <a:p>
            <a:r>
              <a:rPr lang="cs-CZ" dirty="0" smtClean="0"/>
              <a:t>Mléčná dráha</a:t>
            </a:r>
          </a:p>
          <a:p>
            <a:r>
              <a:rPr lang="cs-CZ" dirty="0" smtClean="0"/>
              <a:t>Olšanské hřbitovy</a:t>
            </a:r>
          </a:p>
          <a:p>
            <a:r>
              <a:rPr lang="cs-CZ" dirty="0" smtClean="0"/>
              <a:t>bělohorská bitva</a:t>
            </a:r>
          </a:p>
          <a:p>
            <a:r>
              <a:rPr lang="cs-CZ" dirty="0" smtClean="0"/>
              <a:t>Nedbalův balet Z pohádky do pohádky</a:t>
            </a:r>
          </a:p>
          <a:p>
            <a:r>
              <a:rPr lang="cs-CZ" dirty="0" smtClean="0"/>
              <a:t>časopisy Vlasta a Květy</a:t>
            </a:r>
          </a:p>
          <a:p>
            <a:r>
              <a:rPr lang="cs-CZ" dirty="0" smtClean="0"/>
              <a:t>Velkomoravská říše</a:t>
            </a:r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4572000" y="2143116"/>
            <a:ext cx="4071966" cy="4572008"/>
          </a:xfrm>
          <a:prstGeom prst="rect">
            <a:avLst/>
          </a:prstGeom>
          <a:solidFill>
            <a:schemeClr val="accent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2" name="Obrázek 11" descr="MB90028102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86446" y="3357562"/>
            <a:ext cx="1828800" cy="1828800"/>
          </a:xfrm>
          <a:prstGeom prst="rect">
            <a:avLst/>
          </a:prstGeom>
        </p:spPr>
      </p:pic>
    </p:spTree>
  </p:cSld>
  <p:clrMapOvr>
    <a:masterClrMapping/>
  </p:clrMapOvr>
  <p:transition>
    <p:split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3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ZDROJE: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Ve výukovém materiálu byly použity  kliparty      z programu MS Word 2010 od firmy </a:t>
            </a:r>
            <a:r>
              <a:rPr lang="cs-CZ" u="sng" dirty="0" smtClean="0">
                <a:hlinkClick r:id="rId2"/>
              </a:rPr>
              <a:t>www.</a:t>
            </a:r>
            <a:r>
              <a:rPr lang="cs-CZ" u="sng" dirty="0" err="1" smtClean="0">
                <a:hlinkClick r:id="rId2"/>
              </a:rPr>
              <a:t>microsoft.com</a:t>
            </a:r>
            <a:r>
              <a:rPr lang="cs-CZ" dirty="0" smtClean="0"/>
              <a:t>. Na tento software máme zakoupenou licenci. </a:t>
            </a:r>
            <a:endParaRPr lang="cs-CZ" smtClean="0"/>
          </a:p>
          <a:p>
            <a:endParaRPr lang="cs-CZ"/>
          </a:p>
        </p:txBody>
      </p:sp>
    </p:spTree>
  </p:cSld>
  <p:clrMapOvr>
    <a:masterClrMapping/>
  </p:clrMapOvr>
  <p:transition>
    <p:split dir="in"/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Urbanistický">
  <a:themeElements>
    <a:clrScheme name="Urbanistický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Urbanistický">
      <a:majorFont>
        <a:latin typeface="Trebuchet MS"/>
        <a:ea typeface=""/>
        <a:cs typeface=""/>
        <a:font script="Jpan" typeface="HGｺﾞｼｯｸM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eorgia"/>
        <a:ea typeface=""/>
        <a:cs typeface=""/>
        <a:font script="Jpan" typeface="HG明朝B"/>
        <a:font script="Hang" typeface="맑은 고딕"/>
        <a:font script="Hans" typeface="宋体"/>
        <a:font script="Hant" typeface="新細明體"/>
        <a:font script="Arab" typeface="Arial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Urbanistický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  <a:satMod val="255000"/>
              </a:schemeClr>
            </a:gs>
            <a:gs pos="55000">
              <a:schemeClr val="phClr">
                <a:tint val="12000"/>
                <a:satMod val="255000"/>
              </a:schemeClr>
            </a:gs>
            <a:gs pos="100000">
              <a:schemeClr val="phClr">
                <a:tint val="45000"/>
                <a:satMod val="250000"/>
              </a:schemeClr>
            </a:gs>
          </a:gsLst>
          <a:path path="circle">
            <a:fillToRect l="-40000" t="-90000" r="140000" b="190000"/>
          </a:path>
        </a:gradFill>
        <a:gradFill rotWithShape="1">
          <a:gsLst>
            <a:gs pos="0">
              <a:schemeClr val="phClr">
                <a:tint val="43000"/>
                <a:satMod val="165000"/>
              </a:schemeClr>
            </a:gs>
            <a:gs pos="55000">
              <a:schemeClr val="phClr">
                <a:tint val="83000"/>
                <a:satMod val="155000"/>
              </a:schemeClr>
            </a:gs>
            <a:gs pos="100000">
              <a:schemeClr val="phClr">
                <a:shade val="85000"/>
              </a:schemeClr>
            </a:gs>
          </a:gsLst>
          <a:path path="circle">
            <a:fillToRect l="-40000" t="-90000" r="140000" b="19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17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1500" dist="254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flat" dir="t">
              <a:rot lat="0" lon="0" rev="20040000"/>
            </a:lightRig>
          </a:scene3d>
          <a:sp3d contourW="12700" prstMaterial="dkEdge">
            <a:bevelT w="25400" h="38100" prst="convex"/>
            <a:contourClr>
              <a:schemeClr val="phClr">
                <a:satMod val="115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100000">
              <a:schemeClr val="phClr">
                <a:tint val="80000"/>
                <a:satMod val="250000"/>
              </a:schemeClr>
            </a:gs>
            <a:gs pos="60000">
              <a:schemeClr val="phClr">
                <a:shade val="38000"/>
                <a:satMod val="175000"/>
              </a:schemeClr>
            </a:gs>
            <a:gs pos="0">
              <a:schemeClr val="phClr">
                <a:shade val="30000"/>
                <a:satMod val="175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48000"/>
              </a:schemeClr>
              <a:schemeClr val="phClr">
                <a:tint val="96000"/>
                <a:satMod val="150000"/>
              </a:schemeClr>
            </a:duotone>
          </a:blip>
          <a:tile tx="0" ty="0" sx="80000" sy="8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Urban</Template>
  <TotalTime>545</TotalTime>
  <Words>532</Words>
  <Application>Microsoft Office PowerPoint</Application>
  <PresentationFormat>Předvádění na obrazovce (4:3)</PresentationFormat>
  <Paragraphs>91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Urbanistický</vt:lpstr>
      <vt:lpstr>Snímek 1</vt:lpstr>
      <vt:lpstr>Anotace</vt:lpstr>
      <vt:lpstr>VLASTNÍ JMÉNA- ZÁKLADNÍ PRAVIDLA</vt:lpstr>
      <vt:lpstr>VLASTNÍ JMÉNA-ZÁKLADNÍ PRAVIDLA</vt:lpstr>
      <vt:lpstr>VLASTNÍ JMÉNA-ZÁKLADNÍ PRAVIDLA</vt:lpstr>
      <vt:lpstr>VLASTNÍ JMÉNA-ZÁKLADNÍ PRAVIDLA</vt:lpstr>
      <vt:lpstr>Rozhodni, kde bude velké písmeno:</vt:lpstr>
      <vt:lpstr>Rozhodni, kde bude velké písmeno:</vt:lpstr>
      <vt:lpstr>Rozhodni, kde bude velké písmeno:</vt:lpstr>
      <vt:lpstr>POUŽITÉ ZDROJE: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Kristýna Krupková</dc:creator>
  <cp:lastModifiedBy>HP</cp:lastModifiedBy>
  <cp:revision>78</cp:revision>
  <dcterms:created xsi:type="dcterms:W3CDTF">2011-06-20T10:40:08Z</dcterms:created>
  <dcterms:modified xsi:type="dcterms:W3CDTF">2012-11-29T19:19:31Z</dcterms:modified>
</cp:coreProperties>
</file>